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 id="2147483902" r:id="rId2"/>
  </p:sldMasterIdLst>
  <p:notesMasterIdLst>
    <p:notesMasterId r:id="rId165"/>
  </p:notesMasterIdLst>
  <p:sldIdLst>
    <p:sldId id="1390" r:id="rId3"/>
    <p:sldId id="1391" r:id="rId4"/>
    <p:sldId id="1392" r:id="rId5"/>
    <p:sldId id="1395" r:id="rId6"/>
    <p:sldId id="1396" r:id="rId7"/>
    <p:sldId id="524" r:id="rId8"/>
    <p:sldId id="513" r:id="rId9"/>
    <p:sldId id="290" r:id="rId10"/>
    <p:sldId id="1401" r:id="rId11"/>
    <p:sldId id="515" r:id="rId12"/>
    <p:sldId id="516" r:id="rId13"/>
    <p:sldId id="517" r:id="rId14"/>
    <p:sldId id="518" r:id="rId15"/>
    <p:sldId id="519" r:id="rId16"/>
    <p:sldId id="261" r:id="rId17"/>
    <p:sldId id="498" r:id="rId18"/>
    <p:sldId id="444" r:id="rId19"/>
    <p:sldId id="445" r:id="rId20"/>
    <p:sldId id="446" r:id="rId21"/>
    <p:sldId id="447" r:id="rId22"/>
    <p:sldId id="448" r:id="rId23"/>
    <p:sldId id="449" r:id="rId24"/>
    <p:sldId id="450" r:id="rId25"/>
    <p:sldId id="451" r:id="rId26"/>
    <p:sldId id="481" r:id="rId27"/>
    <p:sldId id="1397" r:id="rId28"/>
    <p:sldId id="455" r:id="rId29"/>
    <p:sldId id="485" r:id="rId30"/>
    <p:sldId id="456" r:id="rId31"/>
    <p:sldId id="486" r:id="rId32"/>
    <p:sldId id="458" r:id="rId33"/>
    <p:sldId id="459" r:id="rId34"/>
    <p:sldId id="487" r:id="rId35"/>
    <p:sldId id="462" r:id="rId36"/>
    <p:sldId id="262" r:id="rId37"/>
    <p:sldId id="1398" r:id="rId38"/>
    <p:sldId id="497" r:id="rId39"/>
    <p:sldId id="506" r:id="rId40"/>
    <p:sldId id="503" r:id="rId41"/>
    <p:sldId id="504" r:id="rId42"/>
    <p:sldId id="505" r:id="rId43"/>
    <p:sldId id="1399" r:id="rId44"/>
    <p:sldId id="463" r:id="rId45"/>
    <p:sldId id="488" r:id="rId46"/>
    <p:sldId id="489" r:id="rId47"/>
    <p:sldId id="465" r:id="rId48"/>
    <p:sldId id="467" r:id="rId49"/>
    <p:sldId id="468" r:id="rId50"/>
    <p:sldId id="490" r:id="rId51"/>
    <p:sldId id="471" r:id="rId52"/>
    <p:sldId id="511" r:id="rId53"/>
    <p:sldId id="472" r:id="rId54"/>
    <p:sldId id="473" r:id="rId55"/>
    <p:sldId id="1400" r:id="rId56"/>
    <p:sldId id="452" r:id="rId57"/>
    <p:sldId id="491" r:id="rId58"/>
    <p:sldId id="453" r:id="rId59"/>
    <p:sldId id="492" r:id="rId60"/>
    <p:sldId id="482" r:id="rId61"/>
    <p:sldId id="454" r:id="rId62"/>
    <p:sldId id="476" r:id="rId63"/>
    <p:sldId id="493" r:id="rId64"/>
    <p:sldId id="484" r:id="rId65"/>
    <p:sldId id="479" r:id="rId66"/>
    <p:sldId id="477" r:id="rId67"/>
    <p:sldId id="494" r:id="rId68"/>
    <p:sldId id="495" r:id="rId69"/>
    <p:sldId id="480" r:id="rId70"/>
    <p:sldId id="508" r:id="rId71"/>
    <p:sldId id="520" r:id="rId72"/>
    <p:sldId id="1467" r:id="rId73"/>
    <p:sldId id="499" r:id="rId74"/>
    <p:sldId id="1402" r:id="rId75"/>
    <p:sldId id="617" r:id="rId76"/>
    <p:sldId id="619" r:id="rId77"/>
    <p:sldId id="1425" r:id="rId78"/>
    <p:sldId id="337" r:id="rId79"/>
    <p:sldId id="338" r:id="rId80"/>
    <p:sldId id="1370" r:id="rId81"/>
    <p:sldId id="1371" r:id="rId82"/>
    <p:sldId id="1372" r:id="rId83"/>
    <p:sldId id="1373" r:id="rId84"/>
    <p:sldId id="1374" r:id="rId85"/>
    <p:sldId id="525" r:id="rId86"/>
    <p:sldId id="1407" r:id="rId87"/>
    <p:sldId id="1408" r:id="rId88"/>
    <p:sldId id="1409" r:id="rId89"/>
    <p:sldId id="1410" r:id="rId90"/>
    <p:sldId id="1426" r:id="rId91"/>
    <p:sldId id="1414" r:id="rId92"/>
    <p:sldId id="1415" r:id="rId93"/>
    <p:sldId id="1416" r:id="rId94"/>
    <p:sldId id="1417" r:id="rId95"/>
    <p:sldId id="1418" r:id="rId96"/>
    <p:sldId id="1419" r:id="rId97"/>
    <p:sldId id="1420" r:id="rId98"/>
    <p:sldId id="1421" r:id="rId99"/>
    <p:sldId id="1422" r:id="rId100"/>
    <p:sldId id="1423" r:id="rId101"/>
    <p:sldId id="522" r:id="rId102"/>
    <p:sldId id="1427" r:id="rId103"/>
    <p:sldId id="528" r:id="rId104"/>
    <p:sldId id="1428" r:id="rId105"/>
    <p:sldId id="1429" r:id="rId106"/>
    <p:sldId id="1430" r:id="rId107"/>
    <p:sldId id="1431" r:id="rId108"/>
    <p:sldId id="1432" r:id="rId109"/>
    <p:sldId id="1433" r:id="rId110"/>
    <p:sldId id="1434" r:id="rId111"/>
    <p:sldId id="1435" r:id="rId112"/>
    <p:sldId id="1436" r:id="rId113"/>
    <p:sldId id="1438" r:id="rId114"/>
    <p:sldId id="1439" r:id="rId115"/>
    <p:sldId id="610" r:id="rId116"/>
    <p:sldId id="1381" r:id="rId117"/>
    <p:sldId id="409" r:id="rId118"/>
    <p:sldId id="1378" r:id="rId119"/>
    <p:sldId id="1441" r:id="rId120"/>
    <p:sldId id="1379" r:id="rId121"/>
    <p:sldId id="620" r:id="rId122"/>
    <p:sldId id="631" r:id="rId123"/>
    <p:sldId id="1468" r:id="rId124"/>
    <p:sldId id="352" r:id="rId125"/>
    <p:sldId id="611" r:id="rId126"/>
    <p:sldId id="1403" r:id="rId127"/>
    <p:sldId id="1469" r:id="rId128"/>
    <p:sldId id="1383" r:id="rId129"/>
    <p:sldId id="612" r:id="rId130"/>
    <p:sldId id="613" r:id="rId131"/>
    <p:sldId id="615" r:id="rId132"/>
    <p:sldId id="417" r:id="rId133"/>
    <p:sldId id="353" r:id="rId134"/>
    <p:sldId id="1473" r:id="rId135"/>
    <p:sldId id="407" r:id="rId136"/>
    <p:sldId id="1388" r:id="rId137"/>
    <p:sldId id="614" r:id="rId138"/>
    <p:sldId id="418" r:id="rId139"/>
    <p:sldId id="419" r:id="rId140"/>
    <p:sldId id="1386" r:id="rId141"/>
    <p:sldId id="1387" r:id="rId142"/>
    <p:sldId id="1389" r:id="rId143"/>
    <p:sldId id="1446" r:id="rId144"/>
    <p:sldId id="1445" r:id="rId145"/>
    <p:sldId id="1447" r:id="rId146"/>
    <p:sldId id="1461" r:id="rId147"/>
    <p:sldId id="1442" r:id="rId148"/>
    <p:sldId id="1443" r:id="rId149"/>
    <p:sldId id="1462" r:id="rId150"/>
    <p:sldId id="1464" r:id="rId151"/>
    <p:sldId id="1466" r:id="rId152"/>
    <p:sldId id="1465" r:id="rId153"/>
    <p:sldId id="1449" r:id="rId154"/>
    <p:sldId id="1451" r:id="rId155"/>
    <p:sldId id="1472" r:id="rId156"/>
    <p:sldId id="1450" r:id="rId157"/>
    <p:sldId id="1452" r:id="rId158"/>
    <p:sldId id="1453" r:id="rId159"/>
    <p:sldId id="1457" r:id="rId160"/>
    <p:sldId id="1458" r:id="rId161"/>
    <p:sldId id="1459" r:id="rId162"/>
    <p:sldId id="1460" r:id="rId163"/>
    <p:sldId id="1406" r:id="rId164"/>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6802D"/>
    <a:srgbClr val="F4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76" autoAdjust="0"/>
    <p:restoredTop sz="94660" autoAdjust="0"/>
  </p:normalViewPr>
  <p:slideViewPr>
    <p:cSldViewPr snapToGrid="0">
      <p:cViewPr varScale="1">
        <p:scale>
          <a:sx n="87" d="100"/>
          <a:sy n="87" d="100"/>
        </p:scale>
        <p:origin x="740"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AA702-FA5D-4A4D-BB39-0E8411D2D8BA}"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6BA25-4512-4662-A6C4-7611AB912A26}" type="slidenum">
              <a:rPr lang="zh-CN" altLang="en-US" smtClean="0"/>
              <a:t>‹#›</a:t>
            </a:fld>
            <a:endParaRPr lang="zh-CN" altLang="en-US"/>
          </a:p>
        </p:txBody>
      </p:sp>
    </p:spTree>
    <p:extLst>
      <p:ext uri="{BB962C8B-B14F-4D97-AF65-F5344CB8AC3E}">
        <p14:creationId xmlns:p14="http://schemas.microsoft.com/office/powerpoint/2010/main" val="201479813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EF53DB06-B9C9-4627-A565-C76E433D4A4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id="{895BB993-761F-4C46-B482-E89C61366F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a:extLst>
              <a:ext uri="{FF2B5EF4-FFF2-40B4-BE49-F238E27FC236}">
                <a16:creationId xmlns:a16="http://schemas.microsoft.com/office/drawing/2014/main" id="{DD01E60B-F7B2-4C85-B686-48D5C3D855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866671-4901-487B-88D6-C0C50CE0271A}" type="slidenum">
              <a:rPr lang="zh-CN" altLang="en-US">
                <a:solidFill>
                  <a:prstClr val="black"/>
                </a:solidFill>
                <a:latin typeface="Calibri" panose="020F0502020204030204" pitchFamily="34" charset="0"/>
              </a:rPr>
              <a:pPr/>
              <a:t>1</a:t>
            </a:fld>
            <a:endParaRPr lang="zh-CN" altLang="en-US">
              <a:solidFill>
                <a:prstClr val="black"/>
              </a:solidFill>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EF53DB06-B9C9-4627-A565-C76E433D4A4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id="{895BB993-761F-4C46-B482-E89C61366F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a:extLst>
              <a:ext uri="{FF2B5EF4-FFF2-40B4-BE49-F238E27FC236}">
                <a16:creationId xmlns:a16="http://schemas.microsoft.com/office/drawing/2014/main" id="{DD01E60B-F7B2-4C85-B686-48D5C3D855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866671-4901-487B-88D6-C0C50CE0271A}" type="slidenum">
              <a:rPr lang="zh-CN" altLang="en-US">
                <a:solidFill>
                  <a:prstClr val="black"/>
                </a:solidFill>
                <a:latin typeface="Calibri" panose="020F0502020204030204" pitchFamily="34" charset="0"/>
              </a:rPr>
              <a:pPr/>
              <a:t>162</a:t>
            </a:fld>
            <a:endParaRPr lang="zh-CN" altLang="en-US">
              <a:solidFill>
                <a:prstClr val="black"/>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6A5A8C-90CC-4D91-B7E4-DA0C0EA7570D}" type="slidenum">
              <a:rPr lang="zh-CN" altLang="en-US" smtClean="0"/>
              <a:pPr/>
              <a:t>2</a:t>
            </a:fld>
            <a:endParaRPr lang="zh-CN" altLang="en-US"/>
          </a:p>
        </p:txBody>
      </p:sp>
    </p:spTree>
    <p:extLst>
      <p:ext uri="{BB962C8B-B14F-4D97-AF65-F5344CB8AC3E}">
        <p14:creationId xmlns:p14="http://schemas.microsoft.com/office/powerpoint/2010/main" val="279094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6A5A8C-90CC-4D91-B7E4-DA0C0EA7570D}" type="slidenum">
              <a:rPr lang="zh-CN" altLang="en-US" smtClean="0"/>
              <a:pPr/>
              <a:t>3</a:t>
            </a:fld>
            <a:endParaRPr lang="zh-CN" altLang="en-US"/>
          </a:p>
        </p:txBody>
      </p:sp>
    </p:spTree>
    <p:extLst>
      <p:ext uri="{BB962C8B-B14F-4D97-AF65-F5344CB8AC3E}">
        <p14:creationId xmlns:p14="http://schemas.microsoft.com/office/powerpoint/2010/main" val="2790942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6A5A8C-90CC-4D91-B7E4-DA0C0EA7570D}" type="slidenum">
              <a:rPr lang="zh-CN" altLang="en-US" smtClean="0"/>
              <a:pPr/>
              <a:t>4</a:t>
            </a:fld>
            <a:endParaRPr lang="zh-CN" altLang="en-US"/>
          </a:p>
        </p:txBody>
      </p:sp>
    </p:spTree>
    <p:extLst>
      <p:ext uri="{BB962C8B-B14F-4D97-AF65-F5344CB8AC3E}">
        <p14:creationId xmlns:p14="http://schemas.microsoft.com/office/powerpoint/2010/main" val="279094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p:spPr>
      </p:sp>
      <p:sp>
        <p:nvSpPr>
          <p:cNvPr id="8192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zh-CN" sz="1200" kern="1200" dirty="0">
              <a:solidFill>
                <a:schemeClr val="tx1"/>
              </a:solidFill>
              <a:effectLst/>
              <a:latin typeface="+mn-lt"/>
              <a:ea typeface="+mn-ea"/>
              <a:cs typeface="+mn-cs"/>
            </a:endParaRPr>
          </a:p>
        </p:txBody>
      </p:sp>
      <p:sp>
        <p:nvSpPr>
          <p:cNvPr id="81924" name="灯片编号占位符 3"/>
          <p:cNvSpPr>
            <a:spLocks noGrp="1" noChangeArrowheads="1"/>
          </p:cNvSpPr>
          <p:nvPr>
            <p:ph type="sldNum" sz="quarter" idx="5"/>
          </p:nvPr>
        </p:nvSpPr>
        <p:spPr bwMode="auto">
          <a:noFill/>
          <a:ln>
            <a:miter lim="800000"/>
            <a:headEnd/>
            <a:tailEnd/>
          </a:ln>
        </p:spPr>
        <p:txBody>
          <a:bodyPr/>
          <a:lstStyle/>
          <a:p>
            <a:fld id="{F8380EF6-3337-48FB-B807-5F8CDC1E1E67}" type="slidenum">
              <a:rPr lang="zh-CN" altLang="en-US"/>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5B8DD86B-BA54-3AAC-375F-5F45F38C26C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CC506E40-F642-9E20-6D2D-0F13781D81A2}"/>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872810FC-5A8F-B09B-A8A1-73280060B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fld id="{4D556220-69A1-46FC-BB53-29FB3D162075}" type="slidenum">
              <a:rPr lang="zh-CN" altLang="en-US" sz="1300" b="0" smtClean="0"/>
              <a:pPr/>
              <a:t>11</a:t>
            </a:fld>
            <a:endParaRPr lang="zh-CN" altLang="en-US" sz="1300" b="0"/>
          </a:p>
        </p:txBody>
      </p:sp>
      <p:sp>
        <p:nvSpPr>
          <p:cNvPr id="17413" name="日期占位符 4">
            <a:extLst>
              <a:ext uri="{FF2B5EF4-FFF2-40B4-BE49-F238E27FC236}">
                <a16:creationId xmlns:a16="http://schemas.microsoft.com/office/drawing/2014/main" id="{28C13F22-471C-E4F4-445A-D422E5A5CB7F}"/>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5E10B741-30DE-4E01-8100-01F5F1BD2EED}" type="datetime1">
              <a:rPr lang="zh-CN" altLang="en-US" sz="1300" b="0" smtClean="0"/>
              <a:pPr>
                <a:buFont typeface="Arial" panose="020B0604020202020204" pitchFamily="34" charset="0"/>
                <a:buNone/>
              </a:pPr>
              <a:t>2025/5/14</a:t>
            </a:fld>
            <a:endParaRPr lang="zh-CN" altLang="en-US" sz="13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BE0AA04D-819A-AF52-6667-A890965545C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57601EA7-C433-265C-BC1C-6AE2EB861D6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a:extLst>
              <a:ext uri="{FF2B5EF4-FFF2-40B4-BE49-F238E27FC236}">
                <a16:creationId xmlns:a16="http://schemas.microsoft.com/office/drawing/2014/main" id="{D4722368-F149-9F83-907E-86BB9D25FB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fld id="{7F7C5640-8433-4AAE-BB8D-0F945A88241E}" type="slidenum">
              <a:rPr lang="zh-CN" altLang="en-US" sz="1300" b="0" smtClean="0"/>
              <a:pPr/>
              <a:t>13</a:t>
            </a:fld>
            <a:endParaRPr lang="zh-CN" altLang="en-US" sz="1300" b="0"/>
          </a:p>
        </p:txBody>
      </p:sp>
      <p:sp>
        <p:nvSpPr>
          <p:cNvPr id="20485" name="日期占位符 4">
            <a:extLst>
              <a:ext uri="{FF2B5EF4-FFF2-40B4-BE49-F238E27FC236}">
                <a16:creationId xmlns:a16="http://schemas.microsoft.com/office/drawing/2014/main" id="{A18C1964-92BC-D45C-9ED7-4DC072DB395E}"/>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3D62F7AA-1E8F-48D4-A20E-E9F9CA73A2A1}" type="datetime1">
              <a:rPr lang="zh-CN" altLang="en-US" sz="1300" b="0" smtClean="0"/>
              <a:pPr>
                <a:buFont typeface="Arial" panose="020B0604020202020204" pitchFamily="34" charset="0"/>
                <a:buNone/>
              </a:pPr>
              <a:t>2025/5/14</a:t>
            </a:fld>
            <a:endParaRPr lang="zh-CN" altLang="en-US" sz="13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785094C3-615F-5E61-AEB1-AE99C04FFA40}"/>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6FEABD8D-D5E6-F04C-74ED-100488C73485}"/>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2532" name="灯片编号占位符 3">
            <a:extLst>
              <a:ext uri="{FF2B5EF4-FFF2-40B4-BE49-F238E27FC236}">
                <a16:creationId xmlns:a16="http://schemas.microsoft.com/office/drawing/2014/main" id="{5E4BB55A-E30B-001E-FC85-4915D600C3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fld id="{43D616B3-9D1B-4201-AD2B-871595FC4DC7}" type="slidenum">
              <a:rPr lang="zh-CN" altLang="en-US" sz="1300" b="0" smtClean="0"/>
              <a:pPr/>
              <a:t>14</a:t>
            </a:fld>
            <a:endParaRPr lang="zh-CN" altLang="en-US" sz="1300" b="0"/>
          </a:p>
        </p:txBody>
      </p:sp>
      <p:sp>
        <p:nvSpPr>
          <p:cNvPr id="22533" name="日期占位符 4">
            <a:extLst>
              <a:ext uri="{FF2B5EF4-FFF2-40B4-BE49-F238E27FC236}">
                <a16:creationId xmlns:a16="http://schemas.microsoft.com/office/drawing/2014/main" id="{79E34653-524F-7B40-02AD-8862AA86C609}"/>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C8D33F39-5BDB-4BE6-9A3B-2C46E7BBBBBA}" type="datetime1">
              <a:rPr lang="zh-CN" altLang="en-US" sz="1300" b="0" smtClean="0"/>
              <a:pPr>
                <a:buFont typeface="Arial" panose="020B0604020202020204" pitchFamily="34" charset="0"/>
                <a:buNone/>
              </a:pPr>
              <a:t>2025/5/14</a:t>
            </a:fld>
            <a:endParaRPr lang="zh-CN" altLang="en-US" sz="13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8C32BE13-8569-5515-4343-7F171AD86F83}"/>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CE05908D-B1E2-1EB8-0008-2485C6C4A935}"/>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5844" name="灯片编号占位符 3">
            <a:extLst>
              <a:ext uri="{FF2B5EF4-FFF2-40B4-BE49-F238E27FC236}">
                <a16:creationId xmlns:a16="http://schemas.microsoft.com/office/drawing/2014/main" id="{A626F3AA-56CB-70F3-CE61-2EB20C714C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FDD79D-D8CE-443F-924F-15A2E6E6851D}" type="slidenum">
              <a:rPr altLang="en-US" smtClean="0"/>
              <a:pPr/>
              <a:t>72</a:t>
            </a:fld>
            <a:endParaRPr lang="zh-CN" altLang="en-US"/>
          </a:p>
        </p:txBody>
      </p:sp>
      <p:sp>
        <p:nvSpPr>
          <p:cNvPr id="35845" name="日期占位符 4">
            <a:extLst>
              <a:ext uri="{FF2B5EF4-FFF2-40B4-BE49-F238E27FC236}">
                <a16:creationId xmlns:a16="http://schemas.microsoft.com/office/drawing/2014/main" id="{FC500C40-2D32-3EB8-1F05-6463B60481D7}"/>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6C664A65-3C66-4B3F-8BC7-38CF362D3079}" type="datetime1">
              <a:rPr lang="zh-CN" altLang="en-US" smtClean="0"/>
              <a:pPr>
                <a:buFont typeface="Arial" panose="020B0604020202020204" pitchFamily="34" charset="0"/>
                <a:buNone/>
              </a:pPr>
              <a:t>2025/5/14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D9E9B74-2A2F-467E-82B8-961490E72329}"/>
              </a:ext>
            </a:extLst>
          </p:cNvPr>
          <p:cNvSpPr>
            <a:spLocks noGrp="1"/>
          </p:cNvSpPr>
          <p:nvPr>
            <p:ph type="dt" sz="half" idx="10"/>
          </p:nvPr>
        </p:nvSpPr>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p:txBody>
          <a:bodyPr/>
          <a:lstStyle>
            <a:lvl1pPr>
              <a:defRPr>
                <a:solidFill>
                  <a:schemeClr val="bg1"/>
                </a:solidFill>
              </a:defRPr>
            </a:lvl1pPr>
          </a:lstStyle>
          <a:p>
            <a:fld id="{828433C9-4A25-4EFF-A13E-677ED709B907}" type="slidenum">
              <a:rPr lang="zh-CN" altLang="en-US" smtClean="0"/>
              <a:pPr/>
              <a:t>‹#›</a:t>
            </a:fld>
            <a:endParaRPr lang="zh-CN" altLang="en-US" dirty="0"/>
          </a:p>
        </p:txBody>
      </p:sp>
    </p:spTree>
    <p:extLst>
      <p:ext uri="{BB962C8B-B14F-4D97-AF65-F5344CB8AC3E}">
        <p14:creationId xmlns:p14="http://schemas.microsoft.com/office/powerpoint/2010/main" val="1627663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3" name="Rectangle 33">
            <a:extLst>
              <a:ext uri="{FF2B5EF4-FFF2-40B4-BE49-F238E27FC236}">
                <a16:creationId xmlns:a16="http://schemas.microsoft.com/office/drawing/2014/main" id="{A002ED6E-808B-2E1B-AF23-83918104A7BE}"/>
              </a:ext>
            </a:extLst>
          </p:cNvPr>
          <p:cNvSpPr>
            <a:spLocks noChangeArrowheads="1"/>
          </p:cNvSpPr>
          <p:nvPr/>
        </p:nvSpPr>
        <p:spPr bwMode="gray">
          <a:xfrm>
            <a:off x="838200" y="514350"/>
            <a:ext cx="8305800" cy="4171950"/>
          </a:xfrm>
          <a:prstGeom prst="rect">
            <a:avLst/>
          </a:prstGeom>
          <a:gradFill rotWithShape="1">
            <a:gsLst>
              <a:gs pos="0">
                <a:srgbClr val="81CFEB">
                  <a:alpha val="18999"/>
                </a:srgbClr>
              </a:gs>
              <a:gs pos="100000">
                <a:srgbClr val="FFFFFF"/>
              </a:gs>
            </a:gsLst>
            <a:lin ang="540000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4" name="Picture 11" descr="a_1">
            <a:extLst>
              <a:ext uri="{FF2B5EF4-FFF2-40B4-BE49-F238E27FC236}">
                <a16:creationId xmlns:a16="http://schemas.microsoft.com/office/drawing/2014/main" id="{C2254468-91F2-26A2-63D7-2974C5A066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174"/>
          <a:stretch>
            <a:fillRect/>
          </a:stretch>
        </p:blipFill>
        <p:spPr bwMode="auto">
          <a:xfrm>
            <a:off x="685800" y="514350"/>
            <a:ext cx="8458200" cy="389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3">
            <a:extLst>
              <a:ext uri="{FF2B5EF4-FFF2-40B4-BE49-F238E27FC236}">
                <a16:creationId xmlns:a16="http://schemas.microsoft.com/office/drawing/2014/main" id="{C887CE57-9274-7A87-FE35-26C6C0023BED}"/>
              </a:ext>
            </a:extLst>
          </p:cNvPr>
          <p:cNvSpPr>
            <a:spLocks noChangeArrowheads="1"/>
          </p:cNvSpPr>
          <p:nvPr/>
        </p:nvSpPr>
        <p:spPr bwMode="gray">
          <a:xfrm>
            <a:off x="0" y="0"/>
            <a:ext cx="9144000" cy="514350"/>
          </a:xfrm>
          <a:prstGeom prst="rect">
            <a:avLst/>
          </a:prstGeom>
          <a:gradFill rotWithShape="1">
            <a:gsLst>
              <a:gs pos="0">
                <a:srgbClr val="81CFEB"/>
              </a:gs>
              <a:gs pos="100000">
                <a:srgbClr val="FFFFFF"/>
              </a:gs>
            </a:gsLst>
            <a:lin ang="540000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6" name="Group 31">
            <a:extLst>
              <a:ext uri="{FF2B5EF4-FFF2-40B4-BE49-F238E27FC236}">
                <a16:creationId xmlns:a16="http://schemas.microsoft.com/office/drawing/2014/main" id="{C11DE232-F4D1-89B9-232F-9E6B872F82AF}"/>
              </a:ext>
            </a:extLst>
          </p:cNvPr>
          <p:cNvGrpSpPr>
            <a:grpSpLocks/>
          </p:cNvGrpSpPr>
          <p:nvPr userDrawn="1"/>
        </p:nvGrpSpPr>
        <p:grpSpPr bwMode="auto">
          <a:xfrm rot="10800000">
            <a:off x="8382000" y="0"/>
            <a:ext cx="762000" cy="514350"/>
            <a:chOff x="5216" y="628"/>
            <a:chExt cx="546" cy="543"/>
          </a:xfrm>
        </p:grpSpPr>
        <p:sp>
          <p:nvSpPr>
            <p:cNvPr id="7" name="Rectangle 14">
              <a:extLst>
                <a:ext uri="{FF2B5EF4-FFF2-40B4-BE49-F238E27FC236}">
                  <a16:creationId xmlns:a16="http://schemas.microsoft.com/office/drawing/2014/main" id="{09330725-2EBB-A153-4263-D3597C881993}"/>
                </a:ext>
              </a:extLst>
            </p:cNvPr>
            <p:cNvSpPr>
              <a:spLocks noChangeArrowheads="1"/>
            </p:cNvSpPr>
            <p:nvPr/>
          </p:nvSpPr>
          <p:spPr bwMode="gray">
            <a:xfrm rot="-5400000">
              <a:off x="5221" y="630"/>
              <a:ext cx="166" cy="166"/>
            </a:xfrm>
            <a:prstGeom prst="rect">
              <a:avLst/>
            </a:prstGeom>
            <a:solidFill>
              <a:srgbClr val="297CDD">
                <a:alpha val="89803"/>
              </a:srgbClr>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15">
              <a:extLst>
                <a:ext uri="{FF2B5EF4-FFF2-40B4-BE49-F238E27FC236}">
                  <a16:creationId xmlns:a16="http://schemas.microsoft.com/office/drawing/2014/main" id="{6D5472BD-0EC1-CAFF-5AFE-0A736634C506}"/>
                </a:ext>
              </a:extLst>
            </p:cNvPr>
            <p:cNvSpPr>
              <a:spLocks noChangeArrowheads="1"/>
            </p:cNvSpPr>
            <p:nvPr/>
          </p:nvSpPr>
          <p:spPr bwMode="gray">
            <a:xfrm rot="-5400000">
              <a:off x="5411" y="630"/>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16">
              <a:extLst>
                <a:ext uri="{FF2B5EF4-FFF2-40B4-BE49-F238E27FC236}">
                  <a16:creationId xmlns:a16="http://schemas.microsoft.com/office/drawing/2014/main" id="{F6DE06C6-3AFF-1B3D-895F-AC4281C1E50C}"/>
                </a:ext>
              </a:extLst>
            </p:cNvPr>
            <p:cNvSpPr>
              <a:spLocks noChangeArrowheads="1"/>
            </p:cNvSpPr>
            <p:nvPr/>
          </p:nvSpPr>
          <p:spPr bwMode="gray">
            <a:xfrm rot="-5400000">
              <a:off x="5591" y="624"/>
              <a:ext cx="166" cy="166"/>
            </a:xfrm>
            <a:prstGeom prst="rect">
              <a:avLst/>
            </a:prstGeom>
            <a:solidFill>
              <a:srgbClr val="297CDD">
                <a:alpha val="85097"/>
              </a:srgbClr>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Rectangle 17">
              <a:extLst>
                <a:ext uri="{FF2B5EF4-FFF2-40B4-BE49-F238E27FC236}">
                  <a16:creationId xmlns:a16="http://schemas.microsoft.com/office/drawing/2014/main" id="{7CD488BD-F76F-DC3A-9DB6-3DAB851EC1FB}"/>
                </a:ext>
              </a:extLst>
            </p:cNvPr>
            <p:cNvSpPr>
              <a:spLocks noChangeArrowheads="1"/>
            </p:cNvSpPr>
            <p:nvPr/>
          </p:nvSpPr>
          <p:spPr bwMode="gray">
            <a:xfrm rot="-5400000">
              <a:off x="5406" y="815"/>
              <a:ext cx="166" cy="168"/>
            </a:xfrm>
            <a:prstGeom prst="rect">
              <a:avLst/>
            </a:prstGeom>
            <a:solidFill>
              <a:srgbClr val="297CDD"/>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18">
              <a:extLst>
                <a:ext uri="{FF2B5EF4-FFF2-40B4-BE49-F238E27FC236}">
                  <a16:creationId xmlns:a16="http://schemas.microsoft.com/office/drawing/2014/main" id="{97999E76-1B79-163F-9833-A7889FF7D13F}"/>
                </a:ext>
              </a:extLst>
            </p:cNvPr>
            <p:cNvSpPr>
              <a:spLocks noChangeArrowheads="1"/>
            </p:cNvSpPr>
            <p:nvPr/>
          </p:nvSpPr>
          <p:spPr bwMode="gray">
            <a:xfrm rot="-5400000">
              <a:off x="5237" y="896"/>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19">
              <a:extLst>
                <a:ext uri="{FF2B5EF4-FFF2-40B4-BE49-F238E27FC236}">
                  <a16:creationId xmlns:a16="http://schemas.microsoft.com/office/drawing/2014/main" id="{F31C0CFB-92C8-E4AA-5CCE-B48D9270A9BC}"/>
                </a:ext>
              </a:extLst>
            </p:cNvPr>
            <p:cNvSpPr>
              <a:spLocks noChangeArrowheads="1"/>
            </p:cNvSpPr>
            <p:nvPr/>
          </p:nvSpPr>
          <p:spPr bwMode="gray">
            <a:xfrm rot="-5400000">
              <a:off x="5237" y="1085"/>
              <a:ext cx="166" cy="166"/>
            </a:xfrm>
            <a:prstGeom prst="rect">
              <a:avLst/>
            </a:prstGeom>
            <a:solidFill>
              <a:srgbClr val="297CDD">
                <a:alpha val="89803"/>
              </a:srgbClr>
            </a:solidFill>
            <a:ln w="19050" algn="ctr">
              <a:solidFill>
                <a:schemeClr val="bg1">
                  <a:alpha val="70195"/>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13" name="Rectangle 26">
            <a:extLst>
              <a:ext uri="{FF2B5EF4-FFF2-40B4-BE49-F238E27FC236}">
                <a16:creationId xmlns:a16="http://schemas.microsoft.com/office/drawing/2014/main" id="{27D42D9D-5C02-E249-1371-BA8F9511DAB0}"/>
              </a:ext>
            </a:extLst>
          </p:cNvPr>
          <p:cNvSpPr>
            <a:spLocks noChangeArrowheads="1"/>
          </p:cNvSpPr>
          <p:nvPr/>
        </p:nvSpPr>
        <p:spPr bwMode="gray">
          <a:xfrm>
            <a:off x="269876" y="0"/>
            <a:ext cx="284163" cy="5167313"/>
          </a:xfrm>
          <a:prstGeom prst="rect">
            <a:avLst/>
          </a:prstGeom>
          <a:solidFill>
            <a:srgbClr val="4A9ACC">
              <a:alpha val="79999"/>
            </a:srgb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Rectangle 27">
            <a:extLst>
              <a:ext uri="{FF2B5EF4-FFF2-40B4-BE49-F238E27FC236}">
                <a16:creationId xmlns:a16="http://schemas.microsoft.com/office/drawing/2014/main" id="{CCCBD192-2E48-2829-A062-C1C99CEDE14F}"/>
              </a:ext>
            </a:extLst>
          </p:cNvPr>
          <p:cNvSpPr>
            <a:spLocks noChangeArrowheads="1"/>
          </p:cNvSpPr>
          <p:nvPr/>
        </p:nvSpPr>
        <p:spPr bwMode="gray">
          <a:xfrm>
            <a:off x="-12700" y="0"/>
            <a:ext cx="330200" cy="5163741"/>
          </a:xfrm>
          <a:prstGeom prst="rect">
            <a:avLst/>
          </a:prstGeom>
          <a:gradFill rotWithShape="1">
            <a:gsLst>
              <a:gs pos="0">
                <a:srgbClr val="152C3A"/>
              </a:gs>
              <a:gs pos="100000">
                <a:srgbClr val="4A9ACC"/>
              </a:gs>
            </a:gsLst>
            <a:lin ang="1890000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Rectangle 28">
            <a:extLst>
              <a:ext uri="{FF2B5EF4-FFF2-40B4-BE49-F238E27FC236}">
                <a16:creationId xmlns:a16="http://schemas.microsoft.com/office/drawing/2014/main" id="{5620273F-4799-2B1E-4A10-D3A3F35898EE}"/>
              </a:ext>
            </a:extLst>
          </p:cNvPr>
          <p:cNvSpPr>
            <a:spLocks noChangeArrowheads="1"/>
          </p:cNvSpPr>
          <p:nvPr/>
        </p:nvSpPr>
        <p:spPr bwMode="gray">
          <a:xfrm>
            <a:off x="749300" y="17860"/>
            <a:ext cx="71438" cy="5154215"/>
          </a:xfrm>
          <a:prstGeom prst="rect">
            <a:avLst/>
          </a:prstGeom>
          <a:solidFill>
            <a:srgbClr val="4A9ACC">
              <a:alpha val="20000"/>
            </a:srgb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Rectangle 29">
            <a:extLst>
              <a:ext uri="{FF2B5EF4-FFF2-40B4-BE49-F238E27FC236}">
                <a16:creationId xmlns:a16="http://schemas.microsoft.com/office/drawing/2014/main" id="{416A2562-11C2-D041-9C7C-657247718B79}"/>
              </a:ext>
            </a:extLst>
          </p:cNvPr>
          <p:cNvSpPr>
            <a:spLocks noChangeArrowheads="1"/>
          </p:cNvSpPr>
          <p:nvPr/>
        </p:nvSpPr>
        <p:spPr bwMode="gray">
          <a:xfrm>
            <a:off x="508001" y="0"/>
            <a:ext cx="168275" cy="5149454"/>
          </a:xfrm>
          <a:prstGeom prst="rect">
            <a:avLst/>
          </a:prstGeom>
          <a:solidFill>
            <a:srgbClr val="4A9ACC">
              <a:alpha val="54117"/>
            </a:srgb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Rectangle 30">
            <a:extLst>
              <a:ext uri="{FF2B5EF4-FFF2-40B4-BE49-F238E27FC236}">
                <a16:creationId xmlns:a16="http://schemas.microsoft.com/office/drawing/2014/main" id="{6BABD993-38EF-0E61-CCAE-1A7975BE5210}"/>
              </a:ext>
            </a:extLst>
          </p:cNvPr>
          <p:cNvSpPr>
            <a:spLocks noChangeArrowheads="1"/>
          </p:cNvSpPr>
          <p:nvPr/>
        </p:nvSpPr>
        <p:spPr bwMode="gray">
          <a:xfrm>
            <a:off x="685800" y="0"/>
            <a:ext cx="114300" cy="5154216"/>
          </a:xfrm>
          <a:prstGeom prst="rect">
            <a:avLst/>
          </a:prstGeom>
          <a:solidFill>
            <a:srgbClr val="4A9ACC">
              <a:alpha val="36862"/>
            </a:srgb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pic>
        <p:nvPicPr>
          <p:cNvPr id="18" name="Picture 10" descr="uestc">
            <a:extLst>
              <a:ext uri="{FF2B5EF4-FFF2-40B4-BE49-F238E27FC236}">
                <a16:creationId xmlns:a16="http://schemas.microsoft.com/office/drawing/2014/main" id="{1A1107C0-E792-F0E7-BE4E-08478F0EEB56}"/>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7064" y="4529137"/>
            <a:ext cx="74453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19" name="Rectangle 4">
            <a:extLst>
              <a:ext uri="{FF2B5EF4-FFF2-40B4-BE49-F238E27FC236}">
                <a16:creationId xmlns:a16="http://schemas.microsoft.com/office/drawing/2014/main" id="{58320771-F559-EDBC-B465-FED4272C80C6}"/>
              </a:ext>
            </a:extLst>
          </p:cNvPr>
          <p:cNvSpPr>
            <a:spLocks noGrp="1" noChangeArrowheads="1"/>
          </p:cNvSpPr>
          <p:nvPr>
            <p:ph type="dt" sz="half" idx="10"/>
          </p:nvPr>
        </p:nvSpPr>
        <p:spPr/>
        <p:txBody>
          <a:bodyPr/>
          <a:lstStyle>
            <a:lvl1pPr>
              <a:defRPr/>
            </a:lvl1pPr>
          </a:lstStyle>
          <a:p>
            <a:pPr>
              <a:defRPr/>
            </a:pPr>
            <a:fld id="{A234F721-D786-422F-9076-AF22E541807D}" type="datetime1">
              <a:rPr lang="zh-CN" altLang="en-US"/>
              <a:pPr>
                <a:defRPr/>
              </a:pPr>
              <a:t>2025/5/14</a:t>
            </a:fld>
            <a:endParaRPr lang="en-US" altLang="zh-CN"/>
          </a:p>
        </p:txBody>
      </p:sp>
      <p:sp>
        <p:nvSpPr>
          <p:cNvPr id="20" name="Rectangle 5">
            <a:extLst>
              <a:ext uri="{FF2B5EF4-FFF2-40B4-BE49-F238E27FC236}">
                <a16:creationId xmlns:a16="http://schemas.microsoft.com/office/drawing/2014/main" id="{3DF1A8B2-4592-4DC6-6F69-F1DFB914A98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1" name="灯片编号占位符 2">
            <a:extLst>
              <a:ext uri="{FF2B5EF4-FFF2-40B4-BE49-F238E27FC236}">
                <a16:creationId xmlns:a16="http://schemas.microsoft.com/office/drawing/2014/main" id="{7904821C-4EA7-A43F-9EAB-E1A5C49F41BC}"/>
              </a:ext>
            </a:extLst>
          </p:cNvPr>
          <p:cNvSpPr>
            <a:spLocks noGrp="1"/>
          </p:cNvSpPr>
          <p:nvPr>
            <p:ph type="sldNum" sz="quarter" idx="12"/>
          </p:nvPr>
        </p:nvSpPr>
        <p:spPr/>
        <p:txBody>
          <a:bodyPr/>
          <a:lstStyle>
            <a:lvl1pPr>
              <a:defRPr/>
            </a:lvl1pPr>
          </a:lstStyle>
          <a:p>
            <a:pPr>
              <a:defRPr/>
            </a:pPr>
            <a:fld id="{939A5590-D3AC-40A0-A107-55B640910674}" type="slidenum">
              <a:rPr altLang="zh-CN"/>
              <a:pPr>
                <a:defRPr/>
              </a:pPr>
              <a:t>‹#›</a:t>
            </a:fld>
            <a:endParaRPr lang="zh-CN" altLang="zh-CN"/>
          </a:p>
        </p:txBody>
      </p:sp>
    </p:spTree>
    <p:extLst>
      <p:ext uri="{BB962C8B-B14F-4D97-AF65-F5344CB8AC3E}">
        <p14:creationId xmlns:p14="http://schemas.microsoft.com/office/powerpoint/2010/main" val="384930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BB71879-6D58-41D0-9EC9-C108A14570F9}"/>
              </a:ext>
            </a:extLst>
          </p:cNvPr>
          <p:cNvSpPr>
            <a:spLocks noGrp="1"/>
          </p:cNvSpPr>
          <p:nvPr>
            <p:ph type="dt" sz="half" idx="10"/>
          </p:nvPr>
        </p:nvSpPr>
        <p:spPr/>
        <p:txBody>
          <a:bodyPr/>
          <a:lstStyle>
            <a:lvl1pPr>
              <a:defRPr/>
            </a:lvl1pPr>
          </a:lstStyle>
          <a:p>
            <a:pPr>
              <a:defRPr/>
            </a:pPr>
            <a:fld id="{2B5FC73A-DE8C-4597-924E-AB92D095EF66}" type="datetime1">
              <a:rPr lang="zh-CN" altLang="en-US"/>
              <a:pPr>
                <a:defRPr/>
              </a:pPr>
              <a:t>2025/5/14</a:t>
            </a:fld>
            <a:endParaRPr lang="zh-CN" altLang="en-US" dirty="0"/>
          </a:p>
        </p:txBody>
      </p:sp>
      <p:sp>
        <p:nvSpPr>
          <p:cNvPr id="11" name="矩形 10">
            <a:extLst>
              <a:ext uri="{FF2B5EF4-FFF2-40B4-BE49-F238E27FC236}">
                <a16:creationId xmlns:a16="http://schemas.microsoft.com/office/drawing/2014/main" id="{3182E317-2C19-4355-8ABF-41305A1309C2}"/>
              </a:ext>
            </a:extLst>
          </p:cNvPr>
          <p:cNvSpPr/>
          <p:nvPr userDrawn="1">
            <p:custDataLst>
              <p:tags r:id="rId1"/>
            </p:custDataLst>
          </p:nvPr>
        </p:nvSpPr>
        <p:spPr>
          <a:xfrm>
            <a:off x="0" y="0"/>
            <a:ext cx="9144000" cy="504782"/>
          </a:xfrm>
          <a:prstGeom prst="rect">
            <a:avLst/>
          </a:prstGeom>
          <a:solidFill>
            <a:schemeClr val="bg1">
              <a:lumMod val="85000"/>
            </a:schemeClr>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12" name="灯片编号占位符 5">
            <a:extLst>
              <a:ext uri="{FF2B5EF4-FFF2-40B4-BE49-F238E27FC236}">
                <a16:creationId xmlns:a16="http://schemas.microsoft.com/office/drawing/2014/main" id="{8B46E77F-A295-4251-90FF-DDCCFD12C642}"/>
              </a:ext>
            </a:extLst>
          </p:cNvPr>
          <p:cNvSpPr>
            <a:spLocks noGrp="1"/>
          </p:cNvSpPr>
          <p:nvPr>
            <p:ph type="sldNum" sz="quarter" idx="4"/>
          </p:nvPr>
        </p:nvSpPr>
        <p:spPr>
          <a:xfrm>
            <a:off x="8316914" y="4816920"/>
            <a:ext cx="442912" cy="273844"/>
          </a:xfrm>
          <a:prstGeom prst="rect">
            <a:avLst/>
          </a:prstGeom>
        </p:spPr>
        <p:txBody>
          <a:bodyPr vert="horz" wrap="square" lIns="68580" tIns="34290" rIns="68580" bIns="34290" numCol="1" anchor="ctr" anchorCtr="0" compatLnSpc="1">
            <a:prstTxWarp prst="textNoShape">
              <a:avLst/>
            </a:prstTxWarp>
          </a:bodyPr>
          <a:lstStyle>
            <a:lvl1pPr algn="ctr" rtl="0" eaLnBrk="1" fontAlgn="base" hangingPunct="1">
              <a:spcBef>
                <a:spcPct val="0"/>
              </a:spcBef>
              <a:spcAft>
                <a:spcPct val="0"/>
              </a:spcAft>
              <a:defRPr lang="zh-CN" altLang="en-US" sz="800" kern="1200" smtClean="0">
                <a:solidFill>
                  <a:schemeClr val="bg1"/>
                </a:solidFill>
                <a:latin typeface="微软雅黑" panose="020B0503020204020204" pitchFamily="34" charset="-122"/>
                <a:ea typeface="微软雅黑" panose="020B0503020204020204" pitchFamily="34" charset="-122"/>
                <a:cs typeface="+mn-cs"/>
              </a:defRPr>
            </a:lvl1pPr>
          </a:lstStyle>
          <a:p>
            <a:fld id="{B9D4BDC8-807A-4F0C-9EC2-604D48271C34}" type="slidenum">
              <a:rPr lang="en-US" altLang="zh-CN">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04908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F87B47-F726-47F3-8F53-FC5CC52CA60D}"/>
              </a:ext>
            </a:extLst>
          </p:cNvPr>
          <p:cNvSpPr>
            <a:spLocks noGrp="1"/>
          </p:cNvSpPr>
          <p:nvPr>
            <p:ph type="dt" sz="half" idx="10"/>
          </p:nvPr>
        </p:nvSpPr>
        <p:spPr/>
        <p:txBody>
          <a:bodyPr/>
          <a:lstStyle>
            <a:lvl1pPr>
              <a:defRPr/>
            </a:lvl1pPr>
          </a:lstStyle>
          <a:p>
            <a:pPr>
              <a:defRPr/>
            </a:pPr>
            <a:fld id="{9D7D2AA4-4AEA-4733-B63F-098A9134EF24}" type="datetime1">
              <a:rPr lang="zh-CN" altLang="en-US"/>
              <a:pPr>
                <a:defRPr/>
              </a:pPr>
              <a:t>2025/5/14</a:t>
            </a:fld>
            <a:endParaRPr lang="zh-CN" altLang="en-US" dirty="0"/>
          </a:p>
        </p:txBody>
      </p:sp>
      <p:sp>
        <p:nvSpPr>
          <p:cNvPr id="5" name="灯片编号占位符 5">
            <a:extLst>
              <a:ext uri="{FF2B5EF4-FFF2-40B4-BE49-F238E27FC236}">
                <a16:creationId xmlns:a16="http://schemas.microsoft.com/office/drawing/2014/main" id="{D0083989-81FB-4F00-BD70-73934E052166}"/>
              </a:ext>
            </a:extLst>
          </p:cNvPr>
          <p:cNvSpPr>
            <a:spLocks noGrp="1"/>
          </p:cNvSpPr>
          <p:nvPr>
            <p:ph type="sldNum" sz="quarter" idx="11"/>
          </p:nvPr>
        </p:nvSpPr>
        <p:spPr/>
        <p:txBody>
          <a:bodyPr/>
          <a:lstStyle>
            <a:lvl1pPr>
              <a:defRPr sz="800">
                <a:solidFill>
                  <a:schemeClr val="bg1"/>
                </a:solidFill>
              </a:defRPr>
            </a:lvl1pPr>
          </a:lstStyle>
          <a:p>
            <a:fld id="{60983361-C3BE-40BC-9463-D5525791A08B}" type="slidenum">
              <a:rPr lang="zh-CN" altLang="en-US" smtClean="0">
                <a:solidFill>
                  <a:prstClr val="white"/>
                </a:solidFill>
              </a:rPr>
              <a:pPr/>
              <a:t>‹#›</a:t>
            </a:fld>
            <a:endParaRPr lang="zh-CN" altLang="en-US" dirty="0">
              <a:solidFill>
                <a:prstClr val="white"/>
              </a:solidFill>
            </a:endParaRPr>
          </a:p>
        </p:txBody>
      </p:sp>
    </p:spTree>
    <p:extLst>
      <p:ext uri="{BB962C8B-B14F-4D97-AF65-F5344CB8AC3E}">
        <p14:creationId xmlns:p14="http://schemas.microsoft.com/office/powerpoint/2010/main" val="835053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D9E9B74-2A2F-467E-82B8-961490E72329}"/>
              </a:ext>
            </a:extLst>
          </p:cNvPr>
          <p:cNvSpPr>
            <a:spLocks noGrp="1"/>
          </p:cNvSpPr>
          <p:nvPr>
            <p:ph type="dt" sz="half" idx="10"/>
          </p:nvPr>
        </p:nvSpPr>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p:txBody>
          <a:bodyPr/>
          <a:lstStyle>
            <a:lvl1pPr>
              <a:defRPr>
                <a:solidFill>
                  <a:schemeClr val="bg1"/>
                </a:solidFill>
              </a:defRPr>
            </a:lvl1pPr>
          </a:lstStyle>
          <a:p>
            <a:fld id="{828433C9-4A25-4EFF-A13E-677ED709B907}" type="slidenum">
              <a:rPr lang="zh-CN" altLang="en-US" smtClean="0">
                <a:solidFill>
                  <a:prstClr val="white"/>
                </a:solidFill>
              </a:rPr>
              <a:pPr/>
              <a:t>‹#›</a:t>
            </a:fld>
            <a:endParaRPr lang="zh-CN" altLang="en-US" dirty="0">
              <a:solidFill>
                <a:prstClr val="white"/>
              </a:solidFill>
            </a:endParaRPr>
          </a:p>
        </p:txBody>
      </p:sp>
    </p:spTree>
    <p:extLst>
      <p:ext uri="{BB962C8B-B14F-4D97-AF65-F5344CB8AC3E}">
        <p14:creationId xmlns:p14="http://schemas.microsoft.com/office/powerpoint/2010/main" val="228019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BB71879-6D58-41D0-9EC9-C108A14570F9}"/>
              </a:ext>
            </a:extLst>
          </p:cNvPr>
          <p:cNvSpPr>
            <a:spLocks noGrp="1"/>
          </p:cNvSpPr>
          <p:nvPr>
            <p:ph type="dt" sz="half" idx="10"/>
          </p:nvPr>
        </p:nvSpPr>
        <p:spPr/>
        <p:txBody>
          <a:bodyPr/>
          <a:lstStyle>
            <a:lvl1pPr>
              <a:defRPr/>
            </a:lvl1pPr>
          </a:lstStyle>
          <a:p>
            <a:pPr>
              <a:defRPr/>
            </a:pPr>
            <a:fld id="{2B5FC73A-DE8C-4597-924E-AB92D095EF66}" type="datetime1">
              <a:rPr lang="zh-CN" altLang="en-US"/>
              <a:pPr>
                <a:defRPr/>
              </a:pPr>
              <a:t>2025/5/14</a:t>
            </a:fld>
            <a:endParaRPr lang="zh-CN" altLang="en-US" dirty="0"/>
          </a:p>
        </p:txBody>
      </p:sp>
      <p:sp>
        <p:nvSpPr>
          <p:cNvPr id="11" name="矩形 10">
            <a:extLst>
              <a:ext uri="{FF2B5EF4-FFF2-40B4-BE49-F238E27FC236}">
                <a16:creationId xmlns:a16="http://schemas.microsoft.com/office/drawing/2014/main" id="{3182E317-2C19-4355-8ABF-41305A1309C2}"/>
              </a:ext>
            </a:extLst>
          </p:cNvPr>
          <p:cNvSpPr/>
          <p:nvPr userDrawn="1">
            <p:custDataLst>
              <p:tags r:id="rId1"/>
            </p:custDataLst>
          </p:nvPr>
        </p:nvSpPr>
        <p:spPr>
          <a:xfrm>
            <a:off x="0" y="1"/>
            <a:ext cx="9144000" cy="504782"/>
          </a:xfrm>
          <a:prstGeom prst="rect">
            <a:avLst/>
          </a:prstGeom>
          <a:solidFill>
            <a:schemeClr val="bg1">
              <a:lumMod val="85000"/>
            </a:schemeClr>
          </a:solidFill>
          <a:ln w="25400" cap="flat" cmpd="sng" algn="ctr">
            <a:noFill/>
            <a:prstDash val="solid"/>
          </a:ln>
          <a:effectLst/>
        </p:spPr>
        <p:txBody>
          <a:bodyPr lIns="68577" tIns="34289" rIns="68577"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12" name="灯片编号占位符 5">
            <a:extLst>
              <a:ext uri="{FF2B5EF4-FFF2-40B4-BE49-F238E27FC236}">
                <a16:creationId xmlns:a16="http://schemas.microsoft.com/office/drawing/2014/main" id="{8B46E77F-A295-4251-90FF-DDCCFD12C642}"/>
              </a:ext>
            </a:extLst>
          </p:cNvPr>
          <p:cNvSpPr>
            <a:spLocks noGrp="1"/>
          </p:cNvSpPr>
          <p:nvPr>
            <p:ph type="sldNum" sz="quarter" idx="4"/>
          </p:nvPr>
        </p:nvSpPr>
        <p:spPr>
          <a:xfrm>
            <a:off x="8316915" y="4816920"/>
            <a:ext cx="442912" cy="273844"/>
          </a:xfrm>
          <a:prstGeom prst="rect">
            <a:avLst/>
          </a:prstGeom>
        </p:spPr>
        <p:txBody>
          <a:bodyPr vert="horz" wrap="square" lIns="68577" tIns="34289" rIns="68577" bIns="34289" numCol="1" anchor="ctr" anchorCtr="0" compatLnSpc="1">
            <a:prstTxWarp prst="textNoShape">
              <a:avLst/>
            </a:prstTxWarp>
          </a:bodyPr>
          <a:lstStyle>
            <a:lvl1pPr algn="ctr" rtl="0" eaLnBrk="1" fontAlgn="base" hangingPunct="1">
              <a:spcBef>
                <a:spcPct val="0"/>
              </a:spcBef>
              <a:spcAft>
                <a:spcPct val="0"/>
              </a:spcAft>
              <a:defRPr lang="zh-CN" altLang="en-US" sz="800" kern="1200" smtClean="0">
                <a:solidFill>
                  <a:schemeClr val="bg1"/>
                </a:solidFill>
                <a:latin typeface="微软雅黑" panose="020B0503020204020204" pitchFamily="34" charset="-122"/>
                <a:ea typeface="微软雅黑" panose="020B0503020204020204" pitchFamily="34" charset="-122"/>
                <a:cs typeface="+mn-cs"/>
              </a:defRPr>
            </a:lvl1pPr>
          </a:lstStyle>
          <a:p>
            <a:fld id="{B9D4BDC8-807A-4F0C-9EC2-604D48271C34}" type="slidenum">
              <a:rPr lang="en-US" altLang="zh-CN" smtClean="0"/>
              <a:pPr/>
              <a:t>‹#›</a:t>
            </a:fld>
            <a:endParaRPr lang="en-US" dirty="0"/>
          </a:p>
        </p:txBody>
      </p:sp>
    </p:spTree>
    <p:extLst>
      <p:ext uri="{BB962C8B-B14F-4D97-AF65-F5344CB8AC3E}">
        <p14:creationId xmlns:p14="http://schemas.microsoft.com/office/powerpoint/2010/main" val="1536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F87B47-F726-47F3-8F53-FC5CC52CA60D}"/>
              </a:ext>
            </a:extLst>
          </p:cNvPr>
          <p:cNvSpPr>
            <a:spLocks noGrp="1"/>
          </p:cNvSpPr>
          <p:nvPr>
            <p:ph type="dt" sz="half" idx="10"/>
          </p:nvPr>
        </p:nvSpPr>
        <p:spPr/>
        <p:txBody>
          <a:bodyPr/>
          <a:lstStyle>
            <a:lvl1pPr>
              <a:defRPr/>
            </a:lvl1pPr>
          </a:lstStyle>
          <a:p>
            <a:pPr>
              <a:defRPr/>
            </a:pPr>
            <a:fld id="{9D7D2AA4-4AEA-4733-B63F-098A9134EF24}" type="datetime1">
              <a:rPr lang="zh-CN" altLang="en-US"/>
              <a:pPr>
                <a:defRPr/>
              </a:pPr>
              <a:t>2025/5/14</a:t>
            </a:fld>
            <a:endParaRPr lang="zh-CN" altLang="en-US" dirty="0"/>
          </a:p>
        </p:txBody>
      </p:sp>
      <p:sp>
        <p:nvSpPr>
          <p:cNvPr id="5" name="灯片编号占位符 5">
            <a:extLst>
              <a:ext uri="{FF2B5EF4-FFF2-40B4-BE49-F238E27FC236}">
                <a16:creationId xmlns:a16="http://schemas.microsoft.com/office/drawing/2014/main" id="{D0083989-81FB-4F00-BD70-73934E052166}"/>
              </a:ext>
            </a:extLst>
          </p:cNvPr>
          <p:cNvSpPr>
            <a:spLocks noGrp="1"/>
          </p:cNvSpPr>
          <p:nvPr>
            <p:ph type="sldNum" sz="quarter" idx="11"/>
          </p:nvPr>
        </p:nvSpPr>
        <p:spPr/>
        <p:txBody>
          <a:bodyPr/>
          <a:lstStyle>
            <a:lvl1pPr>
              <a:defRPr sz="800">
                <a:solidFill>
                  <a:schemeClr val="bg1"/>
                </a:solidFill>
              </a:defRPr>
            </a:lvl1pPr>
          </a:lstStyle>
          <a:p>
            <a:fld id="{60983361-C3BE-40BC-9463-D5525791A08B}" type="slidenum">
              <a:rPr lang="zh-CN" altLang="en-US" smtClean="0"/>
              <a:pPr/>
              <a:t>‹#›</a:t>
            </a:fld>
            <a:endParaRPr lang="zh-CN" altLang="en-US" dirty="0"/>
          </a:p>
        </p:txBody>
      </p:sp>
    </p:spTree>
    <p:extLst>
      <p:ext uri="{BB962C8B-B14F-4D97-AF65-F5344CB8AC3E}">
        <p14:creationId xmlns:p14="http://schemas.microsoft.com/office/powerpoint/2010/main" val="2049076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B71879-6D58-41D0-9EC9-C108A14570F9}"/>
              </a:ext>
            </a:extLst>
          </p:cNvPr>
          <p:cNvSpPr>
            <a:spLocks noGrp="1"/>
          </p:cNvSpPr>
          <p:nvPr>
            <p:ph type="dt" sz="half" idx="10"/>
          </p:nvPr>
        </p:nvSpPr>
        <p:spPr/>
        <p:txBody>
          <a:bodyPr/>
          <a:lstStyle>
            <a:lvl1pPr>
              <a:defRPr/>
            </a:lvl1pPr>
          </a:lstStyle>
          <a:p>
            <a:pPr>
              <a:defRPr/>
            </a:pPr>
            <a:fld id="{2B5FC73A-DE8C-4597-924E-AB92D095EF66}" type="datetime1">
              <a:rPr lang="zh-CN" altLang="en-US"/>
              <a:pPr>
                <a:defRPr/>
              </a:pPr>
              <a:t>2025/5/14</a:t>
            </a:fld>
            <a:endParaRPr lang="zh-CN" altLang="en-US" dirty="0"/>
          </a:p>
        </p:txBody>
      </p:sp>
      <p:sp>
        <p:nvSpPr>
          <p:cNvPr id="5" name="灯片编号占位符 5">
            <a:extLst>
              <a:ext uri="{FF2B5EF4-FFF2-40B4-BE49-F238E27FC236}">
                <a16:creationId xmlns:a16="http://schemas.microsoft.com/office/drawing/2014/main" id="{782BD9BF-E733-470D-9E45-E032862EDA2D}"/>
              </a:ext>
            </a:extLst>
          </p:cNvPr>
          <p:cNvSpPr>
            <a:spLocks noGrp="1"/>
          </p:cNvSpPr>
          <p:nvPr>
            <p:ph type="sldNum" sz="quarter" idx="11"/>
          </p:nvPr>
        </p:nvSpPr>
        <p:spPr/>
        <p:txBody>
          <a:bodyPr/>
          <a:lstStyle>
            <a:lvl1pPr>
              <a:defRPr/>
            </a:lvl1pPr>
          </a:lstStyle>
          <a:p>
            <a:fld id="{E1C7DD9A-A7D5-453A-AA81-873E1E677D1A}" type="slidenum">
              <a:rPr lang="zh-CN" altLang="en-US"/>
              <a:pPr/>
              <a:t>‹#›</a:t>
            </a:fld>
            <a:endParaRPr lang="zh-CN" altLang="en-US"/>
          </a:p>
        </p:txBody>
      </p:sp>
    </p:spTree>
    <p:extLst>
      <p:ext uri="{BB962C8B-B14F-4D97-AF65-F5344CB8AC3E}">
        <p14:creationId xmlns:p14="http://schemas.microsoft.com/office/powerpoint/2010/main" val="342390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824EBB0-73D0-4462-AEC3-6A73EA2385E0}"/>
              </a:ext>
            </a:extLst>
          </p:cNvPr>
          <p:cNvSpPr>
            <a:spLocks noGrp="1"/>
          </p:cNvSpPr>
          <p:nvPr>
            <p:ph type="dt" sz="half" idx="10"/>
          </p:nvPr>
        </p:nvSpPr>
        <p:spPr/>
        <p:txBody>
          <a:bodyPr/>
          <a:lstStyle>
            <a:lvl1pPr>
              <a:defRPr/>
            </a:lvl1pPr>
          </a:lstStyle>
          <a:p>
            <a:pPr>
              <a:defRPr/>
            </a:pPr>
            <a:fld id="{800655FB-DFCE-497F-A235-9E3646EB587A}" type="datetime1">
              <a:rPr lang="zh-CN" altLang="en-US"/>
              <a:pPr>
                <a:defRPr/>
              </a:pPr>
              <a:t>2025/5/14</a:t>
            </a:fld>
            <a:endParaRPr lang="zh-CN" altLang="en-US" dirty="0"/>
          </a:p>
        </p:txBody>
      </p:sp>
      <p:sp>
        <p:nvSpPr>
          <p:cNvPr id="3" name="灯片编号占位符 5">
            <a:extLst>
              <a:ext uri="{FF2B5EF4-FFF2-40B4-BE49-F238E27FC236}">
                <a16:creationId xmlns:a16="http://schemas.microsoft.com/office/drawing/2014/main" id="{B2FEA045-DD8F-4D99-9975-27CB42D01A1E}"/>
              </a:ext>
            </a:extLst>
          </p:cNvPr>
          <p:cNvSpPr>
            <a:spLocks noGrp="1"/>
          </p:cNvSpPr>
          <p:nvPr>
            <p:ph type="sldNum" sz="quarter" idx="11"/>
          </p:nvPr>
        </p:nvSpPr>
        <p:spPr/>
        <p:txBody>
          <a:bodyPr/>
          <a:lstStyle>
            <a:lvl1pPr>
              <a:defRPr/>
            </a:lvl1pPr>
          </a:lstStyle>
          <a:p>
            <a:fld id="{7C7969DA-D03B-4F47-9030-27A39CF291AB}" type="slidenum">
              <a:rPr lang="zh-CN" altLang="en-US"/>
              <a:pPr/>
              <a:t>‹#›</a:t>
            </a:fld>
            <a:endParaRPr lang="zh-CN" altLang="en-US"/>
          </a:p>
        </p:txBody>
      </p:sp>
    </p:spTree>
    <p:extLst>
      <p:ext uri="{BB962C8B-B14F-4D97-AF65-F5344CB8AC3E}">
        <p14:creationId xmlns:p14="http://schemas.microsoft.com/office/powerpoint/2010/main" val="501798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76250" y="209552"/>
            <a:ext cx="8229600" cy="576263"/>
          </a:xfrm>
        </p:spPr>
        <p:txBody>
          <a:bodyPr/>
          <a:lstStyle/>
          <a:p>
            <a:r>
              <a:rPr lang="zh-CN" altLang="en-US"/>
              <a:t>单击此处编辑母版标题样式</a:t>
            </a:r>
          </a:p>
        </p:txBody>
      </p:sp>
      <p:sp>
        <p:nvSpPr>
          <p:cNvPr id="3" name="内容占位符 2"/>
          <p:cNvSpPr>
            <a:spLocks noGrp="1"/>
          </p:cNvSpPr>
          <p:nvPr>
            <p:ph sz="quarter" idx="1"/>
          </p:nvPr>
        </p:nvSpPr>
        <p:spPr>
          <a:xfrm>
            <a:off x="250828" y="951311"/>
            <a:ext cx="4289425" cy="1933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92652" y="951311"/>
            <a:ext cx="4289425" cy="1933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250828" y="2999187"/>
            <a:ext cx="4289425" cy="1934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92652" y="2999187"/>
            <a:ext cx="4289425" cy="193476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95061097"/>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8" y="1006081"/>
            <a:ext cx="8713663" cy="3887390"/>
          </a:xfrm>
        </p:spPr>
        <p:txBody>
          <a:bodyPr/>
          <a:lstStyle>
            <a:lvl1pPr>
              <a:defRPr sz="2800">
                <a:latin typeface="Arial" pitchFamily="34" charset="0"/>
                <a:ea typeface="幼圆" pitchFamily="49" charset="-122"/>
                <a:cs typeface="Arial" pitchFamily="34" charset="0"/>
              </a:defRPr>
            </a:lvl1pPr>
            <a:lvl2pPr>
              <a:defRPr sz="2400">
                <a:latin typeface="Arial" pitchFamily="34" charset="0"/>
                <a:ea typeface="幼圆" pitchFamily="49" charset="-122"/>
                <a:cs typeface="Arial" pitchFamily="34" charset="0"/>
              </a:defRPr>
            </a:lvl2pPr>
            <a:lvl3pPr>
              <a:defRPr sz="2000">
                <a:latin typeface="Arial" pitchFamily="34" charset="0"/>
                <a:ea typeface="幼圆" pitchFamily="49" charset="-122"/>
                <a:cs typeface="Arial" pitchFamily="34" charset="0"/>
              </a:defRPr>
            </a:lvl3pPr>
            <a:lvl4pPr>
              <a:defRPr sz="1800">
                <a:latin typeface="Arial" pitchFamily="34" charset="0"/>
                <a:ea typeface="幼圆" pitchFamily="49" charset="-122"/>
                <a:cs typeface="Arial" pitchFamily="34" charset="0"/>
              </a:defRPr>
            </a:lvl4pPr>
            <a:lvl5pPr>
              <a:defRPr sz="1800">
                <a:latin typeface="Arial" pitchFamily="34" charset="0"/>
                <a:ea typeface="幼圆" pitchFamily="49" charset="-122"/>
                <a:cs typeface="Arial"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F6822744-908B-4914-AD30-CEE633D66540}"/>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E29E4AA-BE10-4FA3-9D34-4D4D8E4BBAB8}"/>
              </a:ext>
            </a:extLst>
          </p:cNvPr>
          <p:cNvSpPr>
            <a:spLocks noGrp="1" noChangeArrowheads="1"/>
          </p:cNvSpPr>
          <p:nvPr>
            <p:ph type="ftr" sz="quarter" idx="11"/>
          </p:nvPr>
        </p:nvSpPr>
        <p:spPr>
          <a:xfrm>
            <a:off x="3124200" y="4683919"/>
            <a:ext cx="2895600" cy="357188"/>
          </a:xfrm>
          <a:prstGeom prst="rect">
            <a:avLst/>
          </a:prstGeom>
        </p:spPr>
        <p:txBody>
          <a:bodyPr lIns="91436" tIns="45718" rIns="91436" bIns="45718"/>
          <a:lstStyle>
            <a:lvl1pPr>
              <a:defRPr>
                <a:latin typeface="Arial" charset="0"/>
                <a:ea typeface="宋体" charset="-122"/>
              </a:defRPr>
            </a:lvl1pPr>
          </a:lstStyle>
          <a:p>
            <a:pPr>
              <a:defRPr/>
            </a:pPr>
            <a:endParaRPr lang="en-US" altLang="zh-CN"/>
          </a:p>
        </p:txBody>
      </p:sp>
      <p:sp>
        <p:nvSpPr>
          <p:cNvPr id="6" name="Rectangle 6">
            <a:extLst>
              <a:ext uri="{FF2B5EF4-FFF2-40B4-BE49-F238E27FC236}">
                <a16:creationId xmlns:a16="http://schemas.microsoft.com/office/drawing/2014/main" id="{FE5FB8E4-611C-45DE-B953-4EDCF639F931}"/>
              </a:ext>
            </a:extLst>
          </p:cNvPr>
          <p:cNvSpPr>
            <a:spLocks noGrp="1" noChangeArrowheads="1"/>
          </p:cNvSpPr>
          <p:nvPr>
            <p:ph type="sldNum" sz="quarter" idx="12"/>
          </p:nvPr>
        </p:nvSpPr>
        <p:spPr/>
        <p:txBody>
          <a:bodyPr/>
          <a:lstStyle>
            <a:lvl1pPr>
              <a:defRPr/>
            </a:lvl1pPr>
          </a:lstStyle>
          <a:p>
            <a:fld id="{23BB721B-6BBA-4A29-9B66-F474C0FCAD92}" type="slidenum">
              <a:rPr lang="en-US" altLang="zh-CN"/>
              <a:pPr/>
              <a:t>‹#›</a:t>
            </a:fld>
            <a:endParaRPr lang="en-US" altLang="zh-CN"/>
          </a:p>
        </p:txBody>
      </p:sp>
    </p:spTree>
    <p:extLst>
      <p:ext uri="{BB962C8B-B14F-4D97-AF65-F5344CB8AC3E}">
        <p14:creationId xmlns:p14="http://schemas.microsoft.com/office/powerpoint/2010/main" val="196949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5E55FBC-1525-ABFF-A702-68FF5EBB24F8}"/>
              </a:ext>
            </a:extLst>
          </p:cNvPr>
          <p:cNvSpPr>
            <a:spLocks noGrp="1" noChangeArrowheads="1"/>
          </p:cNvSpPr>
          <p:nvPr>
            <p:ph type="dt" sz="half" idx="10"/>
          </p:nvPr>
        </p:nvSpPr>
        <p:spPr/>
        <p:txBody>
          <a:bodyPr/>
          <a:lstStyle>
            <a:lvl1pPr>
              <a:defRPr/>
            </a:lvl1pPr>
          </a:lstStyle>
          <a:p>
            <a:pPr>
              <a:defRPr/>
            </a:pPr>
            <a:fld id="{35DC9088-2336-4C8B-914F-E1CEF05A2B4E}" type="datetime1">
              <a:rPr lang="zh-CN" altLang="en-US"/>
              <a:pPr>
                <a:defRPr/>
              </a:pPr>
              <a:t>2025/5/14</a:t>
            </a:fld>
            <a:endParaRPr lang="en-US" altLang="zh-CN"/>
          </a:p>
        </p:txBody>
      </p:sp>
      <p:sp>
        <p:nvSpPr>
          <p:cNvPr id="4" name="Rectangle 5">
            <a:extLst>
              <a:ext uri="{FF2B5EF4-FFF2-40B4-BE49-F238E27FC236}">
                <a16:creationId xmlns:a16="http://schemas.microsoft.com/office/drawing/2014/main" id="{F4902E64-EE88-FBF5-97BB-B6582E4A3B0E}"/>
              </a:ext>
            </a:extLst>
          </p:cNvPr>
          <p:cNvSpPr>
            <a:spLocks noGrp="1" noChangeArrowheads="1"/>
          </p:cNvSpPr>
          <p:nvPr>
            <p:ph type="ftr" sz="quarter" idx="11"/>
          </p:nvPr>
        </p:nvSpPr>
        <p:spPr/>
        <p:txBody>
          <a:bodyPr lIns="68580" tIns="34290" rIns="68580" bIns="34290"/>
          <a:lstStyle>
            <a:lvl1pPr>
              <a:defRPr/>
            </a:lvl1pPr>
          </a:lstStyle>
          <a:p>
            <a:pPr>
              <a:defRPr/>
            </a:pPr>
            <a:endParaRPr lang="en-US" altLang="zh-CN"/>
          </a:p>
        </p:txBody>
      </p:sp>
    </p:spTree>
    <p:extLst>
      <p:ext uri="{BB962C8B-B14F-4D97-AF65-F5344CB8AC3E}">
        <p14:creationId xmlns:p14="http://schemas.microsoft.com/office/powerpoint/2010/main" val="1351943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5E55FBC-1525-ABFF-A702-68FF5EBB24F8}"/>
              </a:ext>
            </a:extLst>
          </p:cNvPr>
          <p:cNvSpPr>
            <a:spLocks noGrp="1" noChangeArrowheads="1"/>
          </p:cNvSpPr>
          <p:nvPr>
            <p:ph type="dt" sz="half" idx="10"/>
          </p:nvPr>
        </p:nvSpPr>
        <p:spPr/>
        <p:txBody>
          <a:bodyPr/>
          <a:lstStyle>
            <a:lvl1pPr>
              <a:defRPr/>
            </a:lvl1pPr>
          </a:lstStyle>
          <a:p>
            <a:pPr>
              <a:defRPr/>
            </a:pPr>
            <a:fld id="{35DC9088-2336-4C8B-914F-E1CEF05A2B4E}" type="datetime1">
              <a:rPr lang="zh-CN" altLang="en-US"/>
              <a:pPr>
                <a:defRPr/>
              </a:pPr>
              <a:t>2025/5/14</a:t>
            </a:fld>
            <a:endParaRPr lang="en-US" altLang="zh-CN"/>
          </a:p>
        </p:txBody>
      </p:sp>
      <p:sp>
        <p:nvSpPr>
          <p:cNvPr id="4" name="Rectangle 5">
            <a:extLst>
              <a:ext uri="{FF2B5EF4-FFF2-40B4-BE49-F238E27FC236}">
                <a16:creationId xmlns:a16="http://schemas.microsoft.com/office/drawing/2014/main" id="{F4902E64-EE88-FBF5-97BB-B6582E4A3B0E}"/>
              </a:ext>
            </a:extLst>
          </p:cNvPr>
          <p:cNvSpPr>
            <a:spLocks noGrp="1" noChangeArrowheads="1"/>
          </p:cNvSpPr>
          <p:nvPr>
            <p:ph type="ftr" sz="quarter" idx="11"/>
          </p:nvPr>
        </p:nvSpPr>
        <p:spPr>
          <a:xfrm>
            <a:off x="3028950" y="4767263"/>
            <a:ext cx="3086100" cy="273844"/>
          </a:xfrm>
          <a:prstGeom prst="rect">
            <a:avLst/>
          </a:prstGeom>
        </p:spPr>
        <p:txBody>
          <a:bodyPr lIns="68580" tIns="34290" rIns="68580" bIns="34290"/>
          <a:lstStyle>
            <a:lvl1pPr>
              <a:defRPr/>
            </a:lvl1pPr>
          </a:lstStyle>
          <a:p>
            <a:pPr>
              <a:defRPr/>
            </a:pPr>
            <a:endParaRPr lang="en-US" altLang="zh-CN"/>
          </a:p>
        </p:txBody>
      </p:sp>
    </p:spTree>
    <p:extLst>
      <p:ext uri="{BB962C8B-B14F-4D97-AF65-F5344CB8AC3E}">
        <p14:creationId xmlns:p14="http://schemas.microsoft.com/office/powerpoint/2010/main" val="4184831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slideLayout" Target="../slideLayouts/slideLayout13.xml"/><Relationship Id="rId7" Type="http://schemas.openxmlformats.org/officeDocument/2006/relationships/tags" Target="../tags/tag8.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93C46B2-3DA6-4F5F-8AEE-61B1C0F1B5CA}"/>
              </a:ext>
            </a:extLst>
          </p:cNvPr>
          <p:cNvSpPr/>
          <p:nvPr>
            <p:custDataLst>
              <p:tags r:id="rId12"/>
            </p:custDataLst>
          </p:nvPr>
        </p:nvSpPr>
        <p:spPr>
          <a:xfrm>
            <a:off x="0" y="4767264"/>
            <a:ext cx="9144000" cy="376236"/>
          </a:xfrm>
          <a:prstGeom prst="rect">
            <a:avLst/>
          </a:prstGeom>
          <a:solidFill>
            <a:schemeClr val="bg1">
              <a:lumMod val="85000"/>
            </a:schemeClr>
          </a:solidFill>
          <a:ln w="25400" cap="flat" cmpd="sng" algn="ctr">
            <a:noFill/>
            <a:prstDash val="solid"/>
          </a:ln>
          <a:effectLst/>
        </p:spPr>
        <p:txBody>
          <a:bodyPr lIns="68579" tIns="34289" rIns="68579"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11" name="矩形 10">
            <a:extLst>
              <a:ext uri="{FF2B5EF4-FFF2-40B4-BE49-F238E27FC236}">
                <a16:creationId xmlns:a16="http://schemas.microsoft.com/office/drawing/2014/main" id="{3182E317-2C19-4355-8ABF-41305A1309C2}"/>
              </a:ext>
            </a:extLst>
          </p:cNvPr>
          <p:cNvSpPr/>
          <p:nvPr>
            <p:custDataLst>
              <p:tags r:id="rId13"/>
            </p:custDataLst>
          </p:nvPr>
        </p:nvSpPr>
        <p:spPr>
          <a:xfrm>
            <a:off x="0" y="1"/>
            <a:ext cx="9144000" cy="504782"/>
          </a:xfrm>
          <a:prstGeom prst="rect">
            <a:avLst/>
          </a:prstGeom>
          <a:solidFill>
            <a:schemeClr val="bg1">
              <a:lumMod val="85000"/>
            </a:schemeClr>
          </a:solidFill>
          <a:ln w="25400" cap="flat" cmpd="sng" algn="ctr">
            <a:noFill/>
            <a:prstDash val="solid"/>
          </a:ln>
          <a:effectLst/>
        </p:spPr>
        <p:txBody>
          <a:bodyPr lIns="68579" tIns="34289" rIns="68579"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9" name="椭圆 8">
            <a:extLst>
              <a:ext uri="{FF2B5EF4-FFF2-40B4-BE49-F238E27FC236}">
                <a16:creationId xmlns:a16="http://schemas.microsoft.com/office/drawing/2014/main" id="{5BE71D6C-A040-4592-A918-DF8597896281}"/>
              </a:ext>
            </a:extLst>
          </p:cNvPr>
          <p:cNvSpPr/>
          <p:nvPr/>
        </p:nvSpPr>
        <p:spPr>
          <a:xfrm>
            <a:off x="8366141" y="4792640"/>
            <a:ext cx="337212" cy="313107"/>
          </a:xfrm>
          <a:prstGeom prst="ellipse">
            <a:avLst/>
          </a:prstGeom>
          <a:solidFill>
            <a:srgbClr val="0A41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eaLnBrk="1" fontAlgn="auto" hangingPunct="1">
              <a:spcBef>
                <a:spcPts val="0"/>
              </a:spcBef>
              <a:spcAft>
                <a:spcPts val="0"/>
              </a:spcAft>
              <a:defRPr/>
            </a:pPr>
            <a:endParaRPr lang="zh-CN" altLang="en-US" sz="1100" dirty="0">
              <a:solidFill>
                <a:prstClr val="white"/>
              </a:solidFill>
              <a:latin typeface="微软雅黑" pitchFamily="34" charset="-122"/>
              <a:ea typeface="微软雅黑" pitchFamily="34" charset="-122"/>
            </a:endParaRPr>
          </a:p>
        </p:txBody>
      </p:sp>
      <p:sp>
        <p:nvSpPr>
          <p:cNvPr id="1029" name="标题占位符 1">
            <a:extLst>
              <a:ext uri="{FF2B5EF4-FFF2-40B4-BE49-F238E27FC236}">
                <a16:creationId xmlns:a16="http://schemas.microsoft.com/office/drawing/2014/main" id="{FA5106F3-F592-4C6B-AD4F-3F94E9A339C1}"/>
              </a:ext>
            </a:extLst>
          </p:cNvPr>
          <p:cNvSpPr>
            <a:spLocks noGrp="1"/>
          </p:cNvSpPr>
          <p:nvPr>
            <p:ph type="title"/>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p>
            <a:pPr lvl="0"/>
            <a:r>
              <a:rPr lang="zh-CN" altLang="en-US" dirty="0"/>
              <a:t>单击此处编辑母版标题样式</a:t>
            </a:r>
          </a:p>
        </p:txBody>
      </p:sp>
      <p:sp>
        <p:nvSpPr>
          <p:cNvPr id="1030" name="文本占位符 2">
            <a:extLst>
              <a:ext uri="{FF2B5EF4-FFF2-40B4-BE49-F238E27FC236}">
                <a16:creationId xmlns:a16="http://schemas.microsoft.com/office/drawing/2014/main" id="{ACF0C440-A8B1-4E28-81EF-878A9EFF53E6}"/>
              </a:ext>
            </a:extLst>
          </p:cNvPr>
          <p:cNvSpPr>
            <a:spLocks noGrp="1"/>
          </p:cNvSpPr>
          <p:nvPr>
            <p:ph type="body" idx="1"/>
          </p:nvPr>
        </p:nvSpPr>
        <p:spPr bwMode="auto">
          <a:xfrm>
            <a:off x="457200" y="670285"/>
            <a:ext cx="8229600" cy="389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254D8901-1B71-4918-A2C0-D47DE887237D}"/>
              </a:ext>
            </a:extLst>
          </p:cNvPr>
          <p:cNvSpPr>
            <a:spLocks noGrp="1"/>
          </p:cNvSpPr>
          <p:nvPr>
            <p:ph type="dt" sz="half" idx="2"/>
          </p:nvPr>
        </p:nvSpPr>
        <p:spPr>
          <a:xfrm>
            <a:off x="457200" y="4862439"/>
            <a:ext cx="2133600" cy="273844"/>
          </a:xfrm>
          <a:prstGeom prst="rect">
            <a:avLst/>
          </a:prstGeom>
        </p:spPr>
        <p:txBody>
          <a:bodyPr vert="horz" lIns="68579" tIns="34289" rIns="68579" bIns="34289" rtlCol="0" anchor="ctr"/>
          <a:lstStyle>
            <a:lvl1pPr algn="l" eaLnBrk="1" fontAlgn="auto" hangingPunct="1">
              <a:spcBef>
                <a:spcPts val="0"/>
              </a:spcBef>
              <a:spcAft>
                <a:spcPts val="0"/>
              </a:spcAft>
              <a:defRPr sz="1000" b="0">
                <a:solidFill>
                  <a:srgbClr val="0A419B"/>
                </a:solidFill>
                <a:latin typeface="微软雅黑" pitchFamily="34" charset="-122"/>
                <a:ea typeface="微软雅黑" pitchFamily="34" charset="-122"/>
              </a:defRPr>
            </a:lvl1pPr>
          </a:lstStyle>
          <a:p>
            <a:pPr>
              <a:defRPr/>
            </a:pPr>
            <a:fld id="{6CE669AE-EDE6-490F-9D1D-2E78B692EC2F}" type="datetime1">
              <a:rPr lang="zh-CN" altLang="en-US" smtClean="0"/>
              <a:pPr>
                <a:defRPr/>
              </a:pPr>
              <a:t>2025/5/14</a:t>
            </a:fld>
            <a:endParaRPr lang="zh-CN" altLang="en-US" dirty="0"/>
          </a:p>
        </p:txBody>
      </p:sp>
      <p:sp>
        <p:nvSpPr>
          <p:cNvPr id="6" name="灯片编号占位符 5">
            <a:extLst>
              <a:ext uri="{FF2B5EF4-FFF2-40B4-BE49-F238E27FC236}">
                <a16:creationId xmlns:a16="http://schemas.microsoft.com/office/drawing/2014/main" id="{8B46E77F-A295-4251-90FF-DDCCFD12C642}"/>
              </a:ext>
            </a:extLst>
          </p:cNvPr>
          <p:cNvSpPr>
            <a:spLocks noGrp="1"/>
          </p:cNvSpPr>
          <p:nvPr>
            <p:ph type="sldNum" sz="quarter" idx="4"/>
          </p:nvPr>
        </p:nvSpPr>
        <p:spPr>
          <a:xfrm>
            <a:off x="8316915" y="4816920"/>
            <a:ext cx="442912" cy="273844"/>
          </a:xfrm>
          <a:prstGeom prst="rect">
            <a:avLst/>
          </a:prstGeom>
        </p:spPr>
        <p:txBody>
          <a:bodyPr vert="horz" wrap="square" lIns="68579" tIns="34289" rIns="68579" bIns="34289" numCol="1" anchor="ctr" anchorCtr="0" compatLnSpc="1">
            <a:prstTxWarp prst="textNoShape">
              <a:avLst/>
            </a:prstTxWarp>
          </a:bodyPr>
          <a:lstStyle>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B9D4BDC8-807A-4F0C-9EC2-604D48271C34}" type="slidenum">
              <a:rPr lang="zh-CN" altLang="en-US" smtClean="0"/>
              <a:pPr/>
              <a:t>‹#›</a:t>
            </a:fld>
            <a:endParaRPr lang="zh-CN" altLang="en-US" dirty="0"/>
          </a:p>
        </p:txBody>
      </p:sp>
      <p:sp>
        <p:nvSpPr>
          <p:cNvPr id="1033" name="矩形 14">
            <a:extLst>
              <a:ext uri="{FF2B5EF4-FFF2-40B4-BE49-F238E27FC236}">
                <a16:creationId xmlns:a16="http://schemas.microsoft.com/office/drawing/2014/main" id="{C76E66B5-3C79-4CB7-B454-4848B4EB9917}"/>
              </a:ext>
            </a:extLst>
          </p:cNvPr>
          <p:cNvSpPr>
            <a:spLocks noChangeArrowheads="1"/>
          </p:cNvSpPr>
          <p:nvPr>
            <p:custDataLst>
              <p:tags r:id="rId14"/>
            </p:custDataLst>
          </p:nvPr>
        </p:nvSpPr>
        <p:spPr bwMode="auto">
          <a:xfrm>
            <a:off x="-1588" y="504783"/>
            <a:ext cx="9145588" cy="27385"/>
          </a:xfrm>
          <a:prstGeom prst="rect">
            <a:avLst/>
          </a:prstGeom>
          <a:solidFill>
            <a:srgbClr val="0A419B"/>
          </a:solidFill>
          <a:ln>
            <a:noFill/>
          </a:ln>
        </p:spPr>
        <p:txBody>
          <a:bodyPr lIns="68579" tIns="34289" rIns="68579" bIns="34289"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zh-CN" altLang="en-US">
              <a:solidFill>
                <a:srgbClr val="FFFFFF"/>
              </a:solidFill>
              <a:latin typeface="Calibri" pitchFamily="34" charset="0"/>
            </a:endParaRPr>
          </a:p>
        </p:txBody>
      </p:sp>
      <p:sp>
        <p:nvSpPr>
          <p:cNvPr id="1034" name="矩形 18">
            <a:extLst>
              <a:ext uri="{FF2B5EF4-FFF2-40B4-BE49-F238E27FC236}">
                <a16:creationId xmlns:a16="http://schemas.microsoft.com/office/drawing/2014/main" id="{28CF0BF8-4A77-41C4-B81F-FC509EE66554}"/>
              </a:ext>
            </a:extLst>
          </p:cNvPr>
          <p:cNvSpPr>
            <a:spLocks noChangeArrowheads="1"/>
          </p:cNvSpPr>
          <p:nvPr>
            <p:custDataLst>
              <p:tags r:id="rId15"/>
            </p:custDataLst>
          </p:nvPr>
        </p:nvSpPr>
        <p:spPr bwMode="auto">
          <a:xfrm>
            <a:off x="-1588" y="4741619"/>
            <a:ext cx="9145588" cy="26194"/>
          </a:xfrm>
          <a:prstGeom prst="rect">
            <a:avLst/>
          </a:prstGeom>
          <a:solidFill>
            <a:srgbClr val="0A419B"/>
          </a:solidFill>
          <a:ln>
            <a:noFill/>
          </a:ln>
        </p:spPr>
        <p:txBody>
          <a:bodyPr lIns="68579" tIns="34289" rIns="68579" bIns="34289"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zh-CN" altLang="en-US">
              <a:solidFill>
                <a:srgbClr val="FFFFFF"/>
              </a:solidFill>
              <a:latin typeface="Calibri" pitchFamily="34" charset="0"/>
            </a:endParaRPr>
          </a:p>
        </p:txBody>
      </p:sp>
      <p:sp>
        <p:nvSpPr>
          <p:cNvPr id="1035" name="页脚占位符 16">
            <a:extLst>
              <a:ext uri="{FF2B5EF4-FFF2-40B4-BE49-F238E27FC236}">
                <a16:creationId xmlns:a16="http://schemas.microsoft.com/office/drawing/2014/main" id="{6F2B957D-3E99-4381-BC37-9BD725085172}"/>
              </a:ext>
            </a:extLst>
          </p:cNvPr>
          <p:cNvSpPr txBox="1">
            <a:spLocks/>
          </p:cNvSpPr>
          <p:nvPr/>
        </p:nvSpPr>
        <p:spPr bwMode="auto">
          <a:xfrm>
            <a:off x="5171945" y="4861628"/>
            <a:ext cx="3071943" cy="281871"/>
          </a:xfrm>
          <a:prstGeom prst="rect">
            <a:avLst/>
          </a:prstGeom>
          <a:noFill/>
          <a:ln>
            <a:noFill/>
          </a:ln>
        </p:spPr>
        <p:txBody>
          <a:bodyPr lIns="68579" tIns="34289" rIns="68579" bIns="34289"/>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1000" dirty="0">
                <a:solidFill>
                  <a:srgbClr val="0A419B"/>
                </a:solidFill>
                <a:latin typeface="微软雅黑" pitchFamily="34" charset="-122"/>
                <a:ea typeface="微软雅黑" pitchFamily="34" charset="-122"/>
              </a:rPr>
              <a:t>Digital Logic and Processor System, by Qin </a:t>
            </a:r>
            <a:r>
              <a:rPr lang="en-US" altLang="zh-CN" sz="1000" dirty="0" err="1">
                <a:solidFill>
                  <a:srgbClr val="0A419B"/>
                </a:solidFill>
                <a:latin typeface="微软雅黑" pitchFamily="34" charset="-122"/>
                <a:ea typeface="微软雅黑" pitchFamily="34" charset="-122"/>
              </a:rPr>
              <a:t>HJ</a:t>
            </a:r>
            <a:endParaRPr lang="en-US" altLang="zh-CN" sz="1000" dirty="0">
              <a:solidFill>
                <a:srgbClr val="0A419B"/>
              </a:solidFill>
              <a:latin typeface="微软雅黑" pitchFamily="34" charset="-122"/>
              <a:ea typeface="微软雅黑" pitchFamily="34" charset="-122"/>
            </a:endParaRPr>
          </a:p>
        </p:txBody>
      </p:sp>
    </p:spTree>
    <p:extLst>
      <p:ext uri="{BB962C8B-B14F-4D97-AF65-F5344CB8AC3E}">
        <p14:creationId xmlns:p14="http://schemas.microsoft.com/office/powerpoint/2010/main" val="59941819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1" r:id="rId9"/>
    <p:sldLayoutId id="2147483906" r:id="rId10"/>
  </p:sldLayoutIdLst>
  <p:hf hdr="0"/>
  <p:txStyles>
    <p:title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p:titleStyle>
    <p:bodyStyle>
      <a:lvl1pPr marL="257168" indent="-257168"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itchFamily="34" charset="-122"/>
          <a:ea typeface="微软雅黑" pitchFamily="34" charset="-122"/>
          <a:cs typeface="+mn-cs"/>
        </a:defRPr>
      </a:lvl1pPr>
      <a:lvl2pPr marL="557199" indent="-214308" algn="l" rtl="0" eaLnBrk="0" fontAlgn="base" hangingPunct="0">
        <a:spcBef>
          <a:spcPct val="20000"/>
        </a:spcBef>
        <a:spcAft>
          <a:spcPct val="0"/>
        </a:spcAft>
        <a:buFont typeface="Arial" panose="020B0604020202020204" pitchFamily="34" charset="0"/>
        <a:buChar char="–"/>
        <a:defRPr sz="1800" kern="1200">
          <a:solidFill>
            <a:schemeClr val="tx1"/>
          </a:solidFill>
          <a:latin typeface="微软雅黑" pitchFamily="34" charset="-122"/>
          <a:ea typeface="微软雅黑" pitchFamily="34" charset="-122"/>
          <a:cs typeface="+mn-cs"/>
        </a:defRPr>
      </a:lvl2pPr>
      <a:lvl3pPr marL="857228"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3pPr>
      <a:lvl4pPr marL="1200120"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4pPr>
      <a:lvl5pPr marL="1543012"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93C46B2-3DA6-4F5F-8AEE-61B1C0F1B5CA}"/>
              </a:ext>
            </a:extLst>
          </p:cNvPr>
          <p:cNvSpPr/>
          <p:nvPr>
            <p:custDataLst>
              <p:tags r:id="rId5"/>
            </p:custDataLst>
          </p:nvPr>
        </p:nvSpPr>
        <p:spPr>
          <a:xfrm>
            <a:off x="0" y="4767264"/>
            <a:ext cx="9144000" cy="376236"/>
          </a:xfrm>
          <a:prstGeom prst="rect">
            <a:avLst/>
          </a:prstGeom>
          <a:solidFill>
            <a:schemeClr val="bg1">
              <a:lumMod val="85000"/>
            </a:schemeClr>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11" name="矩形 10">
            <a:extLst>
              <a:ext uri="{FF2B5EF4-FFF2-40B4-BE49-F238E27FC236}">
                <a16:creationId xmlns:a16="http://schemas.microsoft.com/office/drawing/2014/main" id="{3182E317-2C19-4355-8ABF-41305A1309C2}"/>
              </a:ext>
            </a:extLst>
          </p:cNvPr>
          <p:cNvSpPr/>
          <p:nvPr>
            <p:custDataLst>
              <p:tags r:id="rId6"/>
            </p:custDataLst>
          </p:nvPr>
        </p:nvSpPr>
        <p:spPr>
          <a:xfrm>
            <a:off x="0" y="0"/>
            <a:ext cx="9144000" cy="504782"/>
          </a:xfrm>
          <a:prstGeom prst="rect">
            <a:avLst/>
          </a:prstGeom>
          <a:solidFill>
            <a:schemeClr val="bg1">
              <a:lumMod val="85000"/>
            </a:schemeClr>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9" name="椭圆 8">
            <a:extLst>
              <a:ext uri="{FF2B5EF4-FFF2-40B4-BE49-F238E27FC236}">
                <a16:creationId xmlns:a16="http://schemas.microsoft.com/office/drawing/2014/main" id="{5BE71D6C-A040-4592-A918-DF8597896281}"/>
              </a:ext>
            </a:extLst>
          </p:cNvPr>
          <p:cNvSpPr/>
          <p:nvPr/>
        </p:nvSpPr>
        <p:spPr>
          <a:xfrm>
            <a:off x="8366141" y="4792639"/>
            <a:ext cx="337212" cy="313107"/>
          </a:xfrm>
          <a:prstGeom prst="ellipse">
            <a:avLst/>
          </a:prstGeom>
          <a:solidFill>
            <a:srgbClr val="0A41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100" dirty="0">
              <a:solidFill>
                <a:prstClr val="white"/>
              </a:solidFill>
              <a:latin typeface="微软雅黑" pitchFamily="34" charset="-122"/>
              <a:ea typeface="微软雅黑" pitchFamily="34" charset="-122"/>
            </a:endParaRPr>
          </a:p>
        </p:txBody>
      </p:sp>
      <p:sp>
        <p:nvSpPr>
          <p:cNvPr id="1029" name="标题占位符 1">
            <a:extLst>
              <a:ext uri="{FF2B5EF4-FFF2-40B4-BE49-F238E27FC236}">
                <a16:creationId xmlns:a16="http://schemas.microsoft.com/office/drawing/2014/main" id="{FA5106F3-F592-4C6B-AD4F-3F94E9A339C1}"/>
              </a:ext>
            </a:extLst>
          </p:cNvPr>
          <p:cNvSpPr>
            <a:spLocks noGrp="1"/>
          </p:cNvSpPr>
          <p:nvPr>
            <p:ph type="title"/>
          </p:nvPr>
        </p:nvSpPr>
        <p:spPr bwMode="auto">
          <a:xfrm>
            <a:off x="353761" y="70204"/>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lvl="0"/>
            <a:r>
              <a:rPr lang="zh-CN" altLang="en-US" dirty="0"/>
              <a:t>单击此处编辑母版标题样式</a:t>
            </a:r>
          </a:p>
        </p:txBody>
      </p:sp>
      <p:sp>
        <p:nvSpPr>
          <p:cNvPr id="1030" name="文本占位符 2">
            <a:extLst>
              <a:ext uri="{FF2B5EF4-FFF2-40B4-BE49-F238E27FC236}">
                <a16:creationId xmlns:a16="http://schemas.microsoft.com/office/drawing/2014/main" id="{ACF0C440-A8B1-4E28-81EF-878A9EFF53E6}"/>
              </a:ext>
            </a:extLst>
          </p:cNvPr>
          <p:cNvSpPr>
            <a:spLocks noGrp="1"/>
          </p:cNvSpPr>
          <p:nvPr>
            <p:ph type="body" idx="1"/>
          </p:nvPr>
        </p:nvSpPr>
        <p:spPr bwMode="auto">
          <a:xfrm>
            <a:off x="457200" y="670284"/>
            <a:ext cx="8229600" cy="389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254D8901-1B71-4918-A2C0-D47DE887237D}"/>
              </a:ext>
            </a:extLst>
          </p:cNvPr>
          <p:cNvSpPr>
            <a:spLocks noGrp="1"/>
          </p:cNvSpPr>
          <p:nvPr>
            <p:ph type="dt" sz="half" idx="2"/>
          </p:nvPr>
        </p:nvSpPr>
        <p:spPr>
          <a:xfrm>
            <a:off x="457200" y="4862438"/>
            <a:ext cx="2133600" cy="273844"/>
          </a:xfrm>
          <a:prstGeom prst="rect">
            <a:avLst/>
          </a:prstGeom>
        </p:spPr>
        <p:txBody>
          <a:bodyPr vert="horz" lIns="68580" tIns="34290" rIns="68580" bIns="34290" rtlCol="0" anchor="ctr"/>
          <a:lstStyle>
            <a:lvl1pPr algn="l" eaLnBrk="1" fontAlgn="auto" hangingPunct="1">
              <a:spcBef>
                <a:spcPts val="0"/>
              </a:spcBef>
              <a:spcAft>
                <a:spcPts val="0"/>
              </a:spcAft>
              <a:defRPr sz="1000" b="0">
                <a:solidFill>
                  <a:srgbClr val="0A419B"/>
                </a:solidFill>
                <a:latin typeface="微软雅黑" pitchFamily="34" charset="-122"/>
                <a:ea typeface="微软雅黑" pitchFamily="34" charset="-122"/>
              </a:defRPr>
            </a:lvl1pPr>
          </a:lstStyle>
          <a:p>
            <a:pPr>
              <a:defRPr/>
            </a:pPr>
            <a:fld id="{6CE669AE-EDE6-490F-9D1D-2E78B692EC2F}" type="datetime1">
              <a:rPr lang="zh-CN" altLang="en-US" smtClean="0"/>
              <a:pPr>
                <a:defRPr/>
              </a:pPr>
              <a:t>2025/5/14</a:t>
            </a:fld>
            <a:endParaRPr lang="zh-CN" altLang="en-US" dirty="0"/>
          </a:p>
        </p:txBody>
      </p:sp>
      <p:sp>
        <p:nvSpPr>
          <p:cNvPr id="6" name="灯片编号占位符 5">
            <a:extLst>
              <a:ext uri="{FF2B5EF4-FFF2-40B4-BE49-F238E27FC236}">
                <a16:creationId xmlns:a16="http://schemas.microsoft.com/office/drawing/2014/main" id="{8B46E77F-A295-4251-90FF-DDCCFD12C642}"/>
              </a:ext>
            </a:extLst>
          </p:cNvPr>
          <p:cNvSpPr>
            <a:spLocks noGrp="1"/>
          </p:cNvSpPr>
          <p:nvPr>
            <p:ph type="sldNum" sz="quarter" idx="4"/>
          </p:nvPr>
        </p:nvSpPr>
        <p:spPr>
          <a:xfrm>
            <a:off x="8316914" y="4816920"/>
            <a:ext cx="442912" cy="273844"/>
          </a:xfrm>
          <a:prstGeom prst="rect">
            <a:avLst/>
          </a:prstGeom>
        </p:spPr>
        <p:txBody>
          <a:bodyPr vert="horz" wrap="square" lIns="68580" tIns="34290" rIns="68580" bIns="34290" numCol="1" anchor="ctr" anchorCtr="0" compatLnSpc="1">
            <a:prstTxWarp prst="textNoShape">
              <a:avLst/>
            </a:prstTxWarp>
          </a:bodyPr>
          <a:lstStyle>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B9D4BDC8-807A-4F0C-9EC2-604D48271C34}" type="slidenum">
              <a:rPr lang="zh-CN" altLang="en-US" smtClean="0">
                <a:solidFill>
                  <a:prstClr val="white"/>
                </a:solidFill>
              </a:rPr>
              <a:pPr/>
              <a:t>‹#›</a:t>
            </a:fld>
            <a:endParaRPr lang="zh-CN" altLang="en-US" dirty="0">
              <a:solidFill>
                <a:prstClr val="white"/>
              </a:solidFill>
            </a:endParaRPr>
          </a:p>
        </p:txBody>
      </p:sp>
      <p:sp>
        <p:nvSpPr>
          <p:cNvPr id="1033" name="矩形 14">
            <a:extLst>
              <a:ext uri="{FF2B5EF4-FFF2-40B4-BE49-F238E27FC236}">
                <a16:creationId xmlns:a16="http://schemas.microsoft.com/office/drawing/2014/main" id="{C76E66B5-3C79-4CB7-B454-4848B4EB9917}"/>
              </a:ext>
            </a:extLst>
          </p:cNvPr>
          <p:cNvSpPr>
            <a:spLocks noChangeArrowheads="1"/>
          </p:cNvSpPr>
          <p:nvPr>
            <p:custDataLst>
              <p:tags r:id="rId7"/>
            </p:custDataLst>
          </p:nvPr>
        </p:nvSpPr>
        <p:spPr bwMode="auto">
          <a:xfrm>
            <a:off x="-1588" y="504782"/>
            <a:ext cx="9145588" cy="27385"/>
          </a:xfrm>
          <a:prstGeom prst="rect">
            <a:avLst/>
          </a:prstGeom>
          <a:solidFill>
            <a:srgbClr val="0A419B"/>
          </a:solidFill>
          <a:ln>
            <a:noFill/>
          </a:ln>
        </p:spPr>
        <p:txBody>
          <a:bodyPr lIns="68580" tIns="34290" rIns="68580" bIns="3429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zh-CN" altLang="en-US">
              <a:solidFill>
                <a:srgbClr val="FFFFFF"/>
              </a:solidFill>
              <a:latin typeface="Calibri" pitchFamily="34" charset="0"/>
            </a:endParaRPr>
          </a:p>
        </p:txBody>
      </p:sp>
      <p:sp>
        <p:nvSpPr>
          <p:cNvPr id="1034" name="矩形 18">
            <a:extLst>
              <a:ext uri="{FF2B5EF4-FFF2-40B4-BE49-F238E27FC236}">
                <a16:creationId xmlns:a16="http://schemas.microsoft.com/office/drawing/2014/main" id="{28CF0BF8-4A77-41C4-B81F-FC509EE66554}"/>
              </a:ext>
            </a:extLst>
          </p:cNvPr>
          <p:cNvSpPr>
            <a:spLocks noChangeArrowheads="1"/>
          </p:cNvSpPr>
          <p:nvPr>
            <p:custDataLst>
              <p:tags r:id="rId8"/>
            </p:custDataLst>
          </p:nvPr>
        </p:nvSpPr>
        <p:spPr bwMode="auto">
          <a:xfrm>
            <a:off x="-1588" y="4741618"/>
            <a:ext cx="9145588" cy="26194"/>
          </a:xfrm>
          <a:prstGeom prst="rect">
            <a:avLst/>
          </a:prstGeom>
          <a:solidFill>
            <a:srgbClr val="0A419B"/>
          </a:solidFill>
          <a:ln>
            <a:noFill/>
          </a:ln>
        </p:spPr>
        <p:txBody>
          <a:bodyPr lIns="68580" tIns="34290" rIns="68580" bIns="34290"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endParaRPr lang="zh-CN" altLang="en-US">
              <a:solidFill>
                <a:srgbClr val="FFFFFF"/>
              </a:solidFill>
              <a:latin typeface="Calibri" pitchFamily="34" charset="0"/>
            </a:endParaRPr>
          </a:p>
        </p:txBody>
      </p:sp>
      <p:sp>
        <p:nvSpPr>
          <p:cNvPr id="1035" name="页脚占位符 16">
            <a:extLst>
              <a:ext uri="{FF2B5EF4-FFF2-40B4-BE49-F238E27FC236}">
                <a16:creationId xmlns:a16="http://schemas.microsoft.com/office/drawing/2014/main" id="{6F2B957D-3E99-4381-BC37-9BD725085172}"/>
              </a:ext>
            </a:extLst>
          </p:cNvPr>
          <p:cNvSpPr txBox="1">
            <a:spLocks/>
          </p:cNvSpPr>
          <p:nvPr/>
        </p:nvSpPr>
        <p:spPr bwMode="auto">
          <a:xfrm>
            <a:off x="5171945" y="4861628"/>
            <a:ext cx="3071943" cy="281871"/>
          </a:xfrm>
          <a:prstGeom prst="rect">
            <a:avLst/>
          </a:prstGeom>
          <a:noFill/>
          <a:ln>
            <a:noFill/>
          </a:ln>
        </p:spPr>
        <p:txBody>
          <a:bodyPr lIns="68580" tIns="34290" rIns="68580" bIns="3429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1000" dirty="0">
                <a:solidFill>
                  <a:srgbClr val="0A419B"/>
                </a:solidFill>
                <a:latin typeface="微软雅黑" pitchFamily="34" charset="-122"/>
                <a:ea typeface="微软雅黑" pitchFamily="34" charset="-122"/>
              </a:rPr>
              <a:t>Digital Logic and Processor System, by Yan Bo</a:t>
            </a:r>
          </a:p>
        </p:txBody>
      </p:sp>
    </p:spTree>
    <p:extLst>
      <p:ext uri="{BB962C8B-B14F-4D97-AF65-F5344CB8AC3E}">
        <p14:creationId xmlns:p14="http://schemas.microsoft.com/office/powerpoint/2010/main" val="3870656342"/>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Lst>
  <p:hf hdr="0"/>
  <p:txStyles>
    <p:title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900" algn="l" rtl="0" fontAlgn="base">
        <a:spcBef>
          <a:spcPct val="0"/>
        </a:spcBef>
        <a:spcAft>
          <a:spcPct val="0"/>
        </a:spcAft>
        <a:defRPr sz="2400" b="1">
          <a:solidFill>
            <a:srgbClr val="0A419B"/>
          </a:solidFill>
          <a:latin typeface="微软雅黑" pitchFamily="34" charset="-122"/>
          <a:ea typeface="微软雅黑" pitchFamily="34" charset="-122"/>
        </a:defRPr>
      </a:lvl6pPr>
      <a:lvl7pPr marL="685800" algn="l" rtl="0" fontAlgn="base">
        <a:spcBef>
          <a:spcPct val="0"/>
        </a:spcBef>
        <a:spcAft>
          <a:spcPct val="0"/>
        </a:spcAft>
        <a:defRPr sz="2400" b="1">
          <a:solidFill>
            <a:srgbClr val="0A419B"/>
          </a:solidFill>
          <a:latin typeface="微软雅黑" pitchFamily="34" charset="-122"/>
          <a:ea typeface="微软雅黑" pitchFamily="34" charset="-122"/>
        </a:defRPr>
      </a:lvl7pPr>
      <a:lvl8pPr marL="1028700" algn="l" rtl="0" fontAlgn="base">
        <a:spcBef>
          <a:spcPct val="0"/>
        </a:spcBef>
        <a:spcAft>
          <a:spcPct val="0"/>
        </a:spcAft>
        <a:defRPr sz="2400" b="1">
          <a:solidFill>
            <a:srgbClr val="0A419B"/>
          </a:solidFill>
          <a:latin typeface="微软雅黑" pitchFamily="34" charset="-122"/>
          <a:ea typeface="微软雅黑" pitchFamily="34" charset="-122"/>
        </a:defRPr>
      </a:lvl8pPr>
      <a:lvl9pPr marL="1371600" algn="l" rtl="0" fontAlgn="base">
        <a:spcBef>
          <a:spcPct val="0"/>
        </a:spcBef>
        <a:spcAft>
          <a:spcPct val="0"/>
        </a:spcAft>
        <a:defRPr sz="2400" b="1">
          <a:solidFill>
            <a:srgbClr val="0A419B"/>
          </a:solidFill>
          <a:latin typeface="微软雅黑" pitchFamily="34" charset="-122"/>
          <a:ea typeface="微软雅黑" pitchFamily="34"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kern="1200">
          <a:solidFill>
            <a:schemeClr val="tx1"/>
          </a:solidFill>
          <a:latin typeface="微软雅黑" pitchFamily="34" charset="-122"/>
          <a:ea typeface="微软雅黑" pitchFamily="34" charset="-122"/>
          <a:cs typeface="+mn-cs"/>
        </a:defRPr>
      </a:lvl1pPr>
      <a:lvl2pPr marL="557213" indent="-214313" algn="l" rtl="0" eaLnBrk="0" fontAlgn="base" hangingPunct="0">
        <a:spcBef>
          <a:spcPct val="20000"/>
        </a:spcBef>
        <a:spcAft>
          <a:spcPct val="0"/>
        </a:spcAft>
        <a:buFont typeface="Arial" panose="020B0604020202020204" pitchFamily="34" charset="0"/>
        <a:buChar char="–"/>
        <a:defRPr sz="1800" kern="1200">
          <a:solidFill>
            <a:schemeClr val="tx1"/>
          </a:solidFill>
          <a:latin typeface="微软雅黑" pitchFamily="34" charset="-122"/>
          <a:ea typeface="微软雅黑" pitchFamily="34" charset="-122"/>
          <a:cs typeface="+mn-cs"/>
        </a:defRPr>
      </a:lvl2pPr>
      <a:lvl3pPr marL="8572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微软雅黑" pitchFamily="34" charset="-122"/>
          <a:ea typeface="微软雅黑" pitchFamily="34"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xml"/><Relationship Id="rId7" Type="http://schemas.openxmlformats.org/officeDocument/2006/relationships/image" Target="../media/image4.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81.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83.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70.emf"/><Relationship Id="rId4" Type="http://schemas.openxmlformats.org/officeDocument/2006/relationships/oleObject" Target="../embeddings/oleObject7.bin"/></Relationships>
</file>

<file path=ppt/slides/_rels/slide12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ags" Target="../tags/tag17.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3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9.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92.emf"/></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95.png"/><Relationship Id="rId4" Type="http://schemas.openxmlformats.org/officeDocument/2006/relationships/image" Target="../media/image9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1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jpe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69.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7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9785B7-83D4-4654-96F5-73B882C6A3E1}"/>
              </a:ext>
            </a:extLst>
          </p:cNvPr>
          <p:cNvSpPr/>
          <p:nvPr>
            <p:custDataLst>
              <p:tags r:id="rId1"/>
            </p:custDataLst>
          </p:nvPr>
        </p:nvSpPr>
        <p:spPr>
          <a:xfrm>
            <a:off x="0" y="635015"/>
            <a:ext cx="9144000" cy="2669381"/>
          </a:xfrm>
          <a:prstGeom prst="rect">
            <a:avLst/>
          </a:prstGeom>
          <a:solidFill>
            <a:schemeClr val="bg1">
              <a:lumMod val="85000"/>
            </a:schemeClr>
          </a:solidFill>
          <a:ln w="25400" cap="flat" cmpd="sng" algn="ctr">
            <a:noFill/>
            <a:prstDash val="solid"/>
          </a:ln>
          <a:effectLst/>
        </p:spPr>
        <p:txBody>
          <a:bodyPr lIns="68574" tIns="34289" rIns="68574"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7" name="矩形 6">
            <a:extLst>
              <a:ext uri="{FF2B5EF4-FFF2-40B4-BE49-F238E27FC236}">
                <a16:creationId xmlns:a16="http://schemas.microsoft.com/office/drawing/2014/main" id="{3C0CC1A0-8EB4-4C4F-A1D2-23AC1C1E1409}"/>
              </a:ext>
            </a:extLst>
          </p:cNvPr>
          <p:cNvSpPr/>
          <p:nvPr>
            <p:custDataLst>
              <p:tags r:id="rId2"/>
            </p:custDataLst>
          </p:nvPr>
        </p:nvSpPr>
        <p:spPr>
          <a:xfrm>
            <a:off x="0" y="755867"/>
            <a:ext cx="9144000" cy="2437209"/>
          </a:xfrm>
          <a:prstGeom prst="rect">
            <a:avLst/>
          </a:prstGeom>
          <a:solidFill>
            <a:srgbClr val="0A419B"/>
          </a:solidFill>
          <a:ln w="25400" cap="flat" cmpd="sng" algn="ctr">
            <a:noFill/>
            <a:prstDash val="solid"/>
          </a:ln>
          <a:effectLst/>
        </p:spPr>
        <p:txBody>
          <a:bodyPr lIns="68574" tIns="34289" rIns="68574"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cxnSp>
        <p:nvCxnSpPr>
          <p:cNvPr id="3076" name="直接连接符 5">
            <a:extLst>
              <a:ext uri="{FF2B5EF4-FFF2-40B4-BE49-F238E27FC236}">
                <a16:creationId xmlns:a16="http://schemas.microsoft.com/office/drawing/2014/main" id="{C0D98E4A-45C9-4939-A521-80FF585EF4B3}"/>
              </a:ext>
            </a:extLst>
          </p:cNvPr>
          <p:cNvCxnSpPr>
            <a:cxnSpLocks noChangeShapeType="1"/>
          </p:cNvCxnSpPr>
          <p:nvPr>
            <p:custDataLst>
              <p:tags r:id="rId3"/>
            </p:custDataLst>
          </p:nvPr>
        </p:nvCxnSpPr>
        <p:spPr bwMode="auto">
          <a:xfrm>
            <a:off x="3813909" y="1885265"/>
            <a:ext cx="452318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3077" name="Rectangle 19">
            <a:extLst>
              <a:ext uri="{FF2B5EF4-FFF2-40B4-BE49-F238E27FC236}">
                <a16:creationId xmlns:a16="http://schemas.microsoft.com/office/drawing/2014/main" id="{C08B10AC-FF91-41AA-B9C6-15701EAF2940}"/>
              </a:ext>
            </a:extLst>
          </p:cNvPr>
          <p:cNvSpPr>
            <a:spLocks noChangeArrowheads="1"/>
          </p:cNvSpPr>
          <p:nvPr/>
        </p:nvSpPr>
        <p:spPr bwMode="auto">
          <a:xfrm>
            <a:off x="2451834" y="849425"/>
            <a:ext cx="597574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50000"/>
              </a:lnSpc>
              <a:spcBef>
                <a:spcPct val="0"/>
              </a:spcBef>
              <a:buFontTx/>
              <a:buNone/>
            </a:pPr>
            <a:r>
              <a:rPr lang="zh-CN" altLang="en-US" sz="2400" b="1" dirty="0">
                <a:solidFill>
                  <a:srgbClr val="FFFF00"/>
                </a:solidFill>
              </a:rPr>
              <a:t>数字逻辑与处理器系统</a:t>
            </a:r>
            <a:endParaRPr lang="en-US" altLang="zh-CN" sz="2400" b="1" dirty="0">
              <a:solidFill>
                <a:srgbClr val="FFFF00"/>
              </a:solidFill>
            </a:endParaRPr>
          </a:p>
          <a:p>
            <a:pPr algn="r" eaLnBrk="1" hangingPunct="1">
              <a:lnSpc>
                <a:spcPct val="150000"/>
              </a:lnSpc>
              <a:spcBef>
                <a:spcPct val="0"/>
              </a:spcBef>
              <a:buFontTx/>
              <a:buNone/>
            </a:pPr>
            <a:r>
              <a:rPr lang="zh-CN" altLang="en-US" sz="2400" b="1" dirty="0">
                <a:solidFill>
                  <a:srgbClr val="FFFF00"/>
                </a:solidFill>
              </a:rPr>
              <a:t>项目</a:t>
            </a:r>
            <a:r>
              <a:rPr lang="en-US" altLang="zh-CN" sz="2400" b="1" dirty="0">
                <a:solidFill>
                  <a:srgbClr val="FFFF00"/>
                </a:solidFill>
              </a:rPr>
              <a:t>1  - </a:t>
            </a:r>
            <a:r>
              <a:rPr lang="en-US" altLang="zh-CN" sz="2400" b="1" dirty="0">
                <a:solidFill>
                  <a:srgbClr val="FFFF00"/>
                </a:solidFill>
                <a:sym typeface="+mn-ea"/>
              </a:rPr>
              <a:t>CPU</a:t>
            </a:r>
            <a:r>
              <a:rPr lang="zh-CN" altLang="en-US" sz="2400" b="1" dirty="0">
                <a:solidFill>
                  <a:srgbClr val="FFFF00"/>
                </a:solidFill>
                <a:sym typeface="+mn-ea"/>
              </a:rPr>
              <a:t>芯片设计及验证</a:t>
            </a:r>
            <a:br>
              <a:rPr lang="zh-CN" altLang="en-US" sz="2400" b="1" dirty="0">
                <a:solidFill>
                  <a:srgbClr val="FFFF00"/>
                </a:solidFill>
              </a:rPr>
            </a:br>
            <a:r>
              <a:rPr lang="en-US" altLang="zh-CN" sz="1800" b="1" dirty="0">
                <a:solidFill>
                  <a:prstClr val="white"/>
                </a:solidFill>
              </a:rPr>
              <a:t> Qin </a:t>
            </a:r>
            <a:r>
              <a:rPr lang="en-US" altLang="zh-CN" sz="1800" b="1" dirty="0" err="1">
                <a:solidFill>
                  <a:prstClr val="white"/>
                </a:solidFill>
              </a:rPr>
              <a:t>Haojie</a:t>
            </a:r>
            <a:endParaRPr lang="en-US" altLang="zh-CN" sz="1800" b="1" dirty="0">
              <a:solidFill>
                <a:prstClr val="white"/>
              </a:solidFill>
            </a:endParaRPr>
          </a:p>
          <a:p>
            <a:pPr algn="r" eaLnBrk="1" hangingPunct="1">
              <a:lnSpc>
                <a:spcPct val="150000"/>
              </a:lnSpc>
              <a:spcBef>
                <a:spcPct val="0"/>
              </a:spcBef>
              <a:buFontTx/>
              <a:buNone/>
            </a:pPr>
            <a:r>
              <a:rPr lang="en-US" altLang="zh-CN" sz="1500" b="1" dirty="0">
                <a:solidFill>
                  <a:prstClr val="white"/>
                </a:solidFill>
              </a:rPr>
              <a:t>School of Information &amp; Communication Engineering, UESTC</a:t>
            </a:r>
            <a:endParaRPr lang="zh-CN" altLang="en-US" sz="1500" b="1" dirty="0">
              <a:solidFill>
                <a:prstClr val="white"/>
              </a:solidFill>
            </a:endParaRPr>
          </a:p>
          <a:p>
            <a:pPr algn="r" eaLnBrk="1" hangingPunct="1">
              <a:lnSpc>
                <a:spcPct val="150000"/>
              </a:lnSpc>
              <a:spcBef>
                <a:spcPct val="0"/>
              </a:spcBef>
              <a:buFontTx/>
              <a:buNone/>
            </a:pPr>
            <a:r>
              <a:rPr lang="en-US" altLang="zh-CN" sz="1500" b="1" dirty="0">
                <a:solidFill>
                  <a:prstClr val="white"/>
                </a:solidFill>
              </a:rPr>
              <a:t>Email: qinhaojie@uestc.edu.cn</a:t>
            </a:r>
            <a:endParaRPr lang="zh-CN" altLang="en-US" sz="1500" b="1" dirty="0">
              <a:solidFill>
                <a:prstClr val="white"/>
              </a:solidFill>
            </a:endParaRPr>
          </a:p>
        </p:txBody>
      </p:sp>
      <p:pic>
        <p:nvPicPr>
          <p:cNvPr id="3079" name="Picture 4" descr="UESTC logo.jpg">
            <a:extLst>
              <a:ext uri="{FF2B5EF4-FFF2-40B4-BE49-F238E27FC236}">
                <a16:creationId xmlns:a16="http://schemas.microsoft.com/office/drawing/2014/main" id="{7E5DE5A2-9B8F-4FBF-9735-AABB614A6D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9104" y="5"/>
            <a:ext cx="648890"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descr="http://doktorspinn.com/wp-content/uploads/2013/04/digital-tunnel-wallpaper1.jpg">
            <a:extLst>
              <a:ext uri="{FF2B5EF4-FFF2-40B4-BE49-F238E27FC236}">
                <a16:creationId xmlns:a16="http://schemas.microsoft.com/office/drawing/2014/main" id="{F8071F8E-D8F9-4FF2-815A-5738AE0F0D41}"/>
              </a:ext>
            </a:extLst>
          </p:cNvPr>
          <p:cNvPicPr>
            <a:picLocks noChangeAspect="1" noChangeArrowheads="1"/>
          </p:cNvPicPr>
          <p:nvPr/>
        </p:nvPicPr>
        <p:blipFill>
          <a:blip r:embed="rId7" cstate="print"/>
          <a:srcRect/>
          <a:stretch>
            <a:fillRect/>
          </a:stretch>
        </p:blipFill>
        <p:spPr bwMode="auto">
          <a:xfrm>
            <a:off x="707328" y="3410470"/>
            <a:ext cx="3249970" cy="1446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550594A5-7C19-49AA-AD3F-67114CA0153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660904" y="3410468"/>
            <a:ext cx="3862623" cy="16300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2043990"/>
      </p:ext>
    </p:extLst>
  </p:cSld>
  <p:clrMapOvr>
    <a:overrideClrMapping bg1="lt1" tx1="dk1" bg2="lt2" tx2="dk2" accent1="accent1" accent2="accent2" accent3="accent3" accent4="accent4" accent5="accent5" accent6="accent6" hlink="hlink" folHlink="folHlink"/>
  </p:clrMapOvr>
  <p:transition spd="slow" advTm="67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图片 1">
            <a:extLst>
              <a:ext uri="{FF2B5EF4-FFF2-40B4-BE49-F238E27FC236}">
                <a16:creationId xmlns:a16="http://schemas.microsoft.com/office/drawing/2014/main" id="{B043AABF-B15A-0CAC-8519-263D08F93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1" y="1262062"/>
            <a:ext cx="4975622"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文本框 1">
            <a:extLst>
              <a:ext uri="{FF2B5EF4-FFF2-40B4-BE49-F238E27FC236}">
                <a16:creationId xmlns:a16="http://schemas.microsoft.com/office/drawing/2014/main" id="{74280AA4-16C6-0BF2-4D8F-A211DEC0FF05}"/>
              </a:ext>
            </a:extLst>
          </p:cNvPr>
          <p:cNvSpPr txBox="1">
            <a:spLocks noChangeArrowheads="1"/>
          </p:cNvSpPr>
          <p:nvPr/>
        </p:nvSpPr>
        <p:spPr bwMode="auto">
          <a:xfrm>
            <a:off x="653498" y="837372"/>
            <a:ext cx="6972300"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Step1</a:t>
            </a:r>
            <a:r>
              <a:rPr lang="zh-CN" altLang="en-US"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：硬件描述语言建模（本实验用</a:t>
            </a:r>
            <a:r>
              <a:rPr lang="en-US" altLang="en-US" sz="1500" dirty="0" err="1">
                <a:solidFill>
                  <a:srgbClr val="00B0F0"/>
                </a:solidFill>
                <a:latin typeface="Times New Roman" panose="02020603050405020304" pitchFamily="18" charset="0"/>
                <a:ea typeface="宋体" panose="02010600030101010101" pitchFamily="2" charset="-122"/>
                <a:cs typeface="Times New Roman" panose="02020603050405020304" pitchFamily="18" charset="0"/>
              </a:rPr>
              <a:t>verilog</a:t>
            </a:r>
            <a:r>
              <a:rPr lang="zh-CN" altLang="en-US"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 name="标题 1"/>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10</a:t>
            </a:fld>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7FB730C-2AEF-428C-AFE9-BFF684D197B5}"/>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2. Create New </a:t>
            </a:r>
            <a:r>
              <a:rPr lang="en-US" altLang="zh-CN" sz="3000" b="1" dirty="0">
                <a:solidFill>
                  <a:srgbClr val="FF0000"/>
                </a:solidFill>
                <a:latin typeface="Calibri Light" panose="020F0302020204030204" pitchFamily="34" charset="0"/>
                <a:ea typeface="等线 Light" panose="02010600030101010101" pitchFamily="2" charset="-122"/>
              </a:rPr>
              <a:t>Source </a:t>
            </a:r>
            <a:r>
              <a:rPr lang="en-US" altLang="zh-CN" sz="3000" b="1" dirty="0">
                <a:solidFill>
                  <a:srgbClr val="00B0F0"/>
                </a:solidFill>
                <a:latin typeface="Calibri Light" panose="020F0302020204030204" pitchFamily="34" charset="0"/>
                <a:ea typeface="等线 Light" panose="02010600030101010101" pitchFamily="2" charset="-122"/>
              </a:rPr>
              <a:t>File</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-step9</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4" name="矩形 3">
            <a:extLst>
              <a:ext uri="{FF2B5EF4-FFF2-40B4-BE49-F238E27FC236}">
                <a16:creationId xmlns:a16="http://schemas.microsoft.com/office/drawing/2014/main" id="{147C8207-410E-7C58-CE58-2BD3B4503FF1}"/>
              </a:ext>
            </a:extLst>
          </p:cNvPr>
          <p:cNvSpPr/>
          <p:nvPr/>
        </p:nvSpPr>
        <p:spPr bwMode="auto">
          <a:xfrm>
            <a:off x="6313106" y="1812608"/>
            <a:ext cx="2373694" cy="646331"/>
          </a:xfrm>
          <a:prstGeom prst="rect">
            <a:avLst/>
          </a:prstGeom>
          <a:noFill/>
        </p:spPr>
        <p:txBody>
          <a:bodyPr wrap="square">
            <a:spAutoFit/>
          </a:bodyPr>
          <a:lstStyle/>
          <a:p>
            <a:pPr>
              <a:defRPr/>
            </a:pPr>
            <a:r>
              <a:rPr lang="zh-CN" altLang="en-US" b="1" kern="100" dirty="0">
                <a:solidFill>
                  <a:srgbClr val="FF0000"/>
                </a:solidFill>
                <a:cs typeface="Times New Roman" panose="02020603050405020304" pitchFamily="18" charset="0"/>
              </a:rPr>
              <a:t>参照上述方法，添加</a:t>
            </a:r>
            <a:r>
              <a:rPr lang="en-US" altLang="zh-CN" b="1" kern="100" dirty="0">
                <a:solidFill>
                  <a:srgbClr val="FF0000"/>
                </a:solidFill>
                <a:cs typeface="Times New Roman" panose="02020603050405020304" pitchFamily="18" charset="0"/>
              </a:rPr>
              <a:t>code2</a:t>
            </a:r>
            <a:r>
              <a:rPr lang="zh-CN" altLang="en-US" b="1" kern="100" dirty="0">
                <a:solidFill>
                  <a:srgbClr val="FF0000"/>
                </a:solidFill>
                <a:cs typeface="Times New Roman" panose="02020603050405020304" pitchFamily="18" charset="0"/>
              </a:rPr>
              <a:t>中的所有</a:t>
            </a:r>
            <a:r>
              <a:rPr lang="en-US" altLang="zh-CN" b="1" kern="100" dirty="0">
                <a:solidFill>
                  <a:srgbClr val="FF0000"/>
                </a:solidFill>
                <a:cs typeface="Times New Roman" panose="02020603050405020304" pitchFamily="18" charset="0"/>
              </a:rPr>
              <a:t>.v</a:t>
            </a:r>
            <a:r>
              <a:rPr lang="zh-CN" altLang="en-US" b="1" kern="100" dirty="0">
                <a:solidFill>
                  <a:srgbClr val="FF0000"/>
                </a:solidFill>
                <a:cs typeface="Times New Roman" panose="02020603050405020304" pitchFamily="18" charset="0"/>
              </a:rPr>
              <a:t>文件</a:t>
            </a:r>
            <a:endParaRPr lang="zh-CN" altLang="en-US" b="1" dirty="0">
              <a:solidFill>
                <a:srgbClr val="FF0000"/>
              </a:solidFill>
            </a:endParaRPr>
          </a:p>
        </p:txBody>
      </p:sp>
      <p:pic>
        <p:nvPicPr>
          <p:cNvPr id="5" name="图片 4">
            <a:extLst>
              <a:ext uri="{FF2B5EF4-FFF2-40B4-BE49-F238E27FC236}">
                <a16:creationId xmlns:a16="http://schemas.microsoft.com/office/drawing/2014/main" id="{70A3A6E3-E963-80DE-6980-2392F2C4390E}"/>
              </a:ext>
            </a:extLst>
          </p:cNvPr>
          <p:cNvPicPr>
            <a:picLocks noChangeAspect="1"/>
          </p:cNvPicPr>
          <p:nvPr/>
        </p:nvPicPr>
        <p:blipFill>
          <a:blip r:embed="rId2"/>
          <a:stretch>
            <a:fillRect/>
          </a:stretch>
        </p:blipFill>
        <p:spPr>
          <a:xfrm>
            <a:off x="1933259" y="1417926"/>
            <a:ext cx="4379847" cy="2533271"/>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7FB730C-2AEF-428C-AFE9-BFF684D197B5}"/>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2. Create New </a:t>
            </a:r>
            <a:r>
              <a:rPr lang="en-US" altLang="zh-CN" sz="3000" b="1" dirty="0">
                <a:solidFill>
                  <a:srgbClr val="FF0000"/>
                </a:solidFill>
                <a:latin typeface="Calibri Light" panose="020F0302020204030204" pitchFamily="34" charset="0"/>
                <a:ea typeface="等线 Light" panose="02010600030101010101" pitchFamily="2" charset="-122"/>
              </a:rPr>
              <a:t>Source </a:t>
            </a:r>
            <a:r>
              <a:rPr lang="en-US" altLang="zh-CN" sz="3000" b="1" dirty="0">
                <a:solidFill>
                  <a:srgbClr val="00B0F0"/>
                </a:solidFill>
                <a:latin typeface="Calibri Light" panose="020F0302020204030204" pitchFamily="34" charset="0"/>
                <a:ea typeface="等线 Light" panose="02010600030101010101" pitchFamily="2" charset="-122"/>
              </a:rPr>
              <a:t>File</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-step10</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4" name="矩形 3">
            <a:extLst>
              <a:ext uri="{FF2B5EF4-FFF2-40B4-BE49-F238E27FC236}">
                <a16:creationId xmlns:a16="http://schemas.microsoft.com/office/drawing/2014/main" id="{147C8207-410E-7C58-CE58-2BD3B4503FF1}"/>
              </a:ext>
            </a:extLst>
          </p:cNvPr>
          <p:cNvSpPr/>
          <p:nvPr/>
        </p:nvSpPr>
        <p:spPr bwMode="auto">
          <a:xfrm>
            <a:off x="6313106" y="1812608"/>
            <a:ext cx="2373694" cy="646331"/>
          </a:xfrm>
          <a:prstGeom prst="rect">
            <a:avLst/>
          </a:prstGeom>
          <a:noFill/>
        </p:spPr>
        <p:txBody>
          <a:bodyPr wrap="square">
            <a:spAutoFit/>
          </a:bodyPr>
          <a:lstStyle/>
          <a:p>
            <a:pPr>
              <a:defRPr/>
            </a:pPr>
            <a:r>
              <a:rPr lang="zh-CN" altLang="en-US" b="1" kern="100" dirty="0">
                <a:solidFill>
                  <a:srgbClr val="FF0000"/>
                </a:solidFill>
                <a:cs typeface="Times New Roman" panose="02020603050405020304" pitchFamily="18" charset="0"/>
              </a:rPr>
              <a:t>设置</a:t>
            </a:r>
            <a:r>
              <a:rPr lang="en-US" altLang="zh-CN" b="1" kern="100" dirty="0" err="1">
                <a:solidFill>
                  <a:srgbClr val="FF0000"/>
                </a:solidFill>
                <a:cs typeface="Times New Roman" panose="02020603050405020304" pitchFamily="18" charset="0"/>
              </a:rPr>
              <a:t>ArithmeticUnit.v</a:t>
            </a:r>
            <a:r>
              <a:rPr lang="zh-CN" altLang="en-US" b="1" kern="100" dirty="0">
                <a:solidFill>
                  <a:srgbClr val="FF0000"/>
                </a:solidFill>
                <a:cs typeface="Times New Roman" panose="02020603050405020304" pitchFamily="18" charset="0"/>
              </a:rPr>
              <a:t>为顶层文件</a:t>
            </a:r>
            <a:endParaRPr lang="zh-CN" altLang="en-US" b="1" dirty="0">
              <a:solidFill>
                <a:srgbClr val="FF0000"/>
              </a:solidFill>
            </a:endParaRPr>
          </a:p>
        </p:txBody>
      </p:sp>
      <p:pic>
        <p:nvPicPr>
          <p:cNvPr id="5" name="图片 4">
            <a:extLst>
              <a:ext uri="{FF2B5EF4-FFF2-40B4-BE49-F238E27FC236}">
                <a16:creationId xmlns:a16="http://schemas.microsoft.com/office/drawing/2014/main" id="{3377791C-0BA5-8BE2-D6A0-1B544E3073AE}"/>
              </a:ext>
            </a:extLst>
          </p:cNvPr>
          <p:cNvPicPr>
            <a:picLocks noChangeAspect="1"/>
          </p:cNvPicPr>
          <p:nvPr/>
        </p:nvPicPr>
        <p:blipFill rotWithShape="1">
          <a:blip r:embed="rId2"/>
          <a:srcRect l="18361" r="31639" b="53953"/>
          <a:stretch/>
        </p:blipFill>
        <p:spPr>
          <a:xfrm>
            <a:off x="2212895" y="555904"/>
            <a:ext cx="3938104" cy="4080135"/>
          </a:xfrm>
          <a:prstGeom prst="rect">
            <a:avLst/>
          </a:prstGeom>
        </p:spPr>
      </p:pic>
      <p:sp>
        <p:nvSpPr>
          <p:cNvPr id="6" name="矩形 4">
            <a:extLst>
              <a:ext uri="{FF2B5EF4-FFF2-40B4-BE49-F238E27FC236}">
                <a16:creationId xmlns:a16="http://schemas.microsoft.com/office/drawing/2014/main" id="{47629843-6100-5D94-ACAA-E80AE9E99374}"/>
              </a:ext>
            </a:extLst>
          </p:cNvPr>
          <p:cNvSpPr>
            <a:spLocks noChangeArrowheads="1"/>
          </p:cNvSpPr>
          <p:nvPr/>
        </p:nvSpPr>
        <p:spPr bwMode="auto">
          <a:xfrm>
            <a:off x="2561935" y="1685191"/>
            <a:ext cx="1635310" cy="25483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矩形 6">
            <a:extLst>
              <a:ext uri="{FF2B5EF4-FFF2-40B4-BE49-F238E27FC236}">
                <a16:creationId xmlns:a16="http://schemas.microsoft.com/office/drawing/2014/main" id="{F333BE73-8A7F-6E8B-8F8C-52F166C81159}"/>
              </a:ext>
            </a:extLst>
          </p:cNvPr>
          <p:cNvSpPr/>
          <p:nvPr/>
        </p:nvSpPr>
        <p:spPr bwMode="auto">
          <a:xfrm>
            <a:off x="2898273" y="1216836"/>
            <a:ext cx="1943550" cy="369332"/>
          </a:xfrm>
          <a:prstGeom prst="rect">
            <a:avLst/>
          </a:prstGeom>
          <a:noFill/>
        </p:spPr>
        <p:txBody>
          <a:bodyPr wrap="square">
            <a:spAutoFit/>
          </a:bodyPr>
          <a:lstStyle/>
          <a:p>
            <a:pPr>
              <a:defRPr/>
            </a:pPr>
            <a:r>
              <a:rPr lang="en-US" altLang="zh-CN" b="1" kern="100" dirty="0">
                <a:solidFill>
                  <a:srgbClr val="FF0000"/>
                </a:solidFill>
                <a:cs typeface="Times New Roman" panose="02020603050405020304" pitchFamily="18" charset="0"/>
              </a:rPr>
              <a:t>1.</a:t>
            </a:r>
            <a:r>
              <a:rPr lang="zh-CN" altLang="en-US" b="1" kern="100" dirty="0">
                <a:solidFill>
                  <a:srgbClr val="FF0000"/>
                </a:solidFill>
                <a:cs typeface="Times New Roman" panose="02020603050405020304" pitchFamily="18" charset="0"/>
              </a:rPr>
              <a:t>鼠标右击选中</a:t>
            </a:r>
            <a:endParaRPr lang="zh-CN" altLang="en-US" b="1" dirty="0">
              <a:solidFill>
                <a:srgbClr val="FF0000"/>
              </a:solidFill>
            </a:endParaRPr>
          </a:p>
        </p:txBody>
      </p:sp>
      <p:sp>
        <p:nvSpPr>
          <p:cNvPr id="8" name="矩形 4">
            <a:extLst>
              <a:ext uri="{FF2B5EF4-FFF2-40B4-BE49-F238E27FC236}">
                <a16:creationId xmlns:a16="http://schemas.microsoft.com/office/drawing/2014/main" id="{1590469E-848C-8C0C-8CAD-CE41C15324E6}"/>
              </a:ext>
            </a:extLst>
          </p:cNvPr>
          <p:cNvSpPr>
            <a:spLocks noChangeArrowheads="1"/>
          </p:cNvSpPr>
          <p:nvPr/>
        </p:nvSpPr>
        <p:spPr bwMode="auto">
          <a:xfrm>
            <a:off x="2898273" y="3302499"/>
            <a:ext cx="1787467" cy="18271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9" name="矩形 8">
            <a:extLst>
              <a:ext uri="{FF2B5EF4-FFF2-40B4-BE49-F238E27FC236}">
                <a16:creationId xmlns:a16="http://schemas.microsoft.com/office/drawing/2014/main" id="{4B527FCC-BCDC-9CBA-AA33-501070969321}"/>
              </a:ext>
            </a:extLst>
          </p:cNvPr>
          <p:cNvSpPr/>
          <p:nvPr/>
        </p:nvSpPr>
        <p:spPr bwMode="auto">
          <a:xfrm>
            <a:off x="3234611" y="2834144"/>
            <a:ext cx="2251789" cy="369332"/>
          </a:xfrm>
          <a:prstGeom prst="rect">
            <a:avLst/>
          </a:prstGeom>
          <a:noFill/>
        </p:spPr>
        <p:txBody>
          <a:bodyPr wrap="square">
            <a:spAutoFit/>
          </a:bodyPr>
          <a:lstStyle/>
          <a:p>
            <a:pPr>
              <a:defRPr/>
            </a:pPr>
            <a:r>
              <a:rPr lang="en-US" altLang="zh-CN" b="1" kern="100" dirty="0">
                <a:solidFill>
                  <a:srgbClr val="FF0000"/>
                </a:solidFill>
                <a:cs typeface="Times New Roman" panose="02020603050405020304" pitchFamily="18" charset="0"/>
              </a:rPr>
              <a:t>2.</a:t>
            </a:r>
            <a:r>
              <a:rPr lang="zh-CN" altLang="en-US" b="1" kern="100" dirty="0">
                <a:solidFill>
                  <a:srgbClr val="FF0000"/>
                </a:solidFill>
                <a:cs typeface="Times New Roman" panose="02020603050405020304" pitchFamily="18" charset="0"/>
              </a:rPr>
              <a:t>鼠标左击选中</a:t>
            </a:r>
            <a:endParaRPr lang="zh-CN" altLang="en-US" b="1" dirty="0">
              <a:solidFill>
                <a:srgbClr val="FF0000"/>
              </a:solidFill>
            </a:endParaRPr>
          </a:p>
        </p:txBody>
      </p:sp>
    </p:spTree>
    <p:extLst>
      <p:ext uri="{BB962C8B-B14F-4D97-AF65-F5344CB8AC3E}">
        <p14:creationId xmlns:p14="http://schemas.microsoft.com/office/powerpoint/2010/main" val="313387942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7657327B-345E-4697-B43E-1A1A8E3BAAB7}"/>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2. Create New </a:t>
            </a:r>
            <a:r>
              <a:rPr lang="en-US" altLang="zh-CN" sz="3000" b="1" dirty="0">
                <a:solidFill>
                  <a:srgbClr val="FF0000"/>
                </a:solidFill>
                <a:latin typeface="Calibri Light" panose="020F0302020204030204" pitchFamily="34" charset="0"/>
                <a:ea typeface="等线 Light" panose="02010600030101010101" pitchFamily="2" charset="-122"/>
              </a:rPr>
              <a:t>Source </a:t>
            </a:r>
            <a:r>
              <a:rPr lang="en-US" altLang="zh-CN" sz="3000" b="1" dirty="0">
                <a:solidFill>
                  <a:srgbClr val="00B0F0"/>
                </a:solidFill>
                <a:latin typeface="Calibri Light" panose="020F0302020204030204" pitchFamily="34" charset="0"/>
                <a:ea typeface="等线 Light" panose="02010600030101010101" pitchFamily="2" charset="-122"/>
              </a:rPr>
              <a:t>File</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-step11</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pic>
        <p:nvPicPr>
          <p:cNvPr id="3" name="图片 2">
            <a:extLst>
              <a:ext uri="{FF2B5EF4-FFF2-40B4-BE49-F238E27FC236}">
                <a16:creationId xmlns:a16="http://schemas.microsoft.com/office/drawing/2014/main" id="{E7F5ED6E-9616-0191-269F-CC13610C1C9C}"/>
              </a:ext>
            </a:extLst>
          </p:cNvPr>
          <p:cNvPicPr>
            <a:picLocks noChangeAspect="1"/>
          </p:cNvPicPr>
          <p:nvPr/>
        </p:nvPicPr>
        <p:blipFill>
          <a:blip r:embed="rId2"/>
          <a:stretch>
            <a:fillRect/>
          </a:stretch>
        </p:blipFill>
        <p:spPr>
          <a:xfrm>
            <a:off x="3020518" y="671786"/>
            <a:ext cx="5220596" cy="4027630"/>
          </a:xfrm>
          <a:prstGeom prst="rect">
            <a:avLst/>
          </a:prstGeom>
        </p:spPr>
      </p:pic>
      <p:sp>
        <p:nvSpPr>
          <p:cNvPr id="4" name="矩形 4">
            <a:extLst>
              <a:ext uri="{FF2B5EF4-FFF2-40B4-BE49-F238E27FC236}">
                <a16:creationId xmlns:a16="http://schemas.microsoft.com/office/drawing/2014/main" id="{56D22CFF-0E26-0011-7CF4-18B2AE5B3B8B}"/>
              </a:ext>
            </a:extLst>
          </p:cNvPr>
          <p:cNvSpPr>
            <a:spLocks noChangeArrowheads="1"/>
          </p:cNvSpPr>
          <p:nvPr/>
        </p:nvSpPr>
        <p:spPr bwMode="auto">
          <a:xfrm>
            <a:off x="4002373" y="1911246"/>
            <a:ext cx="3312827" cy="131913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 name="矩形 4">
            <a:extLst>
              <a:ext uri="{FF2B5EF4-FFF2-40B4-BE49-F238E27FC236}">
                <a16:creationId xmlns:a16="http://schemas.microsoft.com/office/drawing/2014/main" id="{7938090D-8734-E1C5-D952-7171238B93CE}"/>
              </a:ext>
            </a:extLst>
          </p:cNvPr>
          <p:cNvSpPr/>
          <p:nvPr/>
        </p:nvSpPr>
        <p:spPr bwMode="auto">
          <a:xfrm>
            <a:off x="6166129" y="2079972"/>
            <a:ext cx="1298972" cy="369332"/>
          </a:xfrm>
          <a:prstGeom prst="rect">
            <a:avLst/>
          </a:prstGeom>
          <a:noFill/>
        </p:spPr>
        <p:txBody>
          <a:bodyPr>
            <a:spAutoFit/>
          </a:bodyPr>
          <a:lstStyle/>
          <a:p>
            <a:pPr>
              <a:defRPr/>
            </a:pPr>
            <a:r>
              <a:rPr lang="zh-CN" altLang="en-US" b="1" kern="100" dirty="0">
                <a:solidFill>
                  <a:srgbClr val="FF0000"/>
                </a:solidFill>
                <a:cs typeface="Times New Roman" panose="02020603050405020304" pitchFamily="18" charset="0"/>
              </a:rPr>
              <a:t>补全代码</a:t>
            </a:r>
            <a:endParaRPr lang="zh-CN" altLang="en-US" b="1" dirty="0">
              <a:solidFill>
                <a:srgbClr val="FF0000"/>
              </a:solidFill>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715FB757-2D98-4CE7-9AD9-288BB34D1757}"/>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3. Do </a:t>
            </a:r>
            <a:r>
              <a:rPr lang="en-US" altLang="zh-CN" sz="3000" b="1" dirty="0">
                <a:solidFill>
                  <a:srgbClr val="FF0000"/>
                </a:solidFill>
                <a:latin typeface="Calibri Light" panose="020F0302020204030204" pitchFamily="34" charset="0"/>
                <a:ea typeface="等线 Light" panose="02010600030101010101" pitchFamily="2" charset="-122"/>
              </a:rPr>
              <a:t>Synthesis </a:t>
            </a:r>
            <a:r>
              <a:rPr lang="en-US" altLang="zh-CN" sz="3000" b="1" dirty="0">
                <a:solidFill>
                  <a:srgbClr val="00B0F0"/>
                </a:solidFill>
                <a:latin typeface="Calibri Light" panose="020F0302020204030204" pitchFamily="34" charset="0"/>
                <a:ea typeface="等线 Light" panose="02010600030101010101" pitchFamily="2" charset="-122"/>
              </a:rPr>
              <a:t>and get the circuit -step1</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grpSp>
        <p:nvGrpSpPr>
          <p:cNvPr id="31747" name="组合 2">
            <a:extLst>
              <a:ext uri="{FF2B5EF4-FFF2-40B4-BE49-F238E27FC236}">
                <a16:creationId xmlns:a16="http://schemas.microsoft.com/office/drawing/2014/main" id="{2640FBB8-5A62-4DC2-B9B9-5EF5C8327C59}"/>
              </a:ext>
            </a:extLst>
          </p:cNvPr>
          <p:cNvGrpSpPr>
            <a:grpSpLocks/>
          </p:cNvGrpSpPr>
          <p:nvPr/>
        </p:nvGrpSpPr>
        <p:grpSpPr bwMode="auto">
          <a:xfrm>
            <a:off x="3623073" y="1445419"/>
            <a:ext cx="5520928" cy="2100263"/>
            <a:chOff x="6555711" y="1926821"/>
            <a:chExt cx="5636289" cy="2116484"/>
          </a:xfrm>
        </p:grpSpPr>
        <p:pic>
          <p:nvPicPr>
            <p:cNvPr id="31749" name="图片 1">
              <a:extLst>
                <a:ext uri="{FF2B5EF4-FFF2-40B4-BE49-F238E27FC236}">
                  <a16:creationId xmlns:a16="http://schemas.microsoft.com/office/drawing/2014/main" id="{35674128-1BDA-43BF-9155-1EF2AD8BFE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5711" y="1926821"/>
              <a:ext cx="5636289" cy="21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矩形 6">
              <a:extLst>
                <a:ext uri="{FF2B5EF4-FFF2-40B4-BE49-F238E27FC236}">
                  <a16:creationId xmlns:a16="http://schemas.microsoft.com/office/drawing/2014/main" id="{83FF02E7-6F51-4713-A022-8CD01A56ADAB}"/>
                </a:ext>
              </a:extLst>
            </p:cNvPr>
            <p:cNvSpPr>
              <a:spLocks noChangeArrowheads="1"/>
            </p:cNvSpPr>
            <p:nvPr/>
          </p:nvSpPr>
          <p:spPr bwMode="auto">
            <a:xfrm>
              <a:off x="7077060" y="2643447"/>
              <a:ext cx="2483499" cy="57259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 name="矩形 4">
              <a:extLst>
                <a:ext uri="{FF2B5EF4-FFF2-40B4-BE49-F238E27FC236}">
                  <a16:creationId xmlns:a16="http://schemas.microsoft.com/office/drawing/2014/main" id="{15EC5F47-B703-4AEB-996D-324AF314BC7F}"/>
                </a:ext>
              </a:extLst>
            </p:cNvPr>
            <p:cNvSpPr/>
            <p:nvPr/>
          </p:nvSpPr>
          <p:spPr bwMode="auto">
            <a:xfrm>
              <a:off x="9561651" y="2753498"/>
              <a:ext cx="1976409" cy="372184"/>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grpSp>
      <p:sp>
        <p:nvSpPr>
          <p:cNvPr id="7" name="矩形 6">
            <a:extLst>
              <a:ext uri="{FF2B5EF4-FFF2-40B4-BE49-F238E27FC236}">
                <a16:creationId xmlns:a16="http://schemas.microsoft.com/office/drawing/2014/main" id="{389C3334-E490-4B76-97BE-E7EEC79D832A}"/>
              </a:ext>
            </a:extLst>
          </p:cNvPr>
          <p:cNvSpPr/>
          <p:nvPr/>
        </p:nvSpPr>
        <p:spPr bwMode="auto">
          <a:xfrm>
            <a:off x="3739754" y="1610917"/>
            <a:ext cx="2102644" cy="38219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3">
            <a:extLst>
              <a:ext uri="{FF2B5EF4-FFF2-40B4-BE49-F238E27FC236}">
                <a16:creationId xmlns:a16="http://schemas.microsoft.com/office/drawing/2014/main" id="{6865139D-772D-469D-9B20-817E6239F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2453" y="0"/>
            <a:ext cx="666154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标题 1">
            <a:extLst>
              <a:ext uri="{FF2B5EF4-FFF2-40B4-BE49-F238E27FC236}">
                <a16:creationId xmlns:a16="http://schemas.microsoft.com/office/drawing/2014/main" id="{F0B8A64A-8B76-46CB-932B-04D2CEA773A4}"/>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4. Create </a:t>
            </a:r>
            <a:r>
              <a:rPr lang="en-US" altLang="zh-CN" sz="3000" b="1" dirty="0">
                <a:solidFill>
                  <a:srgbClr val="FF0000"/>
                </a:solidFill>
                <a:latin typeface="Calibri Light" panose="020F0302020204030204" pitchFamily="34" charset="0"/>
                <a:ea typeface="等线 Light" panose="02010600030101010101" pitchFamily="2" charset="-122"/>
              </a:rPr>
              <a:t>Simulation</a:t>
            </a:r>
            <a:r>
              <a:rPr lang="en-US" altLang="zh-CN" sz="3000" b="1" dirty="0">
                <a:solidFill>
                  <a:srgbClr val="00B0F0"/>
                </a:solidFill>
                <a:latin typeface="Calibri Light" panose="020F0302020204030204" pitchFamily="34" charset="0"/>
                <a:ea typeface="等线 Light" panose="02010600030101010101" pitchFamily="2" charset="-122"/>
              </a:rPr>
              <a:t> Source</a:t>
            </a:r>
          </a:p>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File</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-step1</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18" name="矩形 17">
            <a:extLst>
              <a:ext uri="{FF2B5EF4-FFF2-40B4-BE49-F238E27FC236}">
                <a16:creationId xmlns:a16="http://schemas.microsoft.com/office/drawing/2014/main" id="{C9454E84-765E-4EC9-ABD3-7FF925ACC3EF}"/>
              </a:ext>
            </a:extLst>
          </p:cNvPr>
          <p:cNvSpPr/>
          <p:nvPr/>
        </p:nvSpPr>
        <p:spPr bwMode="auto">
          <a:xfrm>
            <a:off x="3726657" y="1364456"/>
            <a:ext cx="1874044" cy="369332"/>
          </a:xfrm>
          <a:prstGeom prst="rect">
            <a:avLst/>
          </a:prstGeom>
          <a:solidFill>
            <a:schemeClr val="bg1"/>
          </a:solid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1. Right-click</a:t>
            </a:r>
            <a:endParaRPr lang="zh-CN" altLang="zh-CN" b="1" kern="100" dirty="0">
              <a:solidFill>
                <a:srgbClr val="FF0000"/>
              </a:solidFill>
              <a:cs typeface="Times New Roman" panose="02020603050405020304" pitchFamily="18" charset="0"/>
            </a:endParaRPr>
          </a:p>
        </p:txBody>
      </p:sp>
      <p:sp>
        <p:nvSpPr>
          <p:cNvPr id="19" name="矩形 18">
            <a:extLst>
              <a:ext uri="{FF2B5EF4-FFF2-40B4-BE49-F238E27FC236}">
                <a16:creationId xmlns:a16="http://schemas.microsoft.com/office/drawing/2014/main" id="{468F694F-D68A-4F39-8E31-891950B8A85B}"/>
              </a:ext>
            </a:extLst>
          </p:cNvPr>
          <p:cNvSpPr/>
          <p:nvPr/>
        </p:nvSpPr>
        <p:spPr bwMode="auto">
          <a:xfrm>
            <a:off x="2482454" y="1709738"/>
            <a:ext cx="2677715" cy="52744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7C39F425-1F45-49EF-AA46-9CB8AAF43904}"/>
              </a:ext>
            </a:extLst>
          </p:cNvPr>
          <p:cNvSpPr/>
          <p:nvPr/>
        </p:nvSpPr>
        <p:spPr bwMode="auto">
          <a:xfrm>
            <a:off x="5454253" y="4710113"/>
            <a:ext cx="3689747" cy="46672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449D5DDF-53B1-4087-A7F7-2C44FB122200}"/>
              </a:ext>
            </a:extLst>
          </p:cNvPr>
          <p:cNvSpPr/>
          <p:nvPr/>
        </p:nvSpPr>
        <p:spPr bwMode="auto">
          <a:xfrm>
            <a:off x="7392591" y="4363641"/>
            <a:ext cx="1675209" cy="369332"/>
          </a:xfrm>
          <a:prstGeom prst="rect">
            <a:avLst/>
          </a:prstGeom>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22" name="矩形 21">
            <a:extLst>
              <a:ext uri="{FF2B5EF4-FFF2-40B4-BE49-F238E27FC236}">
                <a16:creationId xmlns:a16="http://schemas.microsoft.com/office/drawing/2014/main" id="{26EACAB3-B2F7-43C9-88AD-0463EDE1F94D}"/>
              </a:ext>
            </a:extLst>
          </p:cNvPr>
          <p:cNvSpPr/>
          <p:nvPr/>
        </p:nvSpPr>
        <p:spPr bwMode="auto">
          <a:xfrm>
            <a:off x="2566988" y="66675"/>
            <a:ext cx="1114425"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5">
            <a:extLst>
              <a:ext uri="{FF2B5EF4-FFF2-40B4-BE49-F238E27FC236}">
                <a16:creationId xmlns:a16="http://schemas.microsoft.com/office/drawing/2014/main" id="{80E1194F-24AF-4BFD-8B9A-783BCBC187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4348" y="0"/>
            <a:ext cx="674965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标题 1">
            <a:extLst>
              <a:ext uri="{FF2B5EF4-FFF2-40B4-BE49-F238E27FC236}">
                <a16:creationId xmlns:a16="http://schemas.microsoft.com/office/drawing/2014/main" id="{FBB206E9-4C62-470D-A35D-629DD107ACDE}"/>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 </a:t>
            </a:r>
            <a:r>
              <a:rPr lang="en-US" altLang="zh-CN" sz="3000" b="1">
                <a:solidFill>
                  <a:srgbClr val="00B0F0"/>
                </a:solidFill>
                <a:latin typeface="Calibri Light" panose="020F0302020204030204" pitchFamily="34" charset="0"/>
                <a:ea typeface="等线 Light" panose="02010600030101010101" pitchFamily="2" charset="-122"/>
              </a:rPr>
              <a:t>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-step2</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38916" name="矩形 4">
            <a:extLst>
              <a:ext uri="{FF2B5EF4-FFF2-40B4-BE49-F238E27FC236}">
                <a16:creationId xmlns:a16="http://schemas.microsoft.com/office/drawing/2014/main" id="{F0DAB97B-3B17-4210-8FFB-EE8FCA401EC6}"/>
              </a:ext>
            </a:extLst>
          </p:cNvPr>
          <p:cNvSpPr>
            <a:spLocks noChangeArrowheads="1"/>
          </p:cNvSpPr>
          <p:nvPr/>
        </p:nvSpPr>
        <p:spPr bwMode="auto">
          <a:xfrm>
            <a:off x="6181725" y="4532710"/>
            <a:ext cx="1034654"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F536A881-9B6D-4662-8C42-E3452B4F6B6A}"/>
              </a:ext>
            </a:extLst>
          </p:cNvPr>
          <p:cNvSpPr/>
          <p:nvPr/>
        </p:nvSpPr>
        <p:spPr bwMode="auto">
          <a:xfrm>
            <a:off x="6510338" y="4186238"/>
            <a:ext cx="1298972" cy="646331"/>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38918" name="矩形 4">
            <a:extLst>
              <a:ext uri="{FF2B5EF4-FFF2-40B4-BE49-F238E27FC236}">
                <a16:creationId xmlns:a16="http://schemas.microsoft.com/office/drawing/2014/main" id="{76798D93-F556-4783-9B06-C14DD93F5ACD}"/>
              </a:ext>
            </a:extLst>
          </p:cNvPr>
          <p:cNvSpPr>
            <a:spLocks noChangeArrowheads="1"/>
          </p:cNvSpPr>
          <p:nvPr/>
        </p:nvSpPr>
        <p:spPr bwMode="auto">
          <a:xfrm>
            <a:off x="3930254" y="1596628"/>
            <a:ext cx="1838325" cy="289322"/>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38919" name="矩形 10">
            <a:extLst>
              <a:ext uri="{FF2B5EF4-FFF2-40B4-BE49-F238E27FC236}">
                <a16:creationId xmlns:a16="http://schemas.microsoft.com/office/drawing/2014/main" id="{D3825046-A237-4506-A1EF-299B67EEB877}"/>
              </a:ext>
            </a:extLst>
          </p:cNvPr>
          <p:cNvSpPr>
            <a:spLocks noChangeArrowheads="1"/>
          </p:cNvSpPr>
          <p:nvPr/>
        </p:nvSpPr>
        <p:spPr bwMode="auto">
          <a:xfrm>
            <a:off x="5797154" y="1601391"/>
            <a:ext cx="2151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5">
            <a:extLst>
              <a:ext uri="{FF2B5EF4-FFF2-40B4-BE49-F238E27FC236}">
                <a16:creationId xmlns:a16="http://schemas.microsoft.com/office/drawing/2014/main" id="{6DC4E950-BF58-4B87-A530-6FE4ECA811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254" y="0"/>
            <a:ext cx="678418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4">
            <a:extLst>
              <a:ext uri="{FF2B5EF4-FFF2-40B4-BE49-F238E27FC236}">
                <a16:creationId xmlns:a16="http://schemas.microsoft.com/office/drawing/2014/main" id="{D252A28E-D43D-4D34-9923-7D91BFE6C8BA}"/>
              </a:ext>
            </a:extLst>
          </p:cNvPr>
          <p:cNvSpPr>
            <a:spLocks noChangeArrowheads="1"/>
          </p:cNvSpPr>
          <p:nvPr/>
        </p:nvSpPr>
        <p:spPr bwMode="auto">
          <a:xfrm>
            <a:off x="6269832" y="2921794"/>
            <a:ext cx="1013222"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58B94741-9112-4D49-9CA1-9BC386014F51}"/>
              </a:ext>
            </a:extLst>
          </p:cNvPr>
          <p:cNvSpPr/>
          <p:nvPr/>
        </p:nvSpPr>
        <p:spPr bwMode="auto">
          <a:xfrm>
            <a:off x="6444854" y="2596754"/>
            <a:ext cx="1339453"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39941" name="标题 1">
            <a:extLst>
              <a:ext uri="{FF2B5EF4-FFF2-40B4-BE49-F238E27FC236}">
                <a16:creationId xmlns:a16="http://schemas.microsoft.com/office/drawing/2014/main" id="{C88B5E77-B970-4838-B774-FF2578E4D451}"/>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 </a:t>
            </a:r>
            <a:r>
              <a:rPr lang="en-US" altLang="zh-CN" sz="3000" b="1">
                <a:solidFill>
                  <a:srgbClr val="00B0F0"/>
                </a:solidFill>
                <a:latin typeface="Calibri Light" panose="020F0302020204030204" pitchFamily="34" charset="0"/>
                <a:ea typeface="等线 Light" panose="02010600030101010101" pitchFamily="2" charset="-122"/>
              </a:rPr>
              <a:t>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-step3</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5">
            <a:extLst>
              <a:ext uri="{FF2B5EF4-FFF2-40B4-BE49-F238E27FC236}">
                <a16:creationId xmlns:a16="http://schemas.microsoft.com/office/drawing/2014/main" id="{2F68FBA2-7665-48FA-ADA8-DD953B2462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8654" y="0"/>
            <a:ext cx="649247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B06C8D17-0CDA-4B95-A839-2B66C8B3A78E}"/>
              </a:ext>
            </a:extLst>
          </p:cNvPr>
          <p:cNvSpPr/>
          <p:nvPr/>
        </p:nvSpPr>
        <p:spPr bwMode="auto">
          <a:xfrm>
            <a:off x="4354117" y="2561035"/>
            <a:ext cx="4269581" cy="6977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9B5F5B4B-28E1-4719-ADAE-F7283E4032CF}"/>
              </a:ext>
            </a:extLst>
          </p:cNvPr>
          <p:cNvSpPr/>
          <p:nvPr/>
        </p:nvSpPr>
        <p:spPr bwMode="auto">
          <a:xfrm>
            <a:off x="6365082" y="2225279"/>
            <a:ext cx="1932385" cy="369332"/>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file name</a:t>
            </a:r>
            <a:endParaRPr lang="zh-CN" altLang="en-US" b="1" dirty="0">
              <a:solidFill>
                <a:srgbClr val="FF0000"/>
              </a:solidFill>
            </a:endParaRPr>
          </a:p>
        </p:txBody>
      </p:sp>
      <p:sp>
        <p:nvSpPr>
          <p:cNvPr id="40965" name="标题 1">
            <a:extLst>
              <a:ext uri="{FF2B5EF4-FFF2-40B4-BE49-F238E27FC236}">
                <a16:creationId xmlns:a16="http://schemas.microsoft.com/office/drawing/2014/main" id="{352B3DBC-E920-4EFF-A29B-51DE6E533309}"/>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a:t>
            </a:r>
            <a:r>
              <a:rPr lang="en-US" altLang="zh-CN" sz="3000" b="1">
                <a:solidFill>
                  <a:srgbClr val="00B0F0"/>
                </a:solidFill>
                <a:latin typeface="Calibri Light" panose="020F0302020204030204" pitchFamily="34" charset="0"/>
                <a:ea typeface="等线 Light" panose="02010600030101010101" pitchFamily="2" charset="-122"/>
              </a:rPr>
              <a:t> 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-step4</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40966" name="矩形 4">
            <a:extLst>
              <a:ext uri="{FF2B5EF4-FFF2-40B4-BE49-F238E27FC236}">
                <a16:creationId xmlns:a16="http://schemas.microsoft.com/office/drawing/2014/main" id="{303EE529-3554-4304-A9BC-61DD9BFDEB8D}"/>
              </a:ext>
            </a:extLst>
          </p:cNvPr>
          <p:cNvSpPr>
            <a:spLocks noChangeArrowheads="1"/>
          </p:cNvSpPr>
          <p:nvPr/>
        </p:nvSpPr>
        <p:spPr bwMode="auto">
          <a:xfrm>
            <a:off x="5075635" y="4080272"/>
            <a:ext cx="1620440" cy="67508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EC45EA38-F33D-4735-8786-C2B52F364EA6}"/>
              </a:ext>
            </a:extLst>
          </p:cNvPr>
          <p:cNvSpPr/>
          <p:nvPr/>
        </p:nvSpPr>
        <p:spPr bwMode="auto">
          <a:xfrm>
            <a:off x="5886450" y="3755231"/>
            <a:ext cx="148232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3" name="文本框 2">
            <a:extLst>
              <a:ext uri="{FF2B5EF4-FFF2-40B4-BE49-F238E27FC236}">
                <a16:creationId xmlns:a16="http://schemas.microsoft.com/office/drawing/2014/main" id="{9DE0AE94-1C05-AF38-E57E-0720384F30E9}"/>
              </a:ext>
            </a:extLst>
          </p:cNvPr>
          <p:cNvSpPr txBox="1"/>
          <p:nvPr/>
        </p:nvSpPr>
        <p:spPr>
          <a:xfrm>
            <a:off x="4692849" y="2713251"/>
            <a:ext cx="3139512" cy="400110"/>
          </a:xfrm>
          <a:prstGeom prst="rect">
            <a:avLst/>
          </a:prstGeom>
          <a:solidFill>
            <a:schemeClr val="bg1"/>
          </a:solidFill>
        </p:spPr>
        <p:txBody>
          <a:bodyPr wrap="square">
            <a:spAutoFit/>
          </a:bodyPr>
          <a:lstStyle/>
          <a:p>
            <a:r>
              <a:rPr lang="zh-CN" altLang="en-US" sz="2000" dirty="0"/>
              <a:t>tb_ArithmeticUnit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5">
            <a:extLst>
              <a:ext uri="{FF2B5EF4-FFF2-40B4-BE49-F238E27FC236}">
                <a16:creationId xmlns:a16="http://schemas.microsoft.com/office/drawing/2014/main" id="{4B31D4C2-2D89-444A-99C4-E2177914C0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0548" y="-10716"/>
            <a:ext cx="6673453" cy="515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4">
            <a:extLst>
              <a:ext uri="{FF2B5EF4-FFF2-40B4-BE49-F238E27FC236}">
                <a16:creationId xmlns:a16="http://schemas.microsoft.com/office/drawing/2014/main" id="{75456E74-0797-45CF-8122-9D80399FEF75}"/>
              </a:ext>
            </a:extLst>
          </p:cNvPr>
          <p:cNvSpPr>
            <a:spLocks noChangeArrowheads="1"/>
          </p:cNvSpPr>
          <p:nvPr/>
        </p:nvSpPr>
        <p:spPr bwMode="auto">
          <a:xfrm>
            <a:off x="7150894" y="4532710"/>
            <a:ext cx="1033463"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9" name="矩形 8">
            <a:extLst>
              <a:ext uri="{FF2B5EF4-FFF2-40B4-BE49-F238E27FC236}">
                <a16:creationId xmlns:a16="http://schemas.microsoft.com/office/drawing/2014/main" id="{62DA5B78-C476-422C-9383-6F28381D4D87}"/>
              </a:ext>
            </a:extLst>
          </p:cNvPr>
          <p:cNvSpPr/>
          <p:nvPr/>
        </p:nvSpPr>
        <p:spPr bwMode="auto">
          <a:xfrm>
            <a:off x="7478316" y="4186238"/>
            <a:ext cx="1298972"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41989" name="标题 1">
            <a:extLst>
              <a:ext uri="{FF2B5EF4-FFF2-40B4-BE49-F238E27FC236}">
                <a16:creationId xmlns:a16="http://schemas.microsoft.com/office/drawing/2014/main" id="{9678E188-D378-491E-8187-F702F0A52989}"/>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 </a:t>
            </a:r>
            <a:r>
              <a:rPr lang="en-US" altLang="zh-CN" sz="3000" b="1">
                <a:solidFill>
                  <a:srgbClr val="00B0F0"/>
                </a:solidFill>
                <a:latin typeface="Calibri Light" panose="020F0302020204030204" pitchFamily="34" charset="0"/>
                <a:ea typeface="等线 Light" panose="02010600030101010101" pitchFamily="2" charset="-122"/>
              </a:rPr>
              <a:t>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-step5</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D29875-3192-66E1-94EC-A957111D921C}"/>
              </a:ext>
            </a:extLst>
          </p:cNvPr>
          <p:cNvPicPr>
            <a:picLocks noChangeAspect="1"/>
          </p:cNvPicPr>
          <p:nvPr/>
        </p:nvPicPr>
        <p:blipFill>
          <a:blip r:embed="rId2"/>
          <a:stretch>
            <a:fillRect/>
          </a:stretch>
        </p:blipFill>
        <p:spPr>
          <a:xfrm>
            <a:off x="2787155" y="520596"/>
            <a:ext cx="5953125" cy="4267200"/>
          </a:xfrm>
          <a:prstGeom prst="rect">
            <a:avLst/>
          </a:prstGeom>
        </p:spPr>
      </p:pic>
      <p:sp>
        <p:nvSpPr>
          <p:cNvPr id="43011" name="矩形 4">
            <a:extLst>
              <a:ext uri="{FF2B5EF4-FFF2-40B4-BE49-F238E27FC236}">
                <a16:creationId xmlns:a16="http://schemas.microsoft.com/office/drawing/2014/main" id="{9CDD4166-6999-4C99-91F1-BC3626B2D1C6}"/>
              </a:ext>
            </a:extLst>
          </p:cNvPr>
          <p:cNvSpPr>
            <a:spLocks noChangeArrowheads="1"/>
          </p:cNvSpPr>
          <p:nvPr/>
        </p:nvSpPr>
        <p:spPr bwMode="auto">
          <a:xfrm>
            <a:off x="6617445" y="4120460"/>
            <a:ext cx="994172" cy="5024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FA1379AA-E104-4EE0-9EF2-9BE2AD4107BE}"/>
              </a:ext>
            </a:extLst>
          </p:cNvPr>
          <p:cNvSpPr/>
          <p:nvPr/>
        </p:nvSpPr>
        <p:spPr bwMode="auto">
          <a:xfrm>
            <a:off x="6617445" y="3686956"/>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grpSp>
        <p:nvGrpSpPr>
          <p:cNvPr id="43013" name="组合 7">
            <a:extLst>
              <a:ext uri="{FF2B5EF4-FFF2-40B4-BE49-F238E27FC236}">
                <a16:creationId xmlns:a16="http://schemas.microsoft.com/office/drawing/2014/main" id="{0FCD1546-1C5F-4D0E-A079-D17D66965419}"/>
              </a:ext>
            </a:extLst>
          </p:cNvPr>
          <p:cNvGrpSpPr>
            <a:grpSpLocks/>
          </p:cNvGrpSpPr>
          <p:nvPr/>
        </p:nvGrpSpPr>
        <p:grpSpPr bwMode="auto">
          <a:xfrm>
            <a:off x="3744516" y="1854660"/>
            <a:ext cx="4732422" cy="733757"/>
            <a:chOff x="4498368" y="3036736"/>
            <a:chExt cx="2848151" cy="373214"/>
          </a:xfrm>
        </p:grpSpPr>
        <p:sp>
          <p:nvSpPr>
            <p:cNvPr id="16" name="矩形 15">
              <a:extLst>
                <a:ext uri="{FF2B5EF4-FFF2-40B4-BE49-F238E27FC236}">
                  <a16:creationId xmlns:a16="http://schemas.microsoft.com/office/drawing/2014/main" id="{628B30D7-AC0E-4CD6-B8B1-92C8792664F0}"/>
                </a:ext>
              </a:extLst>
            </p:cNvPr>
            <p:cNvSpPr/>
            <p:nvPr/>
          </p:nvSpPr>
          <p:spPr bwMode="auto">
            <a:xfrm>
              <a:off x="4498368" y="3036736"/>
              <a:ext cx="2848151" cy="3732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DA934E62-87FE-4CCE-B97F-57D097536DEC}"/>
                </a:ext>
              </a:extLst>
            </p:cNvPr>
            <p:cNvSpPr/>
            <p:nvPr/>
          </p:nvSpPr>
          <p:spPr>
            <a:xfrm>
              <a:off x="5560232" y="3036736"/>
              <a:ext cx="1610234" cy="187855"/>
            </a:xfrm>
            <a:prstGeom prst="rect">
              <a:avLst/>
            </a:prstGeom>
          </p:spPr>
          <p:txBody>
            <a:bodyPr wrap="square">
              <a:spAutoFit/>
            </a:bodyPr>
            <a:lstStyle/>
            <a:p>
              <a:pPr>
                <a:defRPr/>
              </a:pPr>
              <a:r>
                <a:rPr lang="en-US" altLang="zh-CN" b="1" kern="100" dirty="0">
                  <a:solidFill>
                    <a:srgbClr val="FF0000"/>
                  </a:solidFill>
                  <a:cs typeface="Times New Roman" panose="02020603050405020304" pitchFamily="18" charset="0"/>
                </a:rPr>
                <a:t>1. Add module name</a:t>
              </a:r>
              <a:endParaRPr lang="zh-CN" altLang="en-US" b="1" dirty="0">
                <a:solidFill>
                  <a:srgbClr val="FF0000"/>
                </a:solidFill>
              </a:endParaRPr>
            </a:p>
          </p:txBody>
        </p:sp>
      </p:grpSp>
      <p:sp>
        <p:nvSpPr>
          <p:cNvPr id="43014" name="标题 1">
            <a:extLst>
              <a:ext uri="{FF2B5EF4-FFF2-40B4-BE49-F238E27FC236}">
                <a16:creationId xmlns:a16="http://schemas.microsoft.com/office/drawing/2014/main" id="{B1A42C54-E6C3-4253-A968-1D34A67A9884}"/>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a:t>
            </a:r>
            <a:r>
              <a:rPr lang="en-US" altLang="zh-CN" sz="3000" b="1">
                <a:solidFill>
                  <a:srgbClr val="00B0F0"/>
                </a:solidFill>
                <a:latin typeface="Calibri Light" panose="020F0302020204030204" pitchFamily="34" charset="0"/>
                <a:ea typeface="等线 Light" panose="02010600030101010101" pitchFamily="2" charset="-122"/>
              </a:rPr>
              <a:t> 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-step6</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3">
            <a:extLst>
              <a:ext uri="{FF2B5EF4-FFF2-40B4-BE49-F238E27FC236}">
                <a16:creationId xmlns:a16="http://schemas.microsoft.com/office/drawing/2014/main" id="{F6811171-367F-CF47-6FE3-AE0047172DEF}"/>
              </a:ext>
            </a:extLst>
          </p:cNvPr>
          <p:cNvSpPr>
            <a:spLocks noChangeArrowheads="1"/>
          </p:cNvSpPr>
          <p:nvPr/>
        </p:nvSpPr>
        <p:spPr bwMode="auto">
          <a:xfrm>
            <a:off x="1143000"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endParaRPr lang="zh-CN" altLang="en-US" sz="1400">
              <a:latin typeface="Arial" panose="020B0604020202020204" pitchFamily="34" charset="0"/>
              <a:ea typeface="宋体" panose="02010600030101010101" pitchFamily="2" charset="-122"/>
            </a:endParaRPr>
          </a:p>
        </p:txBody>
      </p:sp>
      <p:sp>
        <p:nvSpPr>
          <p:cNvPr id="16389" name="矩形 1">
            <a:extLst>
              <a:ext uri="{FF2B5EF4-FFF2-40B4-BE49-F238E27FC236}">
                <a16:creationId xmlns:a16="http://schemas.microsoft.com/office/drawing/2014/main" id="{19CF8BBE-5E96-7FBB-3120-6AE0E4357CD3}"/>
              </a:ext>
            </a:extLst>
          </p:cNvPr>
          <p:cNvSpPr>
            <a:spLocks noChangeArrowheads="1"/>
          </p:cNvSpPr>
          <p:nvPr/>
        </p:nvSpPr>
        <p:spPr bwMode="auto">
          <a:xfrm>
            <a:off x="1212056" y="504230"/>
            <a:ext cx="3462338" cy="438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latin typeface="Arial" panose="020B0604020202020204" pitchFamily="34" charset="0"/>
                <a:ea typeface="宋体" panose="02010600030101010101" pitchFamily="2" charset="-122"/>
              </a:rPr>
              <a:t>module decoder(A,B,C,Y); </a:t>
            </a:r>
          </a:p>
          <a:p>
            <a:pPr>
              <a:spcBef>
                <a:spcPct val="0"/>
              </a:spcBef>
              <a:buFontTx/>
              <a:buNone/>
            </a:pPr>
            <a:r>
              <a:rPr lang="en-US" altLang="zh-CN" sz="1500" dirty="0">
                <a:latin typeface="Arial" panose="020B0604020202020204" pitchFamily="34" charset="0"/>
                <a:ea typeface="宋体" panose="02010600030101010101" pitchFamily="2" charset="-122"/>
              </a:rPr>
              <a:t>input A,B,C;</a:t>
            </a:r>
          </a:p>
          <a:p>
            <a:pPr>
              <a:spcBef>
                <a:spcPct val="0"/>
              </a:spcBef>
              <a:buFontTx/>
              <a:buNone/>
            </a:pPr>
            <a:r>
              <a:rPr lang="en-US" altLang="zh-CN" sz="1500" dirty="0">
                <a:latin typeface="Arial" panose="020B0604020202020204" pitchFamily="34" charset="0"/>
                <a:ea typeface="宋体" panose="02010600030101010101" pitchFamily="2" charset="-122"/>
              </a:rPr>
              <a:t>output reg [7:0] Y;</a:t>
            </a:r>
          </a:p>
          <a:p>
            <a:pPr>
              <a:spcBef>
                <a:spcPct val="0"/>
              </a:spcBef>
              <a:buFontTx/>
              <a:buNone/>
            </a:pPr>
            <a:r>
              <a:rPr lang="en-US" altLang="zh-CN" sz="1500" dirty="0">
                <a:latin typeface="Arial" panose="020B0604020202020204" pitchFamily="34" charset="0"/>
                <a:ea typeface="宋体" panose="02010600030101010101" pitchFamily="2" charset="-122"/>
              </a:rPr>
              <a:t>always@(*)</a:t>
            </a:r>
          </a:p>
          <a:p>
            <a:pPr>
              <a:spcBef>
                <a:spcPct val="0"/>
              </a:spcBef>
              <a:buFontTx/>
              <a:buNone/>
            </a:pPr>
            <a:r>
              <a:rPr lang="en-US" altLang="zh-CN" sz="1500" dirty="0">
                <a:latin typeface="Arial" panose="020B0604020202020204" pitchFamily="34" charset="0"/>
                <a:ea typeface="宋体" panose="02010600030101010101" pitchFamily="2" charset="-122"/>
              </a:rPr>
              <a:t>begin</a:t>
            </a:r>
          </a:p>
          <a:p>
            <a:pPr>
              <a:spcBef>
                <a:spcPct val="0"/>
              </a:spcBef>
              <a:buFontTx/>
              <a:buNone/>
            </a:pPr>
            <a:r>
              <a:rPr lang="en-US" altLang="zh-CN" sz="1500" dirty="0">
                <a:latin typeface="Arial" panose="020B0604020202020204" pitchFamily="34" charset="0"/>
                <a:ea typeface="宋体" panose="02010600030101010101" pitchFamily="2" charset="-122"/>
              </a:rPr>
              <a:t>	case({A,B,C})</a:t>
            </a:r>
          </a:p>
          <a:p>
            <a:pPr>
              <a:spcBef>
                <a:spcPct val="0"/>
              </a:spcBef>
              <a:buFontTx/>
              <a:buNone/>
            </a:pPr>
            <a:r>
              <a:rPr lang="en-US" altLang="zh-CN" sz="1500" dirty="0">
                <a:latin typeface="Arial" panose="020B0604020202020204" pitchFamily="34" charset="0"/>
                <a:ea typeface="宋体" panose="02010600030101010101" pitchFamily="2" charset="-122"/>
              </a:rPr>
              <a:t>	3'b000:Y=8'b0000_0001;</a:t>
            </a:r>
          </a:p>
          <a:p>
            <a:pPr>
              <a:spcBef>
                <a:spcPct val="0"/>
              </a:spcBef>
              <a:buFontTx/>
              <a:buNone/>
            </a:pPr>
            <a:r>
              <a:rPr lang="en-US" altLang="zh-CN" sz="1500" dirty="0">
                <a:latin typeface="Arial" panose="020B0604020202020204" pitchFamily="34" charset="0"/>
                <a:ea typeface="宋体" panose="02010600030101010101" pitchFamily="2" charset="-122"/>
              </a:rPr>
              <a:t>	3'b001:Y=8'b0000_0010;</a:t>
            </a:r>
          </a:p>
          <a:p>
            <a:pPr>
              <a:spcBef>
                <a:spcPct val="0"/>
              </a:spcBef>
              <a:buFontTx/>
              <a:buNone/>
            </a:pPr>
            <a:r>
              <a:rPr lang="en-US" altLang="zh-CN" sz="1500" dirty="0">
                <a:latin typeface="Arial" panose="020B0604020202020204" pitchFamily="34" charset="0"/>
                <a:ea typeface="宋体" panose="02010600030101010101" pitchFamily="2" charset="-122"/>
              </a:rPr>
              <a:t>	3'b010:Y=8'b0000_0100;</a:t>
            </a:r>
          </a:p>
          <a:p>
            <a:pPr>
              <a:spcBef>
                <a:spcPct val="0"/>
              </a:spcBef>
              <a:buFontTx/>
              <a:buNone/>
            </a:pPr>
            <a:r>
              <a:rPr lang="en-US" altLang="zh-CN" sz="1500" dirty="0">
                <a:latin typeface="Arial" panose="020B0604020202020204" pitchFamily="34" charset="0"/>
                <a:ea typeface="宋体" panose="02010600030101010101" pitchFamily="2" charset="-122"/>
              </a:rPr>
              <a:t>	3'b011:Y=8'b0000_1000;</a:t>
            </a:r>
          </a:p>
          <a:p>
            <a:pPr>
              <a:spcBef>
                <a:spcPct val="0"/>
              </a:spcBef>
              <a:buFontTx/>
              <a:buNone/>
            </a:pPr>
            <a:r>
              <a:rPr lang="en-US" altLang="zh-CN" sz="1500" dirty="0">
                <a:latin typeface="Arial" panose="020B0604020202020204" pitchFamily="34" charset="0"/>
                <a:ea typeface="宋体" panose="02010600030101010101" pitchFamily="2" charset="-122"/>
              </a:rPr>
              <a:t>	3'b100:Y=8'b0001_0000;</a:t>
            </a:r>
          </a:p>
          <a:p>
            <a:pPr>
              <a:spcBef>
                <a:spcPct val="0"/>
              </a:spcBef>
              <a:buFontTx/>
              <a:buNone/>
            </a:pPr>
            <a:r>
              <a:rPr lang="en-US" altLang="zh-CN" sz="1500" dirty="0">
                <a:latin typeface="Arial" panose="020B0604020202020204" pitchFamily="34" charset="0"/>
                <a:ea typeface="宋体" panose="02010600030101010101" pitchFamily="2" charset="-122"/>
              </a:rPr>
              <a:t>	3'b101:Y=8'b0010_0000;</a:t>
            </a:r>
          </a:p>
          <a:p>
            <a:pPr>
              <a:spcBef>
                <a:spcPct val="0"/>
              </a:spcBef>
              <a:buFontTx/>
              <a:buNone/>
            </a:pPr>
            <a:r>
              <a:rPr lang="en-US" altLang="zh-CN" sz="1500" dirty="0">
                <a:latin typeface="Arial" panose="020B0604020202020204" pitchFamily="34" charset="0"/>
                <a:ea typeface="宋体" panose="02010600030101010101" pitchFamily="2" charset="-122"/>
              </a:rPr>
              <a:t>	3'b110:Y=8'b0100_0000;</a:t>
            </a:r>
          </a:p>
          <a:p>
            <a:pPr>
              <a:spcBef>
                <a:spcPct val="0"/>
              </a:spcBef>
              <a:buFontTx/>
              <a:buNone/>
            </a:pPr>
            <a:r>
              <a:rPr lang="en-US" altLang="zh-CN" sz="1500" dirty="0">
                <a:latin typeface="Arial" panose="020B0604020202020204" pitchFamily="34" charset="0"/>
                <a:ea typeface="宋体" panose="02010600030101010101" pitchFamily="2" charset="-122"/>
              </a:rPr>
              <a:t>	3'b111:Y=8'b1000_0000;</a:t>
            </a:r>
          </a:p>
          <a:p>
            <a:pPr>
              <a:spcBef>
                <a:spcPct val="0"/>
              </a:spcBef>
              <a:buFontTx/>
              <a:buNone/>
            </a:pPr>
            <a:r>
              <a:rPr lang="en-US" altLang="zh-CN" sz="1500" dirty="0">
                <a:latin typeface="Arial" panose="020B0604020202020204" pitchFamily="34" charset="0"/>
                <a:ea typeface="宋体" panose="02010600030101010101" pitchFamily="2" charset="-122"/>
              </a:rPr>
              <a:t>	default: Y=8'd0000_0000;</a:t>
            </a:r>
          </a:p>
          <a:p>
            <a:pPr>
              <a:spcBef>
                <a:spcPct val="0"/>
              </a:spcBef>
              <a:buFontTx/>
              <a:buNone/>
            </a:pPr>
            <a:r>
              <a:rPr lang="en-US" altLang="zh-CN" sz="1500" dirty="0">
                <a:latin typeface="Arial" panose="020B0604020202020204" pitchFamily="34" charset="0"/>
                <a:ea typeface="宋体" panose="02010600030101010101" pitchFamily="2" charset="-122"/>
              </a:rPr>
              <a:t>	</a:t>
            </a:r>
            <a:r>
              <a:rPr lang="en-US" altLang="zh-CN" sz="1500" dirty="0" err="1">
                <a:latin typeface="Arial" panose="020B0604020202020204" pitchFamily="34" charset="0"/>
                <a:ea typeface="宋体" panose="02010600030101010101" pitchFamily="2" charset="-122"/>
              </a:rPr>
              <a:t>endcase</a:t>
            </a:r>
            <a:endParaRPr lang="en-US" altLang="zh-CN" sz="1500" dirty="0">
              <a:latin typeface="Arial" panose="020B0604020202020204" pitchFamily="34" charset="0"/>
              <a:ea typeface="宋体" panose="02010600030101010101" pitchFamily="2" charset="-122"/>
            </a:endParaRPr>
          </a:p>
          <a:p>
            <a:pPr>
              <a:spcBef>
                <a:spcPct val="0"/>
              </a:spcBef>
              <a:buFontTx/>
              <a:buNone/>
            </a:pPr>
            <a:r>
              <a:rPr lang="en-US" altLang="zh-CN" sz="1500" dirty="0">
                <a:latin typeface="Arial" panose="020B0604020202020204" pitchFamily="34" charset="0"/>
                <a:ea typeface="宋体" panose="02010600030101010101" pitchFamily="2" charset="-122"/>
              </a:rPr>
              <a:t>end</a:t>
            </a:r>
          </a:p>
          <a:p>
            <a:pPr>
              <a:spcBef>
                <a:spcPct val="0"/>
              </a:spcBef>
              <a:buFontTx/>
              <a:buNone/>
            </a:pPr>
            <a:r>
              <a:rPr lang="en-US" altLang="zh-CN" sz="1500" dirty="0" err="1">
                <a:latin typeface="Arial" panose="020B0604020202020204" pitchFamily="34" charset="0"/>
                <a:ea typeface="宋体" panose="02010600030101010101" pitchFamily="2" charset="-122"/>
              </a:rPr>
              <a:t>endmodule</a:t>
            </a:r>
            <a:endParaRPr lang="zh-CN" altLang="en-US" sz="1500" dirty="0">
              <a:latin typeface="Arial" panose="020B0604020202020204" pitchFamily="34" charset="0"/>
              <a:ea typeface="宋体" panose="02010600030101010101" pitchFamily="2" charset="-122"/>
            </a:endParaRPr>
          </a:p>
        </p:txBody>
      </p:sp>
      <p:sp>
        <p:nvSpPr>
          <p:cNvPr id="16390" name="矩形 1">
            <a:extLst>
              <a:ext uri="{FF2B5EF4-FFF2-40B4-BE49-F238E27FC236}">
                <a16:creationId xmlns:a16="http://schemas.microsoft.com/office/drawing/2014/main" id="{34A51114-0B61-0ED4-5788-3A27096FDC91}"/>
              </a:ext>
            </a:extLst>
          </p:cNvPr>
          <p:cNvSpPr>
            <a:spLocks noChangeArrowheads="1"/>
          </p:cNvSpPr>
          <p:nvPr/>
        </p:nvSpPr>
        <p:spPr bwMode="auto">
          <a:xfrm>
            <a:off x="4844653" y="504229"/>
            <a:ext cx="3556397"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latin typeface="Arial" panose="020B0604020202020204" pitchFamily="34" charset="0"/>
                <a:ea typeface="宋体" panose="02010600030101010101" pitchFamily="2" charset="-122"/>
              </a:rPr>
              <a:t>module decoder(A,B,C,</a:t>
            </a:r>
            <a:r>
              <a:rPr lang="en-US" altLang="zh-CN" sz="1500" dirty="0">
                <a:solidFill>
                  <a:srgbClr val="FF0000"/>
                </a:solidFill>
                <a:latin typeface="Arial" panose="020B0604020202020204" pitchFamily="34" charset="0"/>
                <a:ea typeface="宋体" panose="02010600030101010101" pitchFamily="2" charset="-122"/>
              </a:rPr>
              <a:t>D</a:t>
            </a:r>
            <a:r>
              <a:rPr lang="en-US" altLang="zh-CN" sz="1500" dirty="0">
                <a:latin typeface="Arial" panose="020B0604020202020204" pitchFamily="34" charset="0"/>
                <a:ea typeface="宋体" panose="02010600030101010101" pitchFamily="2" charset="-122"/>
              </a:rPr>
              <a:t>,Y); </a:t>
            </a:r>
          </a:p>
          <a:p>
            <a:pPr>
              <a:spcBef>
                <a:spcPct val="0"/>
              </a:spcBef>
              <a:buFontTx/>
              <a:buNone/>
            </a:pPr>
            <a:r>
              <a:rPr lang="en-US" altLang="zh-CN" sz="1500" dirty="0">
                <a:latin typeface="Arial" panose="020B0604020202020204" pitchFamily="34" charset="0"/>
                <a:ea typeface="宋体" panose="02010600030101010101" pitchFamily="2" charset="-122"/>
              </a:rPr>
              <a:t>input A,B,C,</a:t>
            </a:r>
            <a:r>
              <a:rPr lang="en-US" altLang="zh-CN" sz="1500" dirty="0">
                <a:solidFill>
                  <a:srgbClr val="FF0000"/>
                </a:solidFill>
                <a:latin typeface="Arial" panose="020B0604020202020204" pitchFamily="34" charset="0"/>
                <a:ea typeface="宋体" panose="02010600030101010101" pitchFamily="2" charset="-122"/>
              </a:rPr>
              <a:t>D</a:t>
            </a:r>
            <a:r>
              <a:rPr lang="en-US" altLang="zh-CN" sz="1500" dirty="0">
                <a:latin typeface="Arial" panose="020B0604020202020204" pitchFamily="34" charset="0"/>
                <a:ea typeface="宋体" panose="02010600030101010101" pitchFamily="2" charset="-122"/>
              </a:rPr>
              <a:t>;</a:t>
            </a:r>
          </a:p>
          <a:p>
            <a:pPr>
              <a:spcBef>
                <a:spcPct val="0"/>
              </a:spcBef>
              <a:buFontTx/>
              <a:buNone/>
            </a:pPr>
            <a:r>
              <a:rPr lang="en-US" altLang="zh-CN" sz="1500" dirty="0">
                <a:latin typeface="Arial" panose="020B0604020202020204" pitchFamily="34" charset="0"/>
                <a:ea typeface="宋体" panose="02010600030101010101" pitchFamily="2" charset="-122"/>
              </a:rPr>
              <a:t>output reg [</a:t>
            </a:r>
            <a:r>
              <a:rPr lang="en-US" altLang="zh-CN" sz="1500" dirty="0">
                <a:solidFill>
                  <a:srgbClr val="FF0000"/>
                </a:solidFill>
                <a:latin typeface="Arial" panose="020B0604020202020204" pitchFamily="34" charset="0"/>
                <a:ea typeface="宋体" panose="02010600030101010101" pitchFamily="2" charset="-122"/>
              </a:rPr>
              <a:t>15</a:t>
            </a:r>
            <a:r>
              <a:rPr lang="en-US" altLang="zh-CN" sz="1500" dirty="0">
                <a:latin typeface="Arial" panose="020B0604020202020204" pitchFamily="34" charset="0"/>
                <a:ea typeface="宋体" panose="02010600030101010101" pitchFamily="2" charset="-122"/>
              </a:rPr>
              <a:t>:0] Y;</a:t>
            </a:r>
          </a:p>
          <a:p>
            <a:pPr>
              <a:spcBef>
                <a:spcPct val="0"/>
              </a:spcBef>
              <a:buFontTx/>
              <a:buNone/>
            </a:pPr>
            <a:r>
              <a:rPr lang="en-US" altLang="zh-CN" sz="1500" dirty="0">
                <a:latin typeface="Arial" panose="020B0604020202020204" pitchFamily="34" charset="0"/>
                <a:ea typeface="宋体" panose="02010600030101010101" pitchFamily="2" charset="-122"/>
              </a:rPr>
              <a:t>always@(*)</a:t>
            </a:r>
          </a:p>
          <a:p>
            <a:pPr>
              <a:spcBef>
                <a:spcPct val="0"/>
              </a:spcBef>
              <a:buFontTx/>
              <a:buNone/>
            </a:pPr>
            <a:r>
              <a:rPr lang="en-US" altLang="zh-CN" sz="1500" dirty="0">
                <a:latin typeface="Arial" panose="020B0604020202020204" pitchFamily="34" charset="0"/>
                <a:ea typeface="宋体" panose="02010600030101010101" pitchFamily="2" charset="-122"/>
              </a:rPr>
              <a:t>begin</a:t>
            </a:r>
          </a:p>
          <a:p>
            <a:pPr>
              <a:spcBef>
                <a:spcPct val="0"/>
              </a:spcBef>
              <a:buFontTx/>
              <a:buNone/>
            </a:pPr>
            <a:r>
              <a:rPr lang="en-US" altLang="zh-CN" sz="1500" dirty="0">
                <a:latin typeface="Arial" panose="020B0604020202020204" pitchFamily="34" charset="0"/>
                <a:ea typeface="宋体" panose="02010600030101010101" pitchFamily="2" charset="-122"/>
              </a:rPr>
              <a:t>   case({A,B,C,</a:t>
            </a:r>
            <a:r>
              <a:rPr lang="en-US" altLang="zh-CN" sz="1500" dirty="0">
                <a:solidFill>
                  <a:srgbClr val="FF0000"/>
                </a:solidFill>
                <a:latin typeface="Arial" panose="020B0604020202020204" pitchFamily="34" charset="0"/>
                <a:ea typeface="宋体" panose="02010600030101010101" pitchFamily="2" charset="-122"/>
              </a:rPr>
              <a:t>D</a:t>
            </a:r>
            <a:r>
              <a:rPr lang="en-US" altLang="zh-CN" sz="1500" dirty="0">
                <a:latin typeface="Arial" panose="020B0604020202020204" pitchFamily="34" charset="0"/>
                <a:ea typeface="宋体" panose="02010600030101010101" pitchFamily="2" charset="-122"/>
              </a:rPr>
              <a:t>})</a:t>
            </a:r>
          </a:p>
          <a:p>
            <a:pPr>
              <a:spcBef>
                <a:spcPct val="0"/>
              </a:spcBef>
              <a:buFontTx/>
              <a:buNone/>
            </a:pPr>
            <a:r>
              <a:rPr lang="en-US" altLang="zh-CN" sz="1500" dirty="0">
                <a:latin typeface="Arial" panose="020B0604020202020204" pitchFamily="34" charset="0"/>
                <a:ea typeface="宋体" panose="02010600030101010101" pitchFamily="2" charset="-122"/>
              </a:rPr>
              <a:t>   </a:t>
            </a:r>
            <a:r>
              <a:rPr lang="en-US" altLang="zh-CN" sz="1500" dirty="0">
                <a:solidFill>
                  <a:srgbClr val="FF0000"/>
                </a:solidFill>
                <a:latin typeface="Arial" panose="020B0604020202020204" pitchFamily="34" charset="0"/>
                <a:ea typeface="宋体" panose="02010600030101010101" pitchFamily="2" charset="-122"/>
              </a:rPr>
              <a:t>4</a:t>
            </a:r>
            <a:r>
              <a:rPr lang="en-US" altLang="zh-CN" sz="1500" dirty="0">
                <a:latin typeface="Arial" panose="020B0604020202020204" pitchFamily="34" charset="0"/>
                <a:ea typeface="宋体" panose="02010600030101010101" pitchFamily="2" charset="-122"/>
              </a:rPr>
              <a:t>'b0000:Y=</a:t>
            </a:r>
            <a:r>
              <a:rPr lang="en-US" altLang="zh-CN" sz="1500" dirty="0">
                <a:solidFill>
                  <a:srgbClr val="FF0000"/>
                </a:solidFill>
                <a:latin typeface="Arial" panose="020B0604020202020204" pitchFamily="34" charset="0"/>
                <a:ea typeface="宋体" panose="02010600030101010101" pitchFamily="2" charset="-122"/>
              </a:rPr>
              <a:t>16</a:t>
            </a:r>
            <a:r>
              <a:rPr lang="en-US" altLang="zh-CN" sz="1500" dirty="0">
                <a:latin typeface="Arial" panose="020B0604020202020204" pitchFamily="34" charset="0"/>
                <a:ea typeface="宋体" panose="02010600030101010101" pitchFamily="2" charset="-122"/>
              </a:rPr>
              <a:t>'b0000000000000001;</a:t>
            </a:r>
          </a:p>
          <a:p>
            <a:pPr>
              <a:spcBef>
                <a:spcPct val="0"/>
              </a:spcBef>
              <a:buFontTx/>
              <a:buNone/>
            </a:pPr>
            <a:r>
              <a:rPr lang="en-US" altLang="zh-CN" sz="1500" dirty="0">
                <a:latin typeface="Arial" panose="020B0604020202020204" pitchFamily="34" charset="0"/>
                <a:ea typeface="宋体" panose="02010600030101010101" pitchFamily="2" charset="-122"/>
              </a:rPr>
              <a:t>   </a:t>
            </a:r>
            <a:r>
              <a:rPr lang="en-US" altLang="zh-CN" sz="1500" dirty="0">
                <a:solidFill>
                  <a:srgbClr val="FF0000"/>
                </a:solidFill>
                <a:latin typeface="Arial" panose="020B0604020202020204" pitchFamily="34" charset="0"/>
                <a:ea typeface="宋体" panose="02010600030101010101" pitchFamily="2" charset="-122"/>
              </a:rPr>
              <a:t>4</a:t>
            </a:r>
            <a:r>
              <a:rPr lang="en-US" altLang="zh-CN" sz="1500" dirty="0">
                <a:latin typeface="Arial" panose="020B0604020202020204" pitchFamily="34" charset="0"/>
                <a:ea typeface="宋体" panose="02010600030101010101" pitchFamily="2" charset="-122"/>
              </a:rPr>
              <a:t>'b0001:Y=</a:t>
            </a:r>
            <a:r>
              <a:rPr lang="en-US" altLang="zh-CN" sz="1500" dirty="0">
                <a:solidFill>
                  <a:srgbClr val="FF0000"/>
                </a:solidFill>
                <a:latin typeface="Arial" panose="020B0604020202020204" pitchFamily="34" charset="0"/>
                <a:ea typeface="宋体" panose="02010600030101010101" pitchFamily="2" charset="-122"/>
              </a:rPr>
              <a:t>16</a:t>
            </a:r>
            <a:r>
              <a:rPr lang="en-US" altLang="zh-CN" sz="1500" dirty="0">
                <a:latin typeface="Arial" panose="020B0604020202020204" pitchFamily="34" charset="0"/>
                <a:ea typeface="宋体" panose="02010600030101010101" pitchFamily="2" charset="-122"/>
              </a:rPr>
              <a:t>'b0000000000000010;</a:t>
            </a:r>
          </a:p>
          <a:p>
            <a:pPr>
              <a:spcBef>
                <a:spcPct val="0"/>
              </a:spcBef>
              <a:buFontTx/>
              <a:buNone/>
            </a:pPr>
            <a:r>
              <a:rPr lang="en-US" altLang="zh-CN" sz="1500" dirty="0">
                <a:latin typeface="Arial" panose="020B0604020202020204" pitchFamily="34" charset="0"/>
                <a:ea typeface="宋体" panose="02010600030101010101" pitchFamily="2" charset="-122"/>
              </a:rPr>
              <a:t>	......</a:t>
            </a:r>
          </a:p>
          <a:p>
            <a:pPr>
              <a:spcBef>
                <a:spcPct val="0"/>
              </a:spcBef>
              <a:buFontTx/>
              <a:buNone/>
            </a:pPr>
            <a:r>
              <a:rPr lang="en-US" altLang="zh-CN" sz="1500" dirty="0">
                <a:latin typeface="Arial" panose="020B0604020202020204" pitchFamily="34" charset="0"/>
                <a:ea typeface="宋体" panose="02010600030101010101" pitchFamily="2" charset="-122"/>
              </a:rPr>
              <a:t>   </a:t>
            </a:r>
            <a:r>
              <a:rPr lang="en-US" altLang="zh-CN" sz="1500" dirty="0">
                <a:solidFill>
                  <a:srgbClr val="FF0000"/>
                </a:solidFill>
                <a:latin typeface="Arial" panose="020B0604020202020204" pitchFamily="34" charset="0"/>
                <a:ea typeface="宋体" panose="02010600030101010101" pitchFamily="2" charset="-122"/>
                <a:sym typeface="宋体" panose="02010600030101010101" pitchFamily="2" charset="-122"/>
              </a:rPr>
              <a:t>4</a:t>
            </a:r>
            <a:r>
              <a:rPr lang="en-US" altLang="zh-CN" sz="1500" dirty="0">
                <a:latin typeface="Arial" panose="020B0604020202020204" pitchFamily="34" charset="0"/>
                <a:ea typeface="宋体" panose="02010600030101010101" pitchFamily="2" charset="-122"/>
                <a:sym typeface="宋体" panose="02010600030101010101" pitchFamily="2" charset="-122"/>
              </a:rPr>
              <a:t>'b1111:Y=</a:t>
            </a:r>
            <a:r>
              <a:rPr lang="en-US" altLang="zh-CN" sz="1500" dirty="0">
                <a:solidFill>
                  <a:srgbClr val="FF0000"/>
                </a:solidFill>
                <a:latin typeface="Arial" panose="020B0604020202020204" pitchFamily="34" charset="0"/>
                <a:ea typeface="宋体" panose="02010600030101010101" pitchFamily="2" charset="-122"/>
                <a:sym typeface="宋体" panose="02010600030101010101" pitchFamily="2" charset="-122"/>
              </a:rPr>
              <a:t>16</a:t>
            </a:r>
            <a:r>
              <a:rPr lang="en-US" altLang="zh-CN" sz="1500" dirty="0">
                <a:latin typeface="Arial" panose="020B0604020202020204" pitchFamily="34" charset="0"/>
                <a:ea typeface="宋体" panose="02010600030101010101" pitchFamily="2" charset="-122"/>
                <a:sym typeface="宋体" panose="02010600030101010101" pitchFamily="2" charset="-122"/>
              </a:rPr>
              <a:t>'b1000000000000000;</a:t>
            </a:r>
            <a:endParaRPr lang="en-US" altLang="zh-CN" sz="1500" dirty="0">
              <a:latin typeface="Arial" panose="020B0604020202020204" pitchFamily="34" charset="0"/>
              <a:ea typeface="宋体" panose="02010600030101010101" pitchFamily="2" charset="-122"/>
            </a:endParaRPr>
          </a:p>
          <a:p>
            <a:pPr>
              <a:spcBef>
                <a:spcPct val="0"/>
              </a:spcBef>
              <a:buFontTx/>
              <a:buNone/>
            </a:pPr>
            <a:r>
              <a:rPr lang="en-US" altLang="zh-CN" sz="1500" dirty="0">
                <a:latin typeface="Arial" panose="020B0604020202020204" pitchFamily="34" charset="0"/>
                <a:ea typeface="宋体" panose="02010600030101010101" pitchFamily="2" charset="-122"/>
              </a:rPr>
              <a:t>   default: Y=</a:t>
            </a:r>
            <a:r>
              <a:rPr lang="en-US" altLang="zh-CN" sz="1500" dirty="0">
                <a:solidFill>
                  <a:srgbClr val="FF0000"/>
                </a:solidFill>
                <a:latin typeface="Arial" panose="020B0604020202020204" pitchFamily="34" charset="0"/>
                <a:ea typeface="宋体" panose="02010600030101010101" pitchFamily="2" charset="-122"/>
                <a:sym typeface="宋体" panose="02010600030101010101" pitchFamily="2" charset="-122"/>
              </a:rPr>
              <a:t>16</a:t>
            </a:r>
            <a:r>
              <a:rPr lang="en-US" altLang="zh-CN" sz="1500" dirty="0">
                <a:latin typeface="Arial" panose="020B0604020202020204" pitchFamily="34" charset="0"/>
                <a:ea typeface="宋体" panose="02010600030101010101" pitchFamily="2" charset="-122"/>
                <a:sym typeface="宋体" panose="02010600030101010101" pitchFamily="2" charset="-122"/>
              </a:rPr>
              <a:t>'b0000000000000000;</a:t>
            </a:r>
            <a:endParaRPr lang="en-US" altLang="zh-CN" sz="1500" dirty="0">
              <a:latin typeface="Arial" panose="020B0604020202020204" pitchFamily="34" charset="0"/>
              <a:ea typeface="宋体" panose="02010600030101010101" pitchFamily="2" charset="-122"/>
            </a:endParaRPr>
          </a:p>
          <a:p>
            <a:pPr>
              <a:spcBef>
                <a:spcPct val="0"/>
              </a:spcBef>
              <a:buFontTx/>
              <a:buNone/>
            </a:pPr>
            <a:r>
              <a:rPr lang="en-US" altLang="zh-CN" sz="1500" dirty="0">
                <a:latin typeface="Arial" panose="020B0604020202020204" pitchFamily="34" charset="0"/>
                <a:ea typeface="宋体" panose="02010600030101010101" pitchFamily="2" charset="-122"/>
              </a:rPr>
              <a:t>   </a:t>
            </a:r>
            <a:r>
              <a:rPr lang="en-US" altLang="zh-CN" sz="1500" dirty="0" err="1">
                <a:latin typeface="Arial" panose="020B0604020202020204" pitchFamily="34" charset="0"/>
                <a:ea typeface="宋体" panose="02010600030101010101" pitchFamily="2" charset="-122"/>
              </a:rPr>
              <a:t>endcase</a:t>
            </a:r>
            <a:endParaRPr lang="en-US" altLang="zh-CN" sz="1500" dirty="0">
              <a:latin typeface="Arial" panose="020B0604020202020204" pitchFamily="34" charset="0"/>
              <a:ea typeface="宋体" panose="02010600030101010101" pitchFamily="2" charset="-122"/>
            </a:endParaRPr>
          </a:p>
          <a:p>
            <a:pPr>
              <a:spcBef>
                <a:spcPct val="0"/>
              </a:spcBef>
              <a:buFontTx/>
              <a:buNone/>
            </a:pPr>
            <a:r>
              <a:rPr lang="en-US" altLang="zh-CN" sz="1500" dirty="0">
                <a:latin typeface="Arial" panose="020B0604020202020204" pitchFamily="34" charset="0"/>
                <a:ea typeface="宋体" panose="02010600030101010101" pitchFamily="2" charset="-122"/>
              </a:rPr>
              <a:t>end</a:t>
            </a:r>
          </a:p>
          <a:p>
            <a:pPr>
              <a:spcBef>
                <a:spcPct val="0"/>
              </a:spcBef>
              <a:buFontTx/>
              <a:buNone/>
            </a:pPr>
            <a:r>
              <a:rPr lang="en-US" altLang="zh-CN" sz="1500" dirty="0" err="1">
                <a:latin typeface="Arial" panose="020B0604020202020204" pitchFamily="34" charset="0"/>
                <a:ea typeface="宋体" panose="02010600030101010101" pitchFamily="2" charset="-122"/>
              </a:rPr>
              <a:t>endmodule</a:t>
            </a:r>
            <a:endParaRPr lang="zh-CN" altLang="en-US" sz="1500" dirty="0">
              <a:latin typeface="Arial" panose="020B0604020202020204" pitchFamily="34" charset="0"/>
              <a:ea typeface="宋体" panose="02010600030101010101" pitchFamily="2" charset="-122"/>
            </a:endParaRPr>
          </a:p>
        </p:txBody>
      </p:sp>
      <p:cxnSp>
        <p:nvCxnSpPr>
          <p:cNvPr id="3" name="直接连接符 2">
            <a:extLst>
              <a:ext uri="{FF2B5EF4-FFF2-40B4-BE49-F238E27FC236}">
                <a16:creationId xmlns:a16="http://schemas.microsoft.com/office/drawing/2014/main" id="{AE66101D-492B-7421-A24D-D3953C822493}"/>
              </a:ext>
            </a:extLst>
          </p:cNvPr>
          <p:cNvCxnSpPr/>
          <p:nvPr/>
        </p:nvCxnSpPr>
        <p:spPr>
          <a:xfrm flipH="1">
            <a:off x="4686301" y="188119"/>
            <a:ext cx="11906" cy="5012531"/>
          </a:xfrm>
          <a:prstGeom prst="line">
            <a:avLst/>
          </a:prstGeom>
          <a:ln w="28575" cmpd="sng">
            <a:solidFill>
              <a:schemeClr val="accent1">
                <a:shade val="50000"/>
              </a:schemeClr>
            </a:solidFill>
            <a:prstDash val="dash"/>
          </a:ln>
        </p:spPr>
        <p:style>
          <a:lnRef idx="1">
            <a:schemeClr val="dk1"/>
          </a:lnRef>
          <a:fillRef idx="0">
            <a:schemeClr val="dk1"/>
          </a:fillRef>
          <a:effectRef idx="0">
            <a:schemeClr val="dk1"/>
          </a:effectRef>
          <a:fontRef idx="minor">
            <a:schemeClr val="tx1"/>
          </a:fontRef>
        </p:style>
      </p:cxn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11</a:t>
            </a:fld>
            <a:endParaRPr lang="zh-CN" altLang="en-US" dirty="0"/>
          </a:p>
        </p:txBody>
      </p:sp>
      <p:sp>
        <p:nvSpPr>
          <p:cNvPr id="2" name="标题 1">
            <a:extLst>
              <a:ext uri="{FF2B5EF4-FFF2-40B4-BE49-F238E27FC236}">
                <a16:creationId xmlns:a16="http://schemas.microsoft.com/office/drawing/2014/main" id="{F12F5F06-4ECF-A055-70C6-9A1C00B7D911}"/>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6">
            <a:extLst>
              <a:ext uri="{FF2B5EF4-FFF2-40B4-BE49-F238E27FC236}">
                <a16:creationId xmlns:a16="http://schemas.microsoft.com/office/drawing/2014/main" id="{465CE771-E53F-4EE0-9020-F7E3AC8A61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9692" y="1250156"/>
            <a:ext cx="5984081" cy="270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矩形 4">
            <a:extLst>
              <a:ext uri="{FF2B5EF4-FFF2-40B4-BE49-F238E27FC236}">
                <a16:creationId xmlns:a16="http://schemas.microsoft.com/office/drawing/2014/main" id="{458088ED-08D6-42D5-B423-A9FD831738C8}"/>
              </a:ext>
            </a:extLst>
          </p:cNvPr>
          <p:cNvSpPr>
            <a:spLocks noChangeArrowheads="1"/>
          </p:cNvSpPr>
          <p:nvPr/>
        </p:nvSpPr>
        <p:spPr bwMode="auto">
          <a:xfrm>
            <a:off x="4777979" y="2942035"/>
            <a:ext cx="1453753" cy="71556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DC60A0AB-EDB3-4687-95BF-53D8FAFD87E2}"/>
              </a:ext>
            </a:extLst>
          </p:cNvPr>
          <p:cNvSpPr/>
          <p:nvPr/>
        </p:nvSpPr>
        <p:spPr bwMode="auto">
          <a:xfrm>
            <a:off x="5524500" y="2595563"/>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44037" name="标题 1">
            <a:extLst>
              <a:ext uri="{FF2B5EF4-FFF2-40B4-BE49-F238E27FC236}">
                <a16:creationId xmlns:a16="http://schemas.microsoft.com/office/drawing/2014/main" id="{ADD7E64B-724A-43B4-A8EB-4A8A5EB0FBB6}"/>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a:t>
            </a:r>
            <a:r>
              <a:rPr lang="en-US" altLang="zh-CN" sz="3000" b="1">
                <a:solidFill>
                  <a:srgbClr val="00B0F0"/>
                </a:solidFill>
                <a:latin typeface="Calibri Light" panose="020F0302020204030204" pitchFamily="34" charset="0"/>
                <a:ea typeface="等线 Light" panose="02010600030101010101" pitchFamily="2" charset="-122"/>
              </a:rPr>
              <a:t> 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-step7</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4E803D5-D117-49D2-E0B2-FBD89909508E}"/>
              </a:ext>
            </a:extLst>
          </p:cNvPr>
          <p:cNvPicPr>
            <a:picLocks noChangeAspect="1"/>
          </p:cNvPicPr>
          <p:nvPr/>
        </p:nvPicPr>
        <p:blipFill rotWithShape="1">
          <a:blip r:embed="rId2"/>
          <a:srcRect l="4591" r="17869" b="60405"/>
          <a:stretch/>
        </p:blipFill>
        <p:spPr>
          <a:xfrm>
            <a:off x="2034932" y="550188"/>
            <a:ext cx="7038004" cy="4043124"/>
          </a:xfrm>
          <a:prstGeom prst="rect">
            <a:avLst/>
          </a:prstGeom>
        </p:spPr>
      </p:pic>
      <p:sp>
        <p:nvSpPr>
          <p:cNvPr id="45059" name="标题 1">
            <a:extLst>
              <a:ext uri="{FF2B5EF4-FFF2-40B4-BE49-F238E27FC236}">
                <a16:creationId xmlns:a16="http://schemas.microsoft.com/office/drawing/2014/main" id="{AE8F60DC-E09D-4CE9-9F44-9633490C0850}"/>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4. Create </a:t>
            </a:r>
            <a:r>
              <a:rPr lang="en-US" altLang="zh-CN" sz="3000" b="1">
                <a:solidFill>
                  <a:srgbClr val="FF0000"/>
                </a:solidFill>
                <a:latin typeface="Calibri Light" panose="020F0302020204030204" pitchFamily="34" charset="0"/>
                <a:ea typeface="等线 Light" panose="02010600030101010101" pitchFamily="2" charset="-122"/>
              </a:rPr>
              <a:t>Simulation </a:t>
            </a:r>
            <a:r>
              <a:rPr lang="en-US" altLang="zh-CN" sz="3000" b="1">
                <a:solidFill>
                  <a:srgbClr val="00B0F0"/>
                </a:solidFill>
                <a:latin typeface="Calibri Light" panose="020F0302020204030204" pitchFamily="34" charset="0"/>
                <a:ea typeface="等线 Light" panose="02010600030101010101" pitchFamily="2" charset="-122"/>
              </a:rPr>
              <a:t>Source</a:t>
            </a:r>
          </a:p>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-step8</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13" name="矩形 12">
            <a:extLst>
              <a:ext uri="{FF2B5EF4-FFF2-40B4-BE49-F238E27FC236}">
                <a16:creationId xmlns:a16="http://schemas.microsoft.com/office/drawing/2014/main" id="{5F212585-95D6-4AD0-B25F-53BBE23FB8D3}"/>
              </a:ext>
            </a:extLst>
          </p:cNvPr>
          <p:cNvSpPr/>
          <p:nvPr/>
        </p:nvSpPr>
        <p:spPr bwMode="auto">
          <a:xfrm>
            <a:off x="3393281" y="2946501"/>
            <a:ext cx="944165" cy="1864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48126360-64BC-4005-B153-D533990AAC69}"/>
              </a:ext>
            </a:extLst>
          </p:cNvPr>
          <p:cNvSpPr/>
          <p:nvPr/>
        </p:nvSpPr>
        <p:spPr bwMode="auto">
          <a:xfrm>
            <a:off x="3284338" y="2494258"/>
            <a:ext cx="1162050" cy="369332"/>
          </a:xfrm>
          <a:prstGeom prst="rect">
            <a:avLst/>
          </a:prstGeom>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1. </a:t>
            </a:r>
            <a:r>
              <a:rPr lang="zh-CN" altLang="en-US" b="1" kern="100" dirty="0">
                <a:solidFill>
                  <a:srgbClr val="FF0000"/>
                </a:solidFill>
                <a:cs typeface="Times New Roman" panose="02020603050405020304" pitchFamily="18" charset="0"/>
              </a:rPr>
              <a:t>双击</a:t>
            </a:r>
            <a:endParaRPr lang="zh-CN" altLang="zh-CN" b="1" kern="100" dirty="0">
              <a:solidFill>
                <a:srgbClr val="FF0000"/>
              </a:solidFill>
              <a:cs typeface="Times New Roman" panose="02020603050405020304" pitchFamily="18" charset="0"/>
            </a:endParaRPr>
          </a:p>
        </p:txBody>
      </p:sp>
      <p:sp>
        <p:nvSpPr>
          <p:cNvPr id="15" name="矩形 14">
            <a:extLst>
              <a:ext uri="{FF2B5EF4-FFF2-40B4-BE49-F238E27FC236}">
                <a16:creationId xmlns:a16="http://schemas.microsoft.com/office/drawing/2014/main" id="{E26AE42C-1D55-4325-B86A-3728927C7E5F}"/>
              </a:ext>
            </a:extLst>
          </p:cNvPr>
          <p:cNvSpPr/>
          <p:nvPr/>
        </p:nvSpPr>
        <p:spPr bwMode="auto">
          <a:xfrm>
            <a:off x="6603166" y="1481996"/>
            <a:ext cx="2375941" cy="303753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5E887EE3-8BFE-E4F5-8F11-C7083C8FFF02}"/>
              </a:ext>
            </a:extLst>
          </p:cNvPr>
          <p:cNvSpPr/>
          <p:nvPr/>
        </p:nvSpPr>
        <p:spPr bwMode="auto">
          <a:xfrm>
            <a:off x="3974305" y="4222910"/>
            <a:ext cx="944165" cy="1864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C51E482C-2F1D-99CB-FB1B-671EC0DA365B}"/>
              </a:ext>
            </a:extLst>
          </p:cNvPr>
          <p:cNvSpPr/>
          <p:nvPr/>
        </p:nvSpPr>
        <p:spPr bwMode="auto">
          <a:xfrm>
            <a:off x="3865363" y="3853578"/>
            <a:ext cx="1162050" cy="369332"/>
          </a:xfrm>
          <a:prstGeom prst="rect">
            <a:avLst/>
          </a:prstGeom>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2. </a:t>
            </a:r>
            <a:r>
              <a:rPr lang="zh-CN" altLang="en-US" b="1" kern="100" dirty="0">
                <a:solidFill>
                  <a:srgbClr val="FF0000"/>
                </a:solidFill>
                <a:cs typeface="Times New Roman" panose="02020603050405020304" pitchFamily="18" charset="0"/>
              </a:rPr>
              <a:t>选中</a:t>
            </a:r>
            <a:endParaRPr lang="zh-CN" altLang="zh-CN" b="1" kern="100" dirty="0">
              <a:solidFill>
                <a:srgbClr val="FF0000"/>
              </a:solidFill>
              <a:cs typeface="Times New Roman" panose="02020603050405020304" pitchFamily="18" charset="0"/>
            </a:endParaRPr>
          </a:p>
        </p:txBody>
      </p:sp>
      <p:sp>
        <p:nvSpPr>
          <p:cNvPr id="10" name="矩形 9">
            <a:extLst>
              <a:ext uri="{FF2B5EF4-FFF2-40B4-BE49-F238E27FC236}">
                <a16:creationId xmlns:a16="http://schemas.microsoft.com/office/drawing/2014/main" id="{37CBE270-D683-D0C2-71F6-73E9A98719C2}"/>
              </a:ext>
            </a:extLst>
          </p:cNvPr>
          <p:cNvSpPr/>
          <p:nvPr/>
        </p:nvSpPr>
        <p:spPr bwMode="auto">
          <a:xfrm>
            <a:off x="6802028" y="1649440"/>
            <a:ext cx="1972835" cy="2308324"/>
          </a:xfrm>
          <a:prstGeom prst="rect">
            <a:avLst/>
          </a:prstGeom>
        </p:spPr>
        <p:txBody>
          <a:bodyPr wrap="square">
            <a:spAutoFit/>
          </a:bodyPr>
          <a:lstStyle/>
          <a:p>
            <a:pPr algn="ctr">
              <a:spcAft>
                <a:spcPts val="0"/>
              </a:spcAft>
              <a:defRPr/>
            </a:pPr>
            <a:r>
              <a:rPr lang="zh-CN" altLang="en-US" b="1" kern="100" dirty="0">
                <a:solidFill>
                  <a:srgbClr val="FF0000"/>
                </a:solidFill>
                <a:cs typeface="Times New Roman" panose="02020603050405020304" pitchFamily="18" charset="0"/>
              </a:rPr>
              <a:t>将</a:t>
            </a:r>
            <a:r>
              <a:rPr lang="en-US" altLang="zh-CN" b="1" kern="100" dirty="0">
                <a:solidFill>
                  <a:srgbClr val="FF0000"/>
                </a:solidFill>
                <a:cs typeface="Times New Roman" panose="02020603050405020304" pitchFamily="18" charset="0"/>
              </a:rPr>
              <a:t>tb_code2</a:t>
            </a:r>
            <a:r>
              <a:rPr lang="zh-CN" altLang="en-US" b="1" kern="100" dirty="0">
                <a:solidFill>
                  <a:srgbClr val="FF0000"/>
                </a:solidFill>
                <a:cs typeface="Times New Roman" panose="02020603050405020304" pitchFamily="18" charset="0"/>
              </a:rPr>
              <a:t>文件夹中的</a:t>
            </a:r>
            <a:r>
              <a:rPr lang="en-US" altLang="zh-CN" b="1" kern="100" dirty="0" err="1">
                <a:solidFill>
                  <a:srgbClr val="FF0000"/>
                </a:solidFill>
                <a:cs typeface="Times New Roman" panose="02020603050405020304" pitchFamily="18" charset="0"/>
              </a:rPr>
              <a:t>tb_ArithmeticUnit.v</a:t>
            </a:r>
            <a:r>
              <a:rPr lang="zh-CN" altLang="en-US" b="1" kern="100" dirty="0">
                <a:solidFill>
                  <a:srgbClr val="FF0000"/>
                </a:solidFill>
                <a:cs typeface="Times New Roman" panose="02020603050405020304" pitchFamily="18" charset="0"/>
              </a:rPr>
              <a:t>中的内容全选，粘贴到这里覆盖原有内容，同时补全缺失的代码，然后保存</a:t>
            </a:r>
            <a:endParaRPr lang="zh-CN" altLang="zh-CN" b="1" kern="100" dirty="0">
              <a:solidFill>
                <a:srgbClr val="FF0000"/>
              </a:solidFill>
              <a:cs typeface="Times New Roman" panose="02020603050405020304" pitchFamily="18" charset="0"/>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1">
            <a:extLst>
              <a:ext uri="{FF2B5EF4-FFF2-40B4-BE49-F238E27FC236}">
                <a16:creationId xmlns:a16="http://schemas.microsoft.com/office/drawing/2014/main" id="{529C5CD8-C3D5-499F-A853-D9F3F297C468}"/>
              </a:ext>
            </a:extLst>
          </p:cNvPr>
          <p:cNvPicPr>
            <a:picLocks noChangeAspect="1"/>
          </p:cNvPicPr>
          <p:nvPr/>
        </p:nvPicPr>
        <p:blipFill>
          <a:blip r:embed="rId2">
            <a:extLst>
              <a:ext uri="{28A0092B-C50C-407E-A947-70E740481C1C}">
                <a14:useLocalDpi xmlns:a14="http://schemas.microsoft.com/office/drawing/2010/main" val="0"/>
              </a:ext>
            </a:extLst>
          </a:blip>
          <a:srcRect t="39702" b="32405"/>
          <a:stretch>
            <a:fillRect/>
          </a:stretch>
        </p:blipFill>
        <p:spPr bwMode="auto">
          <a:xfrm>
            <a:off x="2634854" y="77391"/>
            <a:ext cx="6582965" cy="50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5823CBD-B2EA-465F-B1EB-2BD60ABEE1D5}"/>
              </a:ext>
            </a:extLst>
          </p:cNvPr>
          <p:cNvSpPr/>
          <p:nvPr/>
        </p:nvSpPr>
        <p:spPr bwMode="auto">
          <a:xfrm>
            <a:off x="4974431" y="933450"/>
            <a:ext cx="1552575" cy="369332"/>
          </a:xfrm>
          <a:prstGeom prst="rect">
            <a:avLst/>
          </a:prstGeom>
          <a:solidFill>
            <a:schemeClr val="bg1"/>
          </a:solid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1. Click here</a:t>
            </a:r>
            <a:endParaRPr lang="zh-CN" altLang="zh-CN" b="1" kern="100" dirty="0">
              <a:solidFill>
                <a:srgbClr val="FF0000"/>
              </a:solidFill>
              <a:cs typeface="Times New Roman" panose="02020603050405020304" pitchFamily="18" charset="0"/>
            </a:endParaRPr>
          </a:p>
        </p:txBody>
      </p:sp>
      <p:sp>
        <p:nvSpPr>
          <p:cNvPr id="6" name="矩形 5">
            <a:extLst>
              <a:ext uri="{FF2B5EF4-FFF2-40B4-BE49-F238E27FC236}">
                <a16:creationId xmlns:a16="http://schemas.microsoft.com/office/drawing/2014/main" id="{3E0C9FDD-268F-442B-90A6-B78F21AEE9FA}"/>
              </a:ext>
            </a:extLst>
          </p:cNvPr>
          <p:cNvSpPr/>
          <p:nvPr/>
        </p:nvSpPr>
        <p:spPr bwMode="auto">
          <a:xfrm>
            <a:off x="3162301" y="1038226"/>
            <a:ext cx="1812131" cy="52625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707586FC-E5A5-417D-968B-456C8CE6E0D6}"/>
              </a:ext>
            </a:extLst>
          </p:cNvPr>
          <p:cNvSpPr/>
          <p:nvPr/>
        </p:nvSpPr>
        <p:spPr bwMode="auto">
          <a:xfrm>
            <a:off x="4488656" y="1649016"/>
            <a:ext cx="2914650" cy="46672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4F82201A-89B5-4AF2-84AD-152A0755DBD9}"/>
              </a:ext>
            </a:extLst>
          </p:cNvPr>
          <p:cNvSpPr/>
          <p:nvPr/>
        </p:nvSpPr>
        <p:spPr bwMode="auto">
          <a:xfrm>
            <a:off x="7403306" y="1708547"/>
            <a:ext cx="1577579" cy="369332"/>
          </a:xfrm>
          <a:prstGeom prst="rect">
            <a:avLst/>
          </a:prstGeom>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47111" name="标题 1">
            <a:extLst>
              <a:ext uri="{FF2B5EF4-FFF2-40B4-BE49-F238E27FC236}">
                <a16:creationId xmlns:a16="http://schemas.microsoft.com/office/drawing/2014/main" id="{9B61E04D-D7B6-4526-8660-83B43D461CF9}"/>
              </a:ext>
            </a:extLst>
          </p:cNvPr>
          <p:cNvSpPr txBox="1">
            <a:spLocks noChangeArrowheads="1"/>
          </p:cNvSpPr>
          <p:nvPr/>
        </p:nvSpPr>
        <p:spPr bwMode="auto">
          <a:xfrm>
            <a:off x="246460" y="1039417"/>
            <a:ext cx="1919288"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4. Create </a:t>
            </a:r>
            <a:r>
              <a:rPr lang="en-US" altLang="zh-CN" sz="3000" b="1" dirty="0">
                <a:solidFill>
                  <a:srgbClr val="FF0000"/>
                </a:solidFill>
                <a:latin typeface="Calibri Light" panose="020F0302020204030204" pitchFamily="34" charset="0"/>
                <a:ea typeface="等线 Light" panose="02010600030101010101" pitchFamily="2" charset="-122"/>
              </a:rPr>
              <a:t>Simulation </a:t>
            </a:r>
            <a:r>
              <a:rPr lang="en-US" altLang="zh-CN" sz="3000" b="1" dirty="0">
                <a:solidFill>
                  <a:srgbClr val="00B0F0"/>
                </a:solidFill>
                <a:latin typeface="Calibri Light" panose="020F0302020204030204" pitchFamily="34" charset="0"/>
                <a:ea typeface="等线 Light" panose="02010600030101010101" pitchFamily="2" charset="-122"/>
              </a:rPr>
              <a:t>Source</a:t>
            </a:r>
          </a:p>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File</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-step9</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11" name="矩形 10">
            <a:extLst>
              <a:ext uri="{FF2B5EF4-FFF2-40B4-BE49-F238E27FC236}">
                <a16:creationId xmlns:a16="http://schemas.microsoft.com/office/drawing/2014/main" id="{26D205ED-12AC-4A15-BBF0-28EA4FEACB17}"/>
              </a:ext>
            </a:extLst>
          </p:cNvPr>
          <p:cNvSpPr/>
          <p:nvPr/>
        </p:nvSpPr>
        <p:spPr bwMode="auto">
          <a:xfrm>
            <a:off x="2719388" y="298847"/>
            <a:ext cx="1645444"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578781-53C3-D8AC-6104-1C792BB7D349}"/>
              </a:ext>
            </a:extLst>
          </p:cNvPr>
          <p:cNvPicPr>
            <a:picLocks noChangeAspect="1"/>
          </p:cNvPicPr>
          <p:nvPr/>
        </p:nvPicPr>
        <p:blipFill rotWithShape="1">
          <a:blip r:embed="rId2"/>
          <a:srcRect l="35902" b="71293"/>
          <a:stretch/>
        </p:blipFill>
        <p:spPr>
          <a:xfrm>
            <a:off x="1811637" y="632818"/>
            <a:ext cx="7332363" cy="3694310"/>
          </a:xfrm>
          <a:prstGeom prst="rect">
            <a:avLst/>
          </a:prstGeom>
        </p:spPr>
      </p:pic>
      <p:sp>
        <p:nvSpPr>
          <p:cNvPr id="5" name="矩形 4">
            <a:extLst>
              <a:ext uri="{FF2B5EF4-FFF2-40B4-BE49-F238E27FC236}">
                <a16:creationId xmlns:a16="http://schemas.microsoft.com/office/drawing/2014/main" id="{E408EFC1-7619-4F66-823C-13D74B35FD76}"/>
              </a:ext>
            </a:extLst>
          </p:cNvPr>
          <p:cNvSpPr/>
          <p:nvPr/>
        </p:nvSpPr>
        <p:spPr>
          <a:xfrm>
            <a:off x="6390085" y="3171825"/>
            <a:ext cx="2155031" cy="1200329"/>
          </a:xfrm>
          <a:prstGeom prst="rect">
            <a:avLst/>
          </a:prstGeom>
          <a:solidFill>
            <a:schemeClr val="bg1"/>
          </a:solidFill>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Observe the variation of signals. Make sure all of these are  right.</a:t>
            </a:r>
            <a:endParaRPr lang="zh-CN" altLang="zh-CN" b="1" kern="100" dirty="0">
              <a:solidFill>
                <a:srgbClr val="FF0000"/>
              </a:solidFill>
              <a:cs typeface="Times New Roman" panose="02020603050405020304" pitchFamily="18" charset="0"/>
            </a:endParaRPr>
          </a:p>
        </p:txBody>
      </p:sp>
      <p:sp>
        <p:nvSpPr>
          <p:cNvPr id="48132" name="标题 1">
            <a:extLst>
              <a:ext uri="{FF2B5EF4-FFF2-40B4-BE49-F238E27FC236}">
                <a16:creationId xmlns:a16="http://schemas.microsoft.com/office/drawing/2014/main" id="{5217F509-ACDB-4A28-9D0E-FBB4FAF3A04A}"/>
              </a:ext>
            </a:extLst>
          </p:cNvPr>
          <p:cNvSpPr txBox="1">
            <a:spLocks noChangeArrowheads="1"/>
          </p:cNvSpPr>
          <p:nvPr/>
        </p:nvSpPr>
        <p:spPr bwMode="auto">
          <a:xfrm>
            <a:off x="83344" y="706041"/>
            <a:ext cx="1832372"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5.  Do the </a:t>
            </a:r>
            <a:r>
              <a:rPr lang="en-US" altLang="zh-CN" sz="3000" b="1">
                <a:solidFill>
                  <a:srgbClr val="FF0000"/>
                </a:solidFill>
                <a:latin typeface="Calibri Light" panose="020F0302020204030204" pitchFamily="34" charset="0"/>
                <a:ea typeface="等线 Light" panose="02010600030101010101" pitchFamily="2" charset="-122"/>
              </a:rPr>
              <a:t>simulation</a:t>
            </a:r>
            <a:r>
              <a:rPr lang="en-US" altLang="zh-CN" sz="3000" b="1">
                <a:solidFill>
                  <a:srgbClr val="00B0F0"/>
                </a:solidFill>
                <a:latin typeface="Calibri Light" panose="020F0302020204030204" pitchFamily="34" charset="0"/>
                <a:ea typeface="等线 Light" panose="02010600030101010101" pitchFamily="2" charset="-122"/>
              </a:rPr>
              <a:t> and debug. </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6" name="矩形 5">
            <a:extLst>
              <a:ext uri="{FF2B5EF4-FFF2-40B4-BE49-F238E27FC236}">
                <a16:creationId xmlns:a16="http://schemas.microsoft.com/office/drawing/2014/main" id="{3D12CF44-C4DB-4D14-88D4-57307A7C5A59}"/>
              </a:ext>
            </a:extLst>
          </p:cNvPr>
          <p:cNvSpPr/>
          <p:nvPr/>
        </p:nvSpPr>
        <p:spPr bwMode="auto">
          <a:xfrm>
            <a:off x="4053434" y="1538287"/>
            <a:ext cx="428625" cy="2680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5440029-B8B7-4228-9C30-D9439BA06923}"/>
              </a:ext>
            </a:extLst>
          </p:cNvPr>
          <p:cNvSpPr/>
          <p:nvPr/>
        </p:nvSpPr>
        <p:spPr bwMode="auto">
          <a:xfrm>
            <a:off x="4119718" y="902627"/>
            <a:ext cx="2425304" cy="646331"/>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 to zoom the window</a:t>
            </a:r>
            <a:endParaRPr lang="zh-CN" altLang="en-US" b="1" dirty="0">
              <a:solidFill>
                <a:srgbClr val="FF0000"/>
              </a:solidFill>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FE26D4B8-1B7E-3FC5-E650-54C791091D30}"/>
              </a:ext>
            </a:extLst>
          </p:cNvPr>
          <p:cNvSpPr>
            <a:spLocks noGrp="1" noChangeArrowheads="1"/>
          </p:cNvSpPr>
          <p:nvPr>
            <p:ph type="title"/>
          </p:nvPr>
        </p:nvSpPr>
        <p:spPr>
          <a:xfrm>
            <a:off x="353762" y="523875"/>
            <a:ext cx="8537826" cy="647700"/>
          </a:xfrm>
        </p:spPr>
        <p:txBody>
          <a:bodyPr/>
          <a:lstStyle/>
          <a:p>
            <a:pPr eaLnBrk="1" hangingPunct="1"/>
            <a:r>
              <a:rPr lang="zh-CN" altLang="en-US" sz="1400" dirty="0">
                <a:solidFill>
                  <a:srgbClr val="0070C0"/>
                </a:solidFill>
                <a:latin typeface="Arial" panose="020B0604020202020204" pitchFamily="34" charset="0"/>
                <a:cs typeface="+mn-cs"/>
              </a:rPr>
              <a:t>寻址单元的设计及验证：设置</a:t>
            </a:r>
            <a:r>
              <a:rPr lang="en-US" altLang="zh-CN" sz="1400" dirty="0" err="1">
                <a:solidFill>
                  <a:srgbClr val="0070C0"/>
                </a:solidFill>
                <a:latin typeface="Arial" panose="020B0604020202020204" pitchFamily="34" charset="0"/>
                <a:cs typeface="+mn-cs"/>
              </a:rPr>
              <a:t>AddressingUnit.v</a:t>
            </a:r>
            <a:r>
              <a:rPr lang="zh-CN" altLang="en-US" sz="1400" dirty="0">
                <a:solidFill>
                  <a:srgbClr val="0070C0"/>
                </a:solidFill>
                <a:latin typeface="Arial" panose="020B0604020202020204" pitchFamily="34" charset="0"/>
                <a:cs typeface="+mn-cs"/>
              </a:rPr>
              <a:t>为顶层，</a:t>
            </a:r>
            <a:r>
              <a:rPr lang="zh-CN" altLang="en-US" sz="1400" dirty="0">
                <a:solidFill>
                  <a:srgbClr val="0070C0"/>
                </a:solidFill>
              </a:rPr>
              <a:t>完成该模块的建模和仿真</a:t>
            </a:r>
            <a:endParaRPr lang="zh-CN" altLang="en-US" sz="1400" dirty="0">
              <a:solidFill>
                <a:srgbClr val="0070C0"/>
              </a:solidFill>
              <a:latin typeface="Arial" panose="020B0604020202020204" pitchFamily="34" charset="0"/>
              <a:cs typeface="+mn-cs"/>
            </a:endParaRPr>
          </a:p>
        </p:txBody>
      </p:sp>
      <p:sp>
        <p:nvSpPr>
          <p:cNvPr id="41988" name="Rectangle 6">
            <a:extLst>
              <a:ext uri="{FF2B5EF4-FFF2-40B4-BE49-F238E27FC236}">
                <a16:creationId xmlns:a16="http://schemas.microsoft.com/office/drawing/2014/main" id="{B3A8762D-856C-A112-A369-585561F3DB09}"/>
              </a:ext>
            </a:extLst>
          </p:cNvPr>
          <p:cNvSpPr>
            <a:spLocks noChangeArrowheads="1"/>
          </p:cNvSpPr>
          <p:nvPr/>
        </p:nvSpPr>
        <p:spPr bwMode="auto">
          <a:xfrm>
            <a:off x="1143000" y="-142347"/>
            <a:ext cx="6858000"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1989" name="Rectangle 2">
            <a:extLst>
              <a:ext uri="{FF2B5EF4-FFF2-40B4-BE49-F238E27FC236}">
                <a16:creationId xmlns:a16="http://schemas.microsoft.com/office/drawing/2014/main" id="{29A56026-FBEC-E786-9B45-B96FB571EC34}"/>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1990" name="Rectangle 2">
            <a:extLst>
              <a:ext uri="{FF2B5EF4-FFF2-40B4-BE49-F238E27FC236}">
                <a16:creationId xmlns:a16="http://schemas.microsoft.com/office/drawing/2014/main" id="{3469F108-B39B-E5E1-A626-8DBF96BCAEE3}"/>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1991" name="Rectangle 11">
            <a:extLst>
              <a:ext uri="{FF2B5EF4-FFF2-40B4-BE49-F238E27FC236}">
                <a16:creationId xmlns:a16="http://schemas.microsoft.com/office/drawing/2014/main" id="{5D977876-2D7B-778E-053D-176569E3147C}"/>
              </a:ext>
            </a:extLst>
          </p:cNvPr>
          <p:cNvSpPr>
            <a:spLocks noChangeArrowheads="1"/>
          </p:cNvSpPr>
          <p:nvPr/>
        </p:nvSpPr>
        <p:spPr bwMode="auto">
          <a:xfrm>
            <a:off x="2033588" y="1457854"/>
            <a:ext cx="6858000"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400"/>
          </a:p>
        </p:txBody>
      </p:sp>
      <p:graphicFrame>
        <p:nvGraphicFramePr>
          <p:cNvPr id="41992" name="对象 4">
            <a:extLst>
              <a:ext uri="{FF2B5EF4-FFF2-40B4-BE49-F238E27FC236}">
                <a16:creationId xmlns:a16="http://schemas.microsoft.com/office/drawing/2014/main" id="{A33E8533-B1A0-8601-8BFB-48F7907C3EEB}"/>
              </a:ext>
            </a:extLst>
          </p:cNvPr>
          <p:cNvGraphicFramePr>
            <a:graphicFrameLocks noChangeAspect="1"/>
          </p:cNvGraphicFramePr>
          <p:nvPr/>
        </p:nvGraphicFramePr>
        <p:xfrm>
          <a:off x="927554" y="1324389"/>
          <a:ext cx="7835914" cy="2857500"/>
        </p:xfrm>
        <a:graphic>
          <a:graphicData uri="http://schemas.openxmlformats.org/presentationml/2006/ole">
            <mc:AlternateContent xmlns:mc="http://schemas.openxmlformats.org/markup-compatibility/2006">
              <mc:Choice xmlns:v="urn:schemas-microsoft-com:vml" Requires="v">
                <p:oleObj spid="_x0000_s6155" name="Visio" r:id="rId3" imgW="5403936" imgH="1975025" progId="Visio.Drawing.15">
                  <p:embed/>
                </p:oleObj>
              </mc:Choice>
              <mc:Fallback>
                <p:oleObj name="Visio" r:id="rId3" imgW="5403936" imgH="1975025" progId="Visio.Drawing.15">
                  <p:embed/>
                  <p:pic>
                    <p:nvPicPr>
                      <p:cNvPr id="41992" name="对象 4">
                        <a:extLst>
                          <a:ext uri="{FF2B5EF4-FFF2-40B4-BE49-F238E27FC236}">
                            <a16:creationId xmlns:a16="http://schemas.microsoft.com/office/drawing/2014/main" id="{A33E8533-B1A0-8601-8BFB-48F7907C3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554" y="1324389"/>
                        <a:ext cx="7835914" cy="2857500"/>
                      </a:xfrm>
                      <a:prstGeom prst="rect">
                        <a:avLst/>
                      </a:prstGeom>
                      <a:noFill/>
                      <a:ln>
                        <a:noFill/>
                      </a:ln>
                    </p:spPr>
                  </p:pic>
                </p:oleObj>
              </mc:Fallback>
            </mc:AlternateContent>
          </a:graphicData>
        </a:graphic>
      </p:graphicFrame>
      <p:sp>
        <p:nvSpPr>
          <p:cNvPr id="9" name="标题 1">
            <a:extLst>
              <a:ext uri="{FF2B5EF4-FFF2-40B4-BE49-F238E27FC236}">
                <a16:creationId xmlns:a16="http://schemas.microsoft.com/office/drawing/2014/main" id="{BBCA0EF1-2683-0337-EA64-D084403E9E59}"/>
              </a:ext>
            </a:extLst>
          </p:cNvPr>
          <p:cNvSpPr txBox="1">
            <a:spLocks/>
          </p:cNvSpPr>
          <p:nvPr/>
        </p:nvSpPr>
        <p:spPr bwMode="auto">
          <a:xfrm>
            <a:off x="353762" y="61912"/>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CPU</a:t>
            </a:r>
            <a:r>
              <a:rPr lang="zh-CN" altLang="en-US" dirty="0"/>
              <a:t>数据通路设计</a:t>
            </a: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114</a:t>
            </a:fld>
            <a:endParaRPr lang="zh-CN" altLang="en-US" dirty="0"/>
          </a:p>
        </p:txBody>
      </p:sp>
    </p:spTree>
    <p:extLst>
      <p:ext uri="{BB962C8B-B14F-4D97-AF65-F5344CB8AC3E}">
        <p14:creationId xmlns:p14="http://schemas.microsoft.com/office/powerpoint/2010/main" val="34329214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D43718C-7F2C-8C10-EB4C-6480249501E9}"/>
              </a:ext>
            </a:extLst>
          </p:cNvPr>
          <p:cNvSpPr/>
          <p:nvPr/>
        </p:nvSpPr>
        <p:spPr>
          <a:xfrm>
            <a:off x="5792391" y="3062289"/>
            <a:ext cx="1666875" cy="1465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16" name="Rectangle 2">
            <a:extLst>
              <a:ext uri="{FF2B5EF4-FFF2-40B4-BE49-F238E27FC236}">
                <a16:creationId xmlns:a16="http://schemas.microsoft.com/office/drawing/2014/main" id="{C66F77DA-D81D-AA3C-F339-F260C96954B4}"/>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17" name="Rectangle 2">
            <a:extLst>
              <a:ext uri="{FF2B5EF4-FFF2-40B4-BE49-F238E27FC236}">
                <a16:creationId xmlns:a16="http://schemas.microsoft.com/office/drawing/2014/main" id="{C35569CB-850C-28BE-E3D4-3E711892D2C5}"/>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18" name="文本框 3">
            <a:extLst>
              <a:ext uri="{FF2B5EF4-FFF2-40B4-BE49-F238E27FC236}">
                <a16:creationId xmlns:a16="http://schemas.microsoft.com/office/drawing/2014/main" id="{36DD5E6F-A82A-92CD-33CD-42F5B4DD193B}"/>
              </a:ext>
            </a:extLst>
          </p:cNvPr>
          <p:cNvSpPr txBox="1">
            <a:spLocks noChangeArrowheads="1"/>
          </p:cNvSpPr>
          <p:nvPr/>
        </p:nvSpPr>
        <p:spPr bwMode="auto">
          <a:xfrm>
            <a:off x="353762" y="592010"/>
            <a:ext cx="8569093" cy="213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500" b="1" dirty="0">
                <a:solidFill>
                  <a:srgbClr val="00B0F0"/>
                </a:solidFill>
                <a:latin typeface="宋体" panose="02010600030101010101" pitchFamily="2" charset="-122"/>
                <a:cs typeface="Times New Roman" panose="02020603050405020304" pitchFamily="18" charset="0"/>
              </a:rPr>
              <a:t>1. </a:t>
            </a:r>
            <a:r>
              <a:rPr lang="zh-CN" altLang="zh-CN" sz="1500" b="1" dirty="0">
                <a:solidFill>
                  <a:srgbClr val="00B0F0"/>
                </a:solidFill>
                <a:latin typeface="宋体" panose="02010600030101010101" pitchFamily="2" charset="-122"/>
                <a:cs typeface="Times New Roman" panose="02020603050405020304" pitchFamily="18" charset="0"/>
              </a:rPr>
              <a:t>什么是</a:t>
            </a:r>
            <a:r>
              <a:rPr lang="zh-CN" altLang="en-US" sz="1500" b="1" dirty="0">
                <a:solidFill>
                  <a:srgbClr val="00B0F0"/>
                </a:solidFill>
                <a:latin typeface="宋体" panose="02010600030101010101" pitchFamily="2" charset="-122"/>
                <a:cs typeface="Times New Roman" panose="02020603050405020304" pitchFamily="18" charset="0"/>
              </a:rPr>
              <a:t>模块实例化？</a:t>
            </a:r>
            <a:endParaRPr lang="zh-CN" altLang="zh-CN" sz="1500" b="1" dirty="0">
              <a:solidFill>
                <a:srgbClr val="00B0F0"/>
              </a:solidFill>
              <a:latin typeface="宋体" panose="02010600030101010101" pitchFamily="2" charset="-122"/>
              <a:cs typeface="Times New Roman" panose="02020603050405020304" pitchFamily="18" charset="0"/>
            </a:endParaRPr>
          </a:p>
          <a:p>
            <a:pPr eaLnBrk="1" hangingPunct="1">
              <a:lnSpc>
                <a:spcPct val="150000"/>
              </a:lnSpc>
              <a:spcBef>
                <a:spcPct val="0"/>
              </a:spcBef>
              <a:buFontTx/>
              <a:buNone/>
            </a:pPr>
            <a:r>
              <a:rPr lang="en-US" altLang="zh-CN" sz="1400" dirty="0"/>
              <a:t>   1</a:t>
            </a:r>
            <a:r>
              <a:rPr lang="zh-CN" altLang="zh-CN" sz="1400" dirty="0"/>
              <a:t>）</a:t>
            </a:r>
            <a:r>
              <a:rPr lang="en-US" altLang="zh-CN" sz="1400" dirty="0"/>
              <a:t>FPGA</a:t>
            </a:r>
            <a:r>
              <a:rPr lang="zh-CN" altLang="zh-CN" sz="1400" dirty="0"/>
              <a:t>逻辑设计中通常是一个大的模块中包含了一个或多个功能子模块，</a:t>
            </a:r>
            <a:r>
              <a:rPr lang="en-US" altLang="zh-CN" sz="1400" dirty="0" err="1"/>
              <a:t>verilog</a:t>
            </a:r>
            <a:r>
              <a:rPr lang="zh-CN" altLang="zh-CN" sz="1400" dirty="0"/>
              <a:t>通过模块调用或称为模块实例化的方式来实现这些子模块与高层模块的连接</a:t>
            </a:r>
            <a:r>
              <a:rPr lang="en-US" altLang="zh-CN" sz="1400" dirty="0"/>
              <a:t>,</a:t>
            </a:r>
            <a:r>
              <a:rPr lang="zh-CN" altLang="zh-CN" sz="1400" dirty="0"/>
              <a:t>有利于简化每一个模块的代码，易于维护和修改。</a:t>
            </a:r>
          </a:p>
          <a:p>
            <a:pPr eaLnBrk="1" hangingPunct="1">
              <a:lnSpc>
                <a:spcPct val="150000"/>
              </a:lnSpc>
              <a:spcBef>
                <a:spcPct val="0"/>
              </a:spcBef>
              <a:buFontTx/>
              <a:buNone/>
            </a:pPr>
            <a:r>
              <a:rPr lang="en-US" altLang="zh-CN" sz="1400" dirty="0"/>
              <a:t>   2</a:t>
            </a:r>
            <a:r>
              <a:rPr lang="zh-CN" altLang="zh-CN" sz="1400" dirty="0"/>
              <a:t>）以</a:t>
            </a:r>
            <a:r>
              <a:rPr lang="zh-CN" altLang="en-US" sz="1400" dirty="0"/>
              <a:t>数据通路</a:t>
            </a:r>
            <a:r>
              <a:rPr lang="zh-CN" altLang="zh-CN" sz="1400" dirty="0"/>
              <a:t>为例，寻址单元包含一个</a:t>
            </a:r>
            <a:r>
              <a:rPr lang="en-US" altLang="zh-CN" sz="1400" dirty="0"/>
              <a:t>PC</a:t>
            </a:r>
            <a:r>
              <a:rPr lang="zh-CN" altLang="en-US" sz="1400" dirty="0"/>
              <a:t>模块和一个</a:t>
            </a:r>
            <a:r>
              <a:rPr lang="en-US" altLang="zh-CN" sz="1400" dirty="0"/>
              <a:t>AL</a:t>
            </a:r>
            <a:r>
              <a:rPr lang="zh-CN" altLang="en-US" sz="1400" dirty="0"/>
              <a:t>模块</a:t>
            </a:r>
            <a:r>
              <a:rPr lang="zh-CN" altLang="zh-CN" sz="1400" dirty="0"/>
              <a:t>，我们只需要编写好一个</a:t>
            </a:r>
            <a:r>
              <a:rPr lang="zh-CN" altLang="en-US" sz="1400" dirty="0">
                <a:solidFill>
                  <a:srgbClr val="FF0000"/>
                </a:solidFill>
              </a:rPr>
              <a:t>ProgramCounter</a:t>
            </a:r>
            <a:r>
              <a:rPr lang="zh-CN" altLang="zh-CN" sz="1400" dirty="0"/>
              <a:t>模块的代码和一个</a:t>
            </a:r>
            <a:r>
              <a:rPr lang="zh-CN" altLang="en-US" sz="1400" dirty="0">
                <a:solidFill>
                  <a:srgbClr val="FF0000"/>
                </a:solidFill>
              </a:rPr>
              <a:t>AddressLogic</a:t>
            </a:r>
            <a:r>
              <a:rPr lang="zh-CN" altLang="en-US" sz="1400" dirty="0"/>
              <a:t>模块的代码</a:t>
            </a:r>
            <a:r>
              <a:rPr lang="zh-CN" altLang="zh-CN" sz="1400" dirty="0"/>
              <a:t>，之后通过例化就可以将两个模块添加到寻址单元中。（注意，我们要有硬件思维，例化一个模块，那么就有一个硬件与之对应。例化多个，就有多个硬件。）</a:t>
            </a:r>
          </a:p>
          <a:p>
            <a:pPr eaLnBrk="1" hangingPunct="1">
              <a:spcBef>
                <a:spcPct val="0"/>
              </a:spcBef>
              <a:buFontTx/>
              <a:buNone/>
            </a:pPr>
            <a:endParaRPr lang="zh-CN" altLang="en-US" sz="1400" dirty="0"/>
          </a:p>
        </p:txBody>
      </p:sp>
      <p:sp>
        <p:nvSpPr>
          <p:cNvPr id="19" name="矩形 18">
            <a:extLst>
              <a:ext uri="{FF2B5EF4-FFF2-40B4-BE49-F238E27FC236}">
                <a16:creationId xmlns:a16="http://schemas.microsoft.com/office/drawing/2014/main" id="{E631C512-36C2-9B79-B6D4-1B08524E500B}"/>
              </a:ext>
            </a:extLst>
          </p:cNvPr>
          <p:cNvSpPr/>
          <p:nvPr/>
        </p:nvSpPr>
        <p:spPr>
          <a:xfrm>
            <a:off x="6013848" y="3548064"/>
            <a:ext cx="501253" cy="86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b="1" noProof="1">
                <a:solidFill>
                  <a:srgbClr val="FF0000"/>
                </a:solidFill>
              </a:rPr>
              <a:t>PC</a:t>
            </a:r>
          </a:p>
        </p:txBody>
      </p:sp>
      <p:sp>
        <p:nvSpPr>
          <p:cNvPr id="20" name="矩形 19">
            <a:extLst>
              <a:ext uri="{FF2B5EF4-FFF2-40B4-BE49-F238E27FC236}">
                <a16:creationId xmlns:a16="http://schemas.microsoft.com/office/drawing/2014/main" id="{B49F1FC2-2ECD-16D7-6C3F-96C5A0448DA2}"/>
              </a:ext>
            </a:extLst>
          </p:cNvPr>
          <p:cNvSpPr/>
          <p:nvPr/>
        </p:nvSpPr>
        <p:spPr>
          <a:xfrm>
            <a:off x="6917532" y="3548064"/>
            <a:ext cx="465535" cy="86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b="1" noProof="1">
                <a:solidFill>
                  <a:srgbClr val="FF0000"/>
                </a:solidFill>
              </a:rPr>
              <a:t>AL</a:t>
            </a:r>
          </a:p>
        </p:txBody>
      </p:sp>
      <p:sp>
        <p:nvSpPr>
          <p:cNvPr id="21" name="文本框 4">
            <a:extLst>
              <a:ext uri="{FF2B5EF4-FFF2-40B4-BE49-F238E27FC236}">
                <a16:creationId xmlns:a16="http://schemas.microsoft.com/office/drawing/2014/main" id="{BB480311-9EE4-A03B-B94A-66B32A358FFE}"/>
              </a:ext>
            </a:extLst>
          </p:cNvPr>
          <p:cNvSpPr txBox="1">
            <a:spLocks noChangeArrowheads="1"/>
          </p:cNvSpPr>
          <p:nvPr/>
        </p:nvSpPr>
        <p:spPr bwMode="auto">
          <a:xfrm>
            <a:off x="5935266" y="3157538"/>
            <a:ext cx="152399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dirty="0" err="1">
                <a:solidFill>
                  <a:srgbClr val="FF0000"/>
                </a:solidFill>
              </a:rPr>
              <a:t>AddressingUnit</a:t>
            </a:r>
            <a:endParaRPr lang="en-US" altLang="zh-CN" sz="1400" b="1" dirty="0">
              <a:solidFill>
                <a:srgbClr val="FF0000"/>
              </a:solidFill>
            </a:endParaRPr>
          </a:p>
        </p:txBody>
      </p:sp>
      <p:sp>
        <p:nvSpPr>
          <p:cNvPr id="22" name="右箭头 5">
            <a:extLst>
              <a:ext uri="{FF2B5EF4-FFF2-40B4-BE49-F238E27FC236}">
                <a16:creationId xmlns:a16="http://schemas.microsoft.com/office/drawing/2014/main" id="{EAF66937-EF25-F4D1-DFE8-2C62DF6DBA45}"/>
              </a:ext>
            </a:extLst>
          </p:cNvPr>
          <p:cNvSpPr/>
          <p:nvPr/>
        </p:nvSpPr>
        <p:spPr>
          <a:xfrm>
            <a:off x="4882753" y="3489722"/>
            <a:ext cx="498872" cy="2607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23" name="文本框 6">
            <a:extLst>
              <a:ext uri="{FF2B5EF4-FFF2-40B4-BE49-F238E27FC236}">
                <a16:creationId xmlns:a16="http://schemas.microsoft.com/office/drawing/2014/main" id="{294ED562-972B-ACFB-5686-CB1F21C17FE7}"/>
              </a:ext>
            </a:extLst>
          </p:cNvPr>
          <p:cNvSpPr txBox="1">
            <a:spLocks noChangeArrowheads="1"/>
          </p:cNvSpPr>
          <p:nvPr/>
        </p:nvSpPr>
        <p:spPr bwMode="auto">
          <a:xfrm>
            <a:off x="2084785" y="3867150"/>
            <a:ext cx="2303859" cy="39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a:t>AddressLogic.v</a:t>
            </a:r>
          </a:p>
        </p:txBody>
      </p:sp>
      <p:sp>
        <p:nvSpPr>
          <p:cNvPr id="24" name="文本框 7">
            <a:extLst>
              <a:ext uri="{FF2B5EF4-FFF2-40B4-BE49-F238E27FC236}">
                <a16:creationId xmlns:a16="http://schemas.microsoft.com/office/drawing/2014/main" id="{17AB0B81-4C92-A5F4-1D6B-C276A6E2AC2B}"/>
              </a:ext>
            </a:extLst>
          </p:cNvPr>
          <p:cNvSpPr txBox="1">
            <a:spLocks noChangeArrowheads="1"/>
          </p:cNvSpPr>
          <p:nvPr/>
        </p:nvSpPr>
        <p:spPr bwMode="auto">
          <a:xfrm>
            <a:off x="2612231" y="4207669"/>
            <a:ext cx="238720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t>module</a:t>
            </a:r>
            <a:r>
              <a:rPr lang="zh-CN" altLang="en-US" sz="1400"/>
              <a:t> </a:t>
            </a:r>
            <a:r>
              <a:rPr lang="zh-CN" altLang="en-US" sz="1400">
                <a:solidFill>
                  <a:srgbClr val="FF0000"/>
                </a:solidFill>
              </a:rPr>
              <a:t>AddressLogic</a:t>
            </a:r>
            <a:r>
              <a:rPr lang="zh-CN" altLang="en-US" sz="1400"/>
              <a:t> </a:t>
            </a:r>
          </a:p>
        </p:txBody>
      </p:sp>
      <p:sp>
        <p:nvSpPr>
          <p:cNvPr id="25" name="文本框 8">
            <a:extLst>
              <a:ext uri="{FF2B5EF4-FFF2-40B4-BE49-F238E27FC236}">
                <a16:creationId xmlns:a16="http://schemas.microsoft.com/office/drawing/2014/main" id="{76BFD43B-0D80-7736-D5C1-4BBBFDDEC99E}"/>
              </a:ext>
            </a:extLst>
          </p:cNvPr>
          <p:cNvSpPr txBox="1">
            <a:spLocks noChangeArrowheads="1"/>
          </p:cNvSpPr>
          <p:nvPr/>
        </p:nvSpPr>
        <p:spPr bwMode="auto">
          <a:xfrm>
            <a:off x="2084786" y="2836069"/>
            <a:ext cx="2468165" cy="39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dirty="0"/>
              <a:t>ProgramCounter.v</a:t>
            </a:r>
            <a:endParaRPr lang="zh-CN" altLang="en-US" sz="1400" dirty="0"/>
          </a:p>
        </p:txBody>
      </p:sp>
      <p:sp>
        <p:nvSpPr>
          <p:cNvPr id="26" name="文本框 9">
            <a:extLst>
              <a:ext uri="{FF2B5EF4-FFF2-40B4-BE49-F238E27FC236}">
                <a16:creationId xmlns:a16="http://schemas.microsoft.com/office/drawing/2014/main" id="{D77329E7-3A22-876D-053C-D541A39D78FF}"/>
              </a:ext>
            </a:extLst>
          </p:cNvPr>
          <p:cNvSpPr txBox="1">
            <a:spLocks noChangeArrowheads="1"/>
          </p:cNvSpPr>
          <p:nvPr/>
        </p:nvSpPr>
        <p:spPr bwMode="auto">
          <a:xfrm>
            <a:off x="2612233" y="3171825"/>
            <a:ext cx="233600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t>module </a:t>
            </a:r>
            <a:r>
              <a:rPr lang="zh-CN" altLang="en-US" sz="1400" dirty="0">
                <a:solidFill>
                  <a:srgbClr val="FF0000"/>
                </a:solidFill>
              </a:rPr>
              <a:t>ProgramCounter</a:t>
            </a:r>
            <a:r>
              <a:rPr lang="zh-CN" altLang="en-US" sz="1400" dirty="0"/>
              <a:t> </a:t>
            </a:r>
          </a:p>
        </p:txBody>
      </p:sp>
      <p:sp>
        <p:nvSpPr>
          <p:cNvPr id="27" name="文本框 10">
            <a:extLst>
              <a:ext uri="{FF2B5EF4-FFF2-40B4-BE49-F238E27FC236}">
                <a16:creationId xmlns:a16="http://schemas.microsoft.com/office/drawing/2014/main" id="{3FD6C9E1-34E4-57ED-62B3-08F33059740F}"/>
              </a:ext>
            </a:extLst>
          </p:cNvPr>
          <p:cNvSpPr txBox="1">
            <a:spLocks noChangeArrowheads="1"/>
          </p:cNvSpPr>
          <p:nvPr/>
        </p:nvSpPr>
        <p:spPr bwMode="auto">
          <a:xfrm>
            <a:off x="5305425" y="2590800"/>
            <a:ext cx="2430066" cy="39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a:t>AddressingUnit.v</a:t>
            </a:r>
          </a:p>
        </p:txBody>
      </p:sp>
      <p:sp>
        <p:nvSpPr>
          <p:cNvPr id="28" name="标题 2"/>
          <p:cNvSpPr>
            <a:spLocks noGrp="1"/>
          </p:cNvSpPr>
          <p:nvPr>
            <p:ph type="title"/>
          </p:nvPr>
        </p:nvSpPr>
        <p:spPr>
          <a:xfrm>
            <a:off x="353762" y="70205"/>
            <a:ext cx="6543675" cy="461963"/>
          </a:xfrm>
        </p:spPr>
        <p:txBody>
          <a:bodyPr/>
          <a:lstStyle/>
          <a:p>
            <a:r>
              <a:rPr lang="en-US" altLang="zh-CN" dirty="0"/>
              <a:t>CPU</a:t>
            </a:r>
            <a:r>
              <a:rPr lang="zh-CN" altLang="en-US" dirty="0"/>
              <a:t>数据通路设计</a:t>
            </a:r>
          </a:p>
        </p:txBody>
      </p:sp>
      <p:sp>
        <p:nvSpPr>
          <p:cNvPr id="2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3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115</a:t>
            </a:fld>
            <a:endParaRPr lang="zh-CN" altLang="en-US" dirty="0"/>
          </a:p>
        </p:txBody>
      </p:sp>
    </p:spTree>
    <p:extLst>
      <p:ext uri="{BB962C8B-B14F-4D97-AF65-F5344CB8AC3E}">
        <p14:creationId xmlns:p14="http://schemas.microsoft.com/office/powerpoint/2010/main" val="748289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C66F77DA-D81D-AA3C-F339-F260C96954B4}"/>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17" name="Rectangle 2">
            <a:extLst>
              <a:ext uri="{FF2B5EF4-FFF2-40B4-BE49-F238E27FC236}">
                <a16:creationId xmlns:a16="http://schemas.microsoft.com/office/drawing/2014/main" id="{C35569CB-850C-28BE-E3D4-3E711892D2C5}"/>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18" name="文本框 3">
            <a:extLst>
              <a:ext uri="{FF2B5EF4-FFF2-40B4-BE49-F238E27FC236}">
                <a16:creationId xmlns:a16="http://schemas.microsoft.com/office/drawing/2014/main" id="{36DD5E6F-A82A-92CD-33CD-42F5B4DD193B}"/>
              </a:ext>
            </a:extLst>
          </p:cNvPr>
          <p:cNvSpPr txBox="1">
            <a:spLocks noChangeArrowheads="1"/>
          </p:cNvSpPr>
          <p:nvPr/>
        </p:nvSpPr>
        <p:spPr bwMode="auto">
          <a:xfrm>
            <a:off x="353762" y="677102"/>
            <a:ext cx="8569093"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500" b="1" dirty="0">
                <a:solidFill>
                  <a:srgbClr val="00B0F0"/>
                </a:solidFill>
                <a:latin typeface="宋体" panose="02010600030101010101" pitchFamily="2" charset="-122"/>
                <a:cs typeface="Times New Roman" panose="02020603050405020304" pitchFamily="18" charset="0"/>
              </a:rPr>
              <a:t>2. </a:t>
            </a:r>
            <a:r>
              <a:rPr lang="zh-CN" altLang="en-US" sz="1500" b="1" dirty="0">
                <a:solidFill>
                  <a:srgbClr val="00B0F0"/>
                </a:solidFill>
                <a:latin typeface="宋体" panose="02010600030101010101" pitchFamily="2" charset="-122"/>
                <a:cs typeface="Times New Roman" panose="02020603050405020304" pitchFamily="18" charset="0"/>
              </a:rPr>
              <a:t>模块实</a:t>
            </a:r>
            <a:r>
              <a:rPr lang="zh-CN" altLang="zh-CN" sz="1500" b="1" dirty="0">
                <a:solidFill>
                  <a:srgbClr val="00B0F0"/>
                </a:solidFill>
                <a:latin typeface="宋体" panose="02010600030101010101" pitchFamily="2" charset="-122"/>
                <a:cs typeface="Times New Roman" panose="02020603050405020304" pitchFamily="18" charset="0"/>
              </a:rPr>
              <a:t>例化方法（以</a:t>
            </a:r>
            <a:r>
              <a:rPr lang="en-US" altLang="zh-CN" sz="1500" b="1" dirty="0" err="1">
                <a:solidFill>
                  <a:srgbClr val="00B0F0"/>
                </a:solidFill>
                <a:latin typeface="宋体" panose="02010600030101010101" pitchFamily="2" charset="-122"/>
                <a:cs typeface="Times New Roman" panose="02020603050405020304" pitchFamily="18" charset="0"/>
              </a:rPr>
              <a:t>AddressingUnit</a:t>
            </a:r>
            <a:r>
              <a:rPr lang="zh-CN" altLang="en-US" sz="1500" b="1" dirty="0">
                <a:solidFill>
                  <a:srgbClr val="00B0F0"/>
                </a:solidFill>
                <a:latin typeface="宋体" panose="02010600030101010101" pitchFamily="2" charset="-122"/>
                <a:cs typeface="Times New Roman" panose="02020603050405020304" pitchFamily="18" charset="0"/>
              </a:rPr>
              <a:t>为例</a:t>
            </a:r>
            <a:r>
              <a:rPr lang="zh-CN" altLang="zh-CN" sz="1500" b="1" dirty="0">
                <a:solidFill>
                  <a:srgbClr val="00B0F0"/>
                </a:solidFill>
                <a:latin typeface="宋体" panose="02010600030101010101" pitchFamily="2" charset="-122"/>
                <a:cs typeface="Times New Roman" panose="02020603050405020304" pitchFamily="18" charset="0"/>
              </a:rPr>
              <a:t>）</a:t>
            </a:r>
          </a:p>
        </p:txBody>
      </p:sp>
      <p:sp>
        <p:nvSpPr>
          <p:cNvPr id="3" name="矩形 2">
            <a:extLst>
              <a:ext uri="{FF2B5EF4-FFF2-40B4-BE49-F238E27FC236}">
                <a16:creationId xmlns:a16="http://schemas.microsoft.com/office/drawing/2014/main" id="{28E59ADF-AB07-C403-5CAF-0DA9C3B576D5}"/>
              </a:ext>
            </a:extLst>
          </p:cNvPr>
          <p:cNvSpPr/>
          <p:nvPr/>
        </p:nvSpPr>
        <p:spPr>
          <a:xfrm>
            <a:off x="5167625" y="1414411"/>
            <a:ext cx="1403747" cy="270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4" name="矩形 3">
            <a:extLst>
              <a:ext uri="{FF2B5EF4-FFF2-40B4-BE49-F238E27FC236}">
                <a16:creationId xmlns:a16="http://schemas.microsoft.com/office/drawing/2014/main" id="{753F1CFD-E68E-02A3-9230-4693AF38D307}"/>
              </a:ext>
            </a:extLst>
          </p:cNvPr>
          <p:cNvSpPr/>
          <p:nvPr/>
        </p:nvSpPr>
        <p:spPr>
          <a:xfrm>
            <a:off x="5117299" y="592400"/>
            <a:ext cx="2654837" cy="410861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eaLnBrk="1" hangingPunct="1">
              <a:buFont typeface="Arial" panose="020B0604020202020204" pitchFamily="34" charset="0"/>
              <a:buNone/>
              <a:defRPr/>
            </a:pPr>
            <a:r>
              <a:rPr lang="zh-CN" altLang="en-US" b="1" noProof="1">
                <a:solidFill>
                  <a:schemeClr val="tx1"/>
                </a:solidFill>
              </a:rPr>
              <a:t>ProgramCounter  PC(</a:t>
            </a:r>
          </a:p>
          <a:p>
            <a:pPr eaLnBrk="1" hangingPunct="1">
              <a:buFont typeface="Arial" panose="020B0604020202020204" pitchFamily="34" charset="0"/>
              <a:buNone/>
              <a:defRPr/>
            </a:pPr>
            <a:endParaRPr lang="zh-CN" altLang="en-US" b="1" noProof="1">
              <a:solidFill>
                <a:schemeClr val="tx1"/>
              </a:solidFill>
            </a:endParaRPr>
          </a:p>
          <a:p>
            <a:pPr eaLnBrk="1" hangingPunct="1">
              <a:buFont typeface="Arial" panose="020B0604020202020204" pitchFamily="34" charset="0"/>
              <a:buNone/>
              <a:defRPr/>
            </a:pPr>
            <a:r>
              <a:rPr lang="en-US" altLang="zh-CN" b="1" noProof="1">
                <a:solidFill>
                  <a:schemeClr val="tx1"/>
                </a:solidFill>
              </a:rPr>
              <a:t>       .in          (</a:t>
            </a:r>
            <a:r>
              <a:rPr lang="zh-CN" altLang="en-US" b="1" noProof="1">
                <a:solidFill>
                  <a:schemeClr val="tx1"/>
                </a:solidFill>
              </a:rPr>
              <a:t>Address</a:t>
            </a:r>
            <a:r>
              <a:rPr lang="en-US" altLang="zh-CN" b="1" noProof="1">
                <a:solidFill>
                  <a:schemeClr val="tx1"/>
                </a:solidFill>
              </a:rPr>
              <a:t>)</a:t>
            </a:r>
          </a:p>
          <a:p>
            <a:pPr eaLnBrk="1" hangingPunct="1">
              <a:buFont typeface="Arial" panose="020B0604020202020204" pitchFamily="34" charset="0"/>
              <a:buNone/>
              <a:defRPr/>
            </a:pPr>
            <a:r>
              <a:rPr lang="en-US" altLang="zh-CN" b="1" noProof="1">
                <a:solidFill>
                  <a:schemeClr val="tx1"/>
                </a:solidFill>
              </a:rPr>
              <a:t>       .enable  (</a:t>
            </a:r>
            <a:r>
              <a:rPr lang="zh-CN" altLang="en-US" b="1" noProof="1">
                <a:solidFill>
                  <a:schemeClr val="tx1"/>
                </a:solidFill>
              </a:rPr>
              <a:t>PCenab</a:t>
            </a:r>
            <a:r>
              <a:rPr lang="en-US" altLang="zh-CN" b="1" noProof="1">
                <a:solidFill>
                  <a:schemeClr val="tx1"/>
                </a:solidFill>
              </a:rPr>
              <a:t>l</a:t>
            </a:r>
            <a:r>
              <a:rPr lang="zh-CN" altLang="en-US" b="1" noProof="1">
                <a:solidFill>
                  <a:schemeClr val="tx1"/>
                </a:solidFill>
              </a:rPr>
              <a:t>e</a:t>
            </a:r>
            <a:r>
              <a:rPr lang="en-US" altLang="zh-CN" b="1" noProof="1">
                <a:solidFill>
                  <a:schemeClr val="tx1"/>
                </a:solidFill>
              </a:rPr>
              <a:t>)</a:t>
            </a:r>
            <a:r>
              <a:rPr lang="zh-CN" altLang="en-US" b="1" noProof="1">
                <a:solidFill>
                  <a:schemeClr val="tx1"/>
                </a:solidFill>
              </a:rPr>
              <a:t>,</a:t>
            </a:r>
          </a:p>
          <a:p>
            <a:pPr eaLnBrk="1" hangingPunct="1">
              <a:buFont typeface="Arial" panose="020B0604020202020204" pitchFamily="34" charset="0"/>
              <a:buNone/>
              <a:defRPr/>
            </a:pPr>
            <a:r>
              <a:rPr lang="zh-CN" altLang="en-US" b="1" noProof="1">
                <a:solidFill>
                  <a:schemeClr val="tx1"/>
                </a:solidFill>
              </a:rPr>
              <a:t>       </a:t>
            </a:r>
            <a:r>
              <a:rPr lang="en-US" altLang="zh-CN" b="1" noProof="1">
                <a:solidFill>
                  <a:schemeClr val="tx1"/>
                </a:solidFill>
              </a:rPr>
              <a:t>.</a:t>
            </a:r>
            <a:r>
              <a:rPr lang="zh-CN" altLang="en-US" b="1" noProof="1">
                <a:solidFill>
                  <a:schemeClr val="tx1"/>
                </a:solidFill>
              </a:rPr>
              <a:t>clk        </a:t>
            </a:r>
            <a:r>
              <a:rPr lang="en-US" altLang="zh-CN" b="1" noProof="1">
                <a:solidFill>
                  <a:schemeClr val="tx1"/>
                </a:solidFill>
              </a:rPr>
              <a:t>(clk)</a:t>
            </a:r>
            <a:r>
              <a:rPr lang="zh-CN" altLang="en-US" b="1" noProof="1">
                <a:solidFill>
                  <a:schemeClr val="tx1"/>
                </a:solidFill>
              </a:rPr>
              <a:t>, </a:t>
            </a:r>
          </a:p>
          <a:p>
            <a:pPr eaLnBrk="1" hangingPunct="1">
              <a:buFont typeface="Arial" panose="020B0604020202020204" pitchFamily="34" charset="0"/>
              <a:buNone/>
              <a:defRPr/>
            </a:pPr>
            <a:r>
              <a:rPr lang="en-US" altLang="zh-CN" b="1" noProof="1">
                <a:solidFill>
                  <a:schemeClr val="tx1"/>
                </a:solidFill>
              </a:rPr>
              <a:t>       .out        (</a:t>
            </a:r>
            <a:r>
              <a:rPr lang="zh-CN" altLang="en-US" b="1" noProof="1">
                <a:solidFill>
                  <a:schemeClr val="tx1"/>
                </a:solidFill>
              </a:rPr>
              <a:t>PCout</a:t>
            </a:r>
            <a:r>
              <a:rPr lang="en-US" altLang="zh-CN" b="1" noProof="1">
                <a:solidFill>
                  <a:schemeClr val="tx1"/>
                </a:solidFill>
              </a:rPr>
              <a:t>)</a:t>
            </a:r>
          </a:p>
          <a:p>
            <a:pPr eaLnBrk="1" hangingPunct="1">
              <a:buFont typeface="Arial" panose="020B0604020202020204" pitchFamily="34" charset="0"/>
              <a:buNone/>
              <a:defRPr/>
            </a:pPr>
            <a:r>
              <a:rPr lang="zh-CN" altLang="en-US" b="1" noProof="1">
                <a:solidFill>
                  <a:schemeClr val="tx1"/>
                </a:solidFill>
              </a:rPr>
              <a:t>);</a:t>
            </a:r>
          </a:p>
          <a:p>
            <a:pPr eaLnBrk="1" hangingPunct="1">
              <a:buFont typeface="Arial" panose="020B0604020202020204" pitchFamily="34" charset="0"/>
              <a:buNone/>
              <a:defRPr/>
            </a:pPr>
            <a:endParaRPr lang="zh-CN" altLang="en-US" b="1" noProof="1">
              <a:solidFill>
                <a:schemeClr val="tx1"/>
              </a:solidFill>
            </a:endParaRPr>
          </a:p>
          <a:p>
            <a:pPr eaLnBrk="1" hangingPunct="1">
              <a:buFont typeface="Arial" panose="020B0604020202020204" pitchFamily="34" charset="0"/>
              <a:buNone/>
              <a:defRPr/>
            </a:pPr>
            <a:r>
              <a:rPr lang="zh-CN" altLang="en-US" b="1" noProof="1">
                <a:solidFill>
                  <a:schemeClr val="tx1"/>
                </a:solidFill>
              </a:rPr>
              <a:t>AddressLogic AL (</a:t>
            </a:r>
          </a:p>
          <a:p>
            <a:pPr eaLnBrk="1" hangingPunct="1">
              <a:buFont typeface="Arial" panose="020B0604020202020204" pitchFamily="34" charset="0"/>
              <a:buNone/>
              <a:defRPr/>
            </a:pPr>
            <a:r>
              <a:rPr lang="zh-CN" altLang="en-US" b="1" noProof="1">
                <a:solidFill>
                  <a:schemeClr val="tx1"/>
                </a:solidFill>
              </a:rPr>
              <a:t>       .</a:t>
            </a:r>
            <a:r>
              <a:rPr lang="zh-CN" altLang="en-US" b="1" noProof="1">
                <a:solidFill>
                  <a:schemeClr val="tx1"/>
                </a:solidFill>
                <a:sym typeface="+mn-ea"/>
              </a:rPr>
              <a:t>PCside  (</a:t>
            </a:r>
            <a:r>
              <a:rPr lang="zh-CN" altLang="en-US" b="1" noProof="1">
                <a:solidFill>
                  <a:schemeClr val="tx1"/>
                </a:solidFill>
              </a:rPr>
              <a:t>PCout</a:t>
            </a:r>
            <a:r>
              <a:rPr lang="en-US" altLang="zh-CN" b="1" noProof="1">
                <a:solidFill>
                  <a:schemeClr val="tx1"/>
                </a:solidFill>
              </a:rPr>
              <a:t>)</a:t>
            </a:r>
            <a:r>
              <a:rPr lang="zh-CN" altLang="en-US" b="1" noProof="1">
                <a:solidFill>
                  <a:schemeClr val="tx1"/>
                </a:solidFill>
              </a:rPr>
              <a:t>, </a:t>
            </a:r>
          </a:p>
          <a:p>
            <a:pPr eaLnBrk="1" hangingPunct="1">
              <a:buFont typeface="Arial" panose="020B0604020202020204" pitchFamily="34" charset="0"/>
              <a:buNone/>
              <a:defRPr/>
            </a:pPr>
            <a:r>
              <a:rPr lang="en-US" altLang="zh-CN" b="1" noProof="1">
                <a:solidFill>
                  <a:schemeClr val="tx1"/>
                </a:solidFill>
              </a:rPr>
              <a:t>       .</a:t>
            </a:r>
            <a:r>
              <a:rPr lang="zh-CN" altLang="en-US" b="1" noProof="1">
                <a:solidFill>
                  <a:schemeClr val="tx1"/>
                </a:solidFill>
              </a:rPr>
              <a:t>Rside    </a:t>
            </a:r>
            <a:r>
              <a:rPr lang="en-US" altLang="zh-CN" b="1" noProof="1">
                <a:solidFill>
                  <a:schemeClr val="tx1"/>
                </a:solidFill>
              </a:rPr>
              <a:t>(</a:t>
            </a:r>
            <a:r>
              <a:rPr lang="zh-CN" altLang="en-US" b="1" noProof="1">
                <a:solidFill>
                  <a:schemeClr val="tx1"/>
                </a:solidFill>
                <a:sym typeface="+mn-ea"/>
              </a:rPr>
              <a:t>Rside</a:t>
            </a:r>
            <a:r>
              <a:rPr lang="en-US" altLang="zh-CN" b="1" noProof="1">
                <a:solidFill>
                  <a:schemeClr val="tx1"/>
                </a:solidFill>
                <a:sym typeface="+mn-ea"/>
              </a:rPr>
              <a:t>)</a:t>
            </a:r>
            <a:r>
              <a:rPr lang="zh-CN" altLang="en-US" b="1" noProof="1">
                <a:solidFill>
                  <a:schemeClr val="tx1"/>
                </a:solidFill>
              </a:rPr>
              <a:t>, </a:t>
            </a:r>
          </a:p>
          <a:p>
            <a:pPr eaLnBrk="1" hangingPunct="1">
              <a:buFont typeface="Arial" panose="020B0604020202020204" pitchFamily="34" charset="0"/>
              <a:buNone/>
              <a:defRPr/>
            </a:pPr>
            <a:r>
              <a:rPr lang="en-US" altLang="zh-CN" b="1" noProof="1">
                <a:solidFill>
                  <a:schemeClr val="tx1"/>
                </a:solidFill>
                <a:sym typeface="+mn-ea"/>
              </a:rPr>
              <a:t>       .I</a:t>
            </a:r>
            <a:r>
              <a:rPr lang="zh-CN" altLang="en-US" b="1" noProof="1">
                <a:solidFill>
                  <a:schemeClr val="tx1"/>
                </a:solidFill>
                <a:sym typeface="+mn-ea"/>
              </a:rPr>
              <a:t>side      </a:t>
            </a:r>
            <a:r>
              <a:rPr lang="en-US" altLang="zh-CN" b="1" noProof="1">
                <a:solidFill>
                  <a:schemeClr val="tx1"/>
                </a:solidFill>
                <a:sym typeface="+mn-ea"/>
              </a:rPr>
              <a:t>(I</a:t>
            </a:r>
            <a:r>
              <a:rPr lang="zh-CN" altLang="en-US" b="1" noProof="1">
                <a:solidFill>
                  <a:schemeClr val="tx1"/>
                </a:solidFill>
                <a:sym typeface="+mn-ea"/>
              </a:rPr>
              <a:t>side</a:t>
            </a:r>
            <a:r>
              <a:rPr lang="en-US" altLang="zh-CN" b="1" noProof="1">
                <a:solidFill>
                  <a:schemeClr val="tx1"/>
                </a:solidFill>
                <a:sym typeface="+mn-ea"/>
              </a:rPr>
              <a:t>)</a:t>
            </a:r>
            <a:r>
              <a:rPr lang="zh-CN" altLang="en-US" b="1" noProof="1">
                <a:solidFill>
                  <a:schemeClr val="tx1"/>
                </a:solidFill>
                <a:sym typeface="+mn-ea"/>
              </a:rPr>
              <a:t>, </a:t>
            </a:r>
            <a:endParaRPr lang="zh-CN" altLang="en-US" b="1" noProof="1">
              <a:solidFill>
                <a:schemeClr val="tx1"/>
              </a:solidFill>
            </a:endParaRPr>
          </a:p>
          <a:p>
            <a:pPr eaLnBrk="1" hangingPunct="1">
              <a:buFont typeface="Arial" panose="020B0604020202020204" pitchFamily="34" charset="0"/>
              <a:buNone/>
              <a:defRPr/>
            </a:pPr>
            <a:r>
              <a:rPr lang="zh-CN" altLang="en-US" b="1" noProof="1">
                <a:solidFill>
                  <a:schemeClr val="tx1"/>
                </a:solidFill>
              </a:rPr>
              <a:t>       </a:t>
            </a:r>
            <a:r>
              <a:rPr lang="en-US" altLang="zh-CN" b="1" noProof="1">
                <a:solidFill>
                  <a:schemeClr val="tx1"/>
                </a:solidFill>
              </a:rPr>
              <a:t>.ALout    (</a:t>
            </a:r>
            <a:r>
              <a:rPr lang="zh-CN" altLang="en-US" b="1" noProof="1">
                <a:solidFill>
                  <a:schemeClr val="tx1"/>
                </a:solidFill>
              </a:rPr>
              <a:t>Address</a:t>
            </a:r>
            <a:r>
              <a:rPr lang="en-US" altLang="zh-CN" b="1" noProof="1">
                <a:solidFill>
                  <a:schemeClr val="tx1"/>
                </a:solidFill>
              </a:rPr>
              <a:t>)</a:t>
            </a:r>
          </a:p>
          <a:p>
            <a:pPr eaLnBrk="1" hangingPunct="1">
              <a:buFont typeface="Arial" panose="020B0604020202020204" pitchFamily="34" charset="0"/>
              <a:buNone/>
              <a:defRPr/>
            </a:pPr>
            <a:r>
              <a:rPr lang="en-US" altLang="zh-CN" b="1" noProof="1">
                <a:solidFill>
                  <a:schemeClr val="tx1"/>
                </a:solidFill>
              </a:rPr>
              <a:t>          .........</a:t>
            </a:r>
            <a:endParaRPr lang="zh-CN" altLang="en-US" b="1" noProof="1">
              <a:solidFill>
                <a:schemeClr val="tx1"/>
              </a:solidFill>
            </a:endParaRPr>
          </a:p>
          <a:p>
            <a:pPr eaLnBrk="1" hangingPunct="1">
              <a:buFont typeface="Arial" panose="020B0604020202020204" pitchFamily="34" charset="0"/>
              <a:buNone/>
              <a:defRPr/>
            </a:pPr>
            <a:r>
              <a:rPr lang="zh-CN" altLang="en-US" b="1" noProof="1">
                <a:solidFill>
                  <a:schemeClr val="tx1"/>
                </a:solidFill>
              </a:rPr>
              <a:t>);</a:t>
            </a:r>
          </a:p>
        </p:txBody>
      </p:sp>
      <p:sp>
        <p:nvSpPr>
          <p:cNvPr id="5" name="矩形 4">
            <a:extLst>
              <a:ext uri="{FF2B5EF4-FFF2-40B4-BE49-F238E27FC236}">
                <a16:creationId xmlns:a16="http://schemas.microsoft.com/office/drawing/2014/main" id="{F1F089A5-AAAC-A778-3BAB-4C2A83597E2B}"/>
              </a:ext>
            </a:extLst>
          </p:cNvPr>
          <p:cNvSpPr/>
          <p:nvPr/>
        </p:nvSpPr>
        <p:spPr>
          <a:xfrm>
            <a:off x="1364767" y="2796451"/>
            <a:ext cx="3509963" cy="1992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6" name="矩形 5">
            <a:extLst>
              <a:ext uri="{FF2B5EF4-FFF2-40B4-BE49-F238E27FC236}">
                <a16:creationId xmlns:a16="http://schemas.microsoft.com/office/drawing/2014/main" id="{E8E81E90-684C-65B3-93D9-5CA08FF03880}"/>
              </a:ext>
            </a:extLst>
          </p:cNvPr>
          <p:cNvSpPr/>
          <p:nvPr/>
        </p:nvSpPr>
        <p:spPr>
          <a:xfrm>
            <a:off x="1372039" y="1008208"/>
            <a:ext cx="2430066" cy="173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7" name="文本框 1">
            <a:extLst>
              <a:ext uri="{FF2B5EF4-FFF2-40B4-BE49-F238E27FC236}">
                <a16:creationId xmlns:a16="http://schemas.microsoft.com/office/drawing/2014/main" id="{6B98E58A-3984-E863-BCC2-8D6905480871}"/>
              </a:ext>
            </a:extLst>
          </p:cNvPr>
          <p:cNvSpPr txBox="1">
            <a:spLocks noChangeArrowheads="1"/>
          </p:cNvSpPr>
          <p:nvPr/>
        </p:nvSpPr>
        <p:spPr bwMode="auto">
          <a:xfrm>
            <a:off x="1444284" y="1219096"/>
            <a:ext cx="2266950" cy="157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t>module ProgramCounter</a:t>
            </a:r>
            <a:r>
              <a:rPr lang="zh-CN" altLang="en-US" sz="1400" dirty="0"/>
              <a:t> (</a:t>
            </a:r>
          </a:p>
          <a:p>
            <a:pPr eaLnBrk="1" hangingPunct="1">
              <a:spcBef>
                <a:spcPct val="0"/>
              </a:spcBef>
              <a:buFontTx/>
              <a:buNone/>
            </a:pPr>
            <a:r>
              <a:rPr lang="zh-CN" altLang="en-US" sz="1400" dirty="0"/>
              <a:t>in,</a:t>
            </a:r>
          </a:p>
          <a:p>
            <a:pPr eaLnBrk="1" hangingPunct="1">
              <a:spcBef>
                <a:spcPct val="0"/>
              </a:spcBef>
              <a:buFontTx/>
              <a:buNone/>
            </a:pPr>
            <a:r>
              <a:rPr lang="zh-CN" altLang="en-US" sz="1400" dirty="0"/>
              <a:t>enable, </a:t>
            </a:r>
          </a:p>
          <a:p>
            <a:pPr eaLnBrk="1" hangingPunct="1">
              <a:spcBef>
                <a:spcPct val="0"/>
              </a:spcBef>
              <a:buFontTx/>
              <a:buNone/>
            </a:pPr>
            <a:r>
              <a:rPr lang="zh-CN" altLang="en-US" sz="1400" dirty="0"/>
              <a:t>clk, </a:t>
            </a:r>
          </a:p>
          <a:p>
            <a:pPr eaLnBrk="1" hangingPunct="1">
              <a:spcBef>
                <a:spcPct val="0"/>
              </a:spcBef>
              <a:buFontTx/>
              <a:buNone/>
            </a:pPr>
            <a:r>
              <a:rPr lang="zh-CN" altLang="en-US" sz="1400" dirty="0"/>
              <a:t>out</a:t>
            </a:r>
          </a:p>
          <a:p>
            <a:pPr eaLnBrk="1" hangingPunct="1">
              <a:spcBef>
                <a:spcPct val="0"/>
              </a:spcBef>
              <a:buFontTx/>
              <a:buNone/>
            </a:pPr>
            <a:r>
              <a:rPr lang="zh-CN" altLang="en-US" sz="1400" dirty="0"/>
              <a:t>);</a:t>
            </a:r>
          </a:p>
        </p:txBody>
      </p:sp>
      <p:sp>
        <p:nvSpPr>
          <p:cNvPr id="8" name="文本框 2">
            <a:extLst>
              <a:ext uri="{FF2B5EF4-FFF2-40B4-BE49-F238E27FC236}">
                <a16:creationId xmlns:a16="http://schemas.microsoft.com/office/drawing/2014/main" id="{F3567454-B7BE-2626-C9A0-E3FF24C30E5E}"/>
              </a:ext>
            </a:extLst>
          </p:cNvPr>
          <p:cNvSpPr txBox="1">
            <a:spLocks noChangeArrowheads="1"/>
          </p:cNvSpPr>
          <p:nvPr/>
        </p:nvSpPr>
        <p:spPr bwMode="auto">
          <a:xfrm>
            <a:off x="1444284" y="2995719"/>
            <a:ext cx="3524250" cy="179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t>module AddressLogic</a:t>
            </a:r>
            <a:r>
              <a:rPr lang="zh-CN" altLang="en-US" sz="1400" dirty="0"/>
              <a:t> (</a:t>
            </a:r>
          </a:p>
          <a:p>
            <a:pPr eaLnBrk="1" hangingPunct="1">
              <a:spcBef>
                <a:spcPct val="0"/>
              </a:spcBef>
              <a:buFontTx/>
              <a:buNone/>
            </a:pPr>
            <a:r>
              <a:rPr lang="zh-CN" altLang="en-US" sz="1400" dirty="0"/>
              <a:t>PCside, </a:t>
            </a:r>
          </a:p>
          <a:p>
            <a:pPr eaLnBrk="1" hangingPunct="1">
              <a:spcBef>
                <a:spcPct val="0"/>
              </a:spcBef>
              <a:buFontTx/>
              <a:buNone/>
            </a:pPr>
            <a:r>
              <a:rPr lang="zh-CN" altLang="en-US" sz="1400" dirty="0"/>
              <a:t>Rside, </a:t>
            </a:r>
          </a:p>
          <a:p>
            <a:pPr eaLnBrk="1" hangingPunct="1">
              <a:spcBef>
                <a:spcPct val="0"/>
              </a:spcBef>
              <a:buFontTx/>
              <a:buNone/>
            </a:pPr>
            <a:r>
              <a:rPr lang="zh-CN" altLang="en-US" sz="1400" dirty="0"/>
              <a:t>Iside,</a:t>
            </a:r>
          </a:p>
          <a:p>
            <a:pPr eaLnBrk="1" hangingPunct="1">
              <a:spcBef>
                <a:spcPct val="0"/>
              </a:spcBef>
              <a:buFontTx/>
              <a:buNone/>
            </a:pPr>
            <a:r>
              <a:rPr lang="zh-CN" altLang="en-US" sz="1400" dirty="0"/>
              <a:t>ALout, </a:t>
            </a:r>
          </a:p>
          <a:p>
            <a:pPr eaLnBrk="1" hangingPunct="1">
              <a:spcBef>
                <a:spcPct val="0"/>
              </a:spcBef>
              <a:buFontTx/>
              <a:buNone/>
            </a:pPr>
            <a:r>
              <a:rPr lang="zh-CN" altLang="en-US" sz="1400" dirty="0"/>
              <a:t>ResetPC, PCplusI, PCplus1, </a:t>
            </a:r>
            <a:r>
              <a:rPr lang="en-US" altLang="zh-CN" sz="1400" dirty="0"/>
              <a:t>I</a:t>
            </a:r>
            <a:r>
              <a:rPr lang="zh-CN" altLang="en-US" sz="1400" dirty="0"/>
              <a:t>plus</a:t>
            </a:r>
            <a:r>
              <a:rPr lang="en-US" altLang="zh-CN" sz="1400" dirty="0"/>
              <a:t>0</a:t>
            </a:r>
            <a:r>
              <a:rPr lang="zh-CN" altLang="en-US" sz="1400" dirty="0"/>
              <a:t>, Rplus0</a:t>
            </a:r>
          </a:p>
          <a:p>
            <a:pPr eaLnBrk="1" hangingPunct="1">
              <a:spcBef>
                <a:spcPct val="0"/>
              </a:spcBef>
              <a:buFontTx/>
              <a:buNone/>
            </a:pPr>
            <a:r>
              <a:rPr lang="zh-CN" altLang="en-US" sz="1400" dirty="0"/>
              <a:t>);</a:t>
            </a:r>
          </a:p>
        </p:txBody>
      </p:sp>
      <p:sp>
        <p:nvSpPr>
          <p:cNvPr id="9" name="文本框 5">
            <a:extLst>
              <a:ext uri="{FF2B5EF4-FFF2-40B4-BE49-F238E27FC236}">
                <a16:creationId xmlns:a16="http://schemas.microsoft.com/office/drawing/2014/main" id="{7262BC87-A601-1188-2248-BE0F39A0280D}"/>
              </a:ext>
            </a:extLst>
          </p:cNvPr>
          <p:cNvSpPr txBox="1">
            <a:spLocks noChangeArrowheads="1"/>
          </p:cNvSpPr>
          <p:nvPr/>
        </p:nvSpPr>
        <p:spPr bwMode="auto">
          <a:xfrm>
            <a:off x="1815390" y="1008208"/>
            <a:ext cx="170277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FF0000"/>
                </a:solidFill>
              </a:rPr>
              <a:t>ProgramCounter.v</a:t>
            </a:r>
          </a:p>
        </p:txBody>
      </p:sp>
      <p:sp>
        <p:nvSpPr>
          <p:cNvPr id="10" name="文本框 7">
            <a:extLst>
              <a:ext uri="{FF2B5EF4-FFF2-40B4-BE49-F238E27FC236}">
                <a16:creationId xmlns:a16="http://schemas.microsoft.com/office/drawing/2014/main" id="{3A2AA263-0E0D-5C5E-97EF-35551B424173}"/>
              </a:ext>
            </a:extLst>
          </p:cNvPr>
          <p:cNvSpPr txBox="1">
            <a:spLocks noChangeArrowheads="1"/>
          </p:cNvSpPr>
          <p:nvPr/>
        </p:nvSpPr>
        <p:spPr bwMode="auto">
          <a:xfrm>
            <a:off x="1733238" y="2819878"/>
            <a:ext cx="148021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FF0000"/>
                </a:solidFill>
                <a:sym typeface="宋体" panose="02010600030101010101" pitchFamily="2" charset="-122"/>
              </a:rPr>
              <a:t>AddressLogic.v</a:t>
            </a:r>
          </a:p>
        </p:txBody>
      </p:sp>
      <p:sp>
        <p:nvSpPr>
          <p:cNvPr id="14" name="文本框 9">
            <a:extLst>
              <a:ext uri="{FF2B5EF4-FFF2-40B4-BE49-F238E27FC236}">
                <a16:creationId xmlns:a16="http://schemas.microsoft.com/office/drawing/2014/main" id="{619AAA6E-0E67-4BA9-4D4C-0B4DCBCD4B68}"/>
              </a:ext>
            </a:extLst>
          </p:cNvPr>
          <p:cNvSpPr txBox="1">
            <a:spLocks noChangeArrowheads="1"/>
          </p:cNvSpPr>
          <p:nvPr/>
        </p:nvSpPr>
        <p:spPr bwMode="auto">
          <a:xfrm>
            <a:off x="4105586" y="1613246"/>
            <a:ext cx="661988" cy="62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FF"/>
                </a:solidFill>
                <a:sym typeface="宋体" panose="02010600030101010101" pitchFamily="2" charset="-122"/>
              </a:rPr>
              <a:t>设计模块</a:t>
            </a:r>
          </a:p>
        </p:txBody>
      </p:sp>
      <p:cxnSp>
        <p:nvCxnSpPr>
          <p:cNvPr id="15" name="直接箭头连接符 14">
            <a:extLst>
              <a:ext uri="{FF2B5EF4-FFF2-40B4-BE49-F238E27FC236}">
                <a16:creationId xmlns:a16="http://schemas.microsoft.com/office/drawing/2014/main" id="{C7ACC537-CDF9-96A6-E5E1-A960FA1BFFC5}"/>
              </a:ext>
            </a:extLst>
          </p:cNvPr>
          <p:cNvCxnSpPr/>
          <p:nvPr/>
        </p:nvCxnSpPr>
        <p:spPr>
          <a:xfrm flipH="1">
            <a:off x="3848411" y="1810890"/>
            <a:ext cx="325041" cy="54769"/>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DD9CFBF-CF92-C9B0-1531-0C2139256E6D}"/>
              </a:ext>
            </a:extLst>
          </p:cNvPr>
          <p:cNvCxnSpPr>
            <a:stCxn id="14" idx="2"/>
          </p:cNvCxnSpPr>
          <p:nvPr/>
        </p:nvCxnSpPr>
        <p:spPr>
          <a:xfrm flipH="1">
            <a:off x="4227030" y="2235943"/>
            <a:ext cx="209550" cy="60126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7099389-6E41-87F1-981E-C8D807684380}"/>
              </a:ext>
            </a:extLst>
          </p:cNvPr>
          <p:cNvSpPr/>
          <p:nvPr/>
        </p:nvSpPr>
        <p:spPr>
          <a:xfrm>
            <a:off x="5164728" y="631419"/>
            <a:ext cx="1588808" cy="275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30" name="矩形 29">
            <a:extLst>
              <a:ext uri="{FF2B5EF4-FFF2-40B4-BE49-F238E27FC236}">
                <a16:creationId xmlns:a16="http://schemas.microsoft.com/office/drawing/2014/main" id="{A544BE5E-9060-01AC-4B18-EB136FBD8123}"/>
              </a:ext>
            </a:extLst>
          </p:cNvPr>
          <p:cNvSpPr/>
          <p:nvPr/>
        </p:nvSpPr>
        <p:spPr>
          <a:xfrm>
            <a:off x="6848945" y="615644"/>
            <a:ext cx="361792" cy="300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31" name="矩形 30">
            <a:extLst>
              <a:ext uri="{FF2B5EF4-FFF2-40B4-BE49-F238E27FC236}">
                <a16:creationId xmlns:a16="http://schemas.microsoft.com/office/drawing/2014/main" id="{BA33BC91-F4B3-278C-56FD-BAB449D5E206}"/>
              </a:ext>
            </a:extLst>
          </p:cNvPr>
          <p:cNvSpPr/>
          <p:nvPr/>
        </p:nvSpPr>
        <p:spPr>
          <a:xfrm>
            <a:off x="5483371" y="1155444"/>
            <a:ext cx="722478" cy="1310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32" name="矩形 31">
            <a:extLst>
              <a:ext uri="{FF2B5EF4-FFF2-40B4-BE49-F238E27FC236}">
                <a16:creationId xmlns:a16="http://schemas.microsoft.com/office/drawing/2014/main" id="{C856D453-FBB4-1D77-0513-D83DB9CDF89A}"/>
              </a:ext>
            </a:extLst>
          </p:cNvPr>
          <p:cNvSpPr/>
          <p:nvPr/>
        </p:nvSpPr>
        <p:spPr>
          <a:xfrm>
            <a:off x="6294222" y="1155444"/>
            <a:ext cx="1118414" cy="1310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33" name="文本框 19">
            <a:extLst>
              <a:ext uri="{FF2B5EF4-FFF2-40B4-BE49-F238E27FC236}">
                <a16:creationId xmlns:a16="http://schemas.microsoft.com/office/drawing/2014/main" id="{9F291E59-88AA-3639-8A08-E9AF870C47C2}"/>
              </a:ext>
            </a:extLst>
          </p:cNvPr>
          <p:cNvSpPr txBox="1">
            <a:spLocks noChangeArrowheads="1"/>
          </p:cNvSpPr>
          <p:nvPr/>
        </p:nvSpPr>
        <p:spPr bwMode="auto">
          <a:xfrm>
            <a:off x="4146128" y="517773"/>
            <a:ext cx="916781" cy="2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dirty="0">
                <a:solidFill>
                  <a:srgbClr val="FF0000"/>
                </a:solidFill>
                <a:sym typeface="宋体" panose="02010600030101010101" pitchFamily="2" charset="-122"/>
              </a:rPr>
              <a:t>设计模块名</a:t>
            </a:r>
          </a:p>
        </p:txBody>
      </p:sp>
      <p:sp>
        <p:nvSpPr>
          <p:cNvPr id="34" name="文本框 20">
            <a:extLst>
              <a:ext uri="{FF2B5EF4-FFF2-40B4-BE49-F238E27FC236}">
                <a16:creationId xmlns:a16="http://schemas.microsoft.com/office/drawing/2014/main" id="{E9E01AF8-8E75-87BA-DCBB-547C515900B8}"/>
              </a:ext>
            </a:extLst>
          </p:cNvPr>
          <p:cNvSpPr txBox="1">
            <a:spLocks noChangeArrowheads="1"/>
          </p:cNvSpPr>
          <p:nvPr/>
        </p:nvSpPr>
        <p:spPr bwMode="auto">
          <a:xfrm>
            <a:off x="8004883" y="592400"/>
            <a:ext cx="917972" cy="25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dirty="0">
                <a:solidFill>
                  <a:srgbClr val="FF0000"/>
                </a:solidFill>
                <a:sym typeface="宋体" panose="02010600030101010101" pitchFamily="2" charset="-122"/>
              </a:rPr>
              <a:t>例化模块名</a:t>
            </a:r>
          </a:p>
        </p:txBody>
      </p:sp>
      <p:sp>
        <p:nvSpPr>
          <p:cNvPr id="35" name="文本框 21">
            <a:extLst>
              <a:ext uri="{FF2B5EF4-FFF2-40B4-BE49-F238E27FC236}">
                <a16:creationId xmlns:a16="http://schemas.microsoft.com/office/drawing/2014/main" id="{3A8C2EA9-0F95-1DBB-017E-F523F952C5D3}"/>
              </a:ext>
            </a:extLst>
          </p:cNvPr>
          <p:cNvSpPr txBox="1">
            <a:spLocks noChangeArrowheads="1"/>
          </p:cNvSpPr>
          <p:nvPr/>
        </p:nvSpPr>
        <p:spPr bwMode="auto">
          <a:xfrm>
            <a:off x="4884552" y="1499910"/>
            <a:ext cx="640556" cy="6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dirty="0">
                <a:solidFill>
                  <a:srgbClr val="FF0000"/>
                </a:solidFill>
                <a:sym typeface="宋体" panose="02010600030101010101" pitchFamily="2" charset="-122"/>
              </a:rPr>
              <a:t>设计模块的信号</a:t>
            </a:r>
          </a:p>
        </p:txBody>
      </p:sp>
      <p:sp>
        <p:nvSpPr>
          <p:cNvPr id="36" name="文本框 22">
            <a:extLst>
              <a:ext uri="{FF2B5EF4-FFF2-40B4-BE49-F238E27FC236}">
                <a16:creationId xmlns:a16="http://schemas.microsoft.com/office/drawing/2014/main" id="{081AC219-DFE4-E371-ABB5-E0212E917AF8}"/>
              </a:ext>
            </a:extLst>
          </p:cNvPr>
          <p:cNvSpPr txBox="1">
            <a:spLocks noChangeArrowheads="1"/>
          </p:cNvSpPr>
          <p:nvPr/>
        </p:nvSpPr>
        <p:spPr bwMode="auto">
          <a:xfrm>
            <a:off x="7501009" y="1363754"/>
            <a:ext cx="734615" cy="62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dirty="0">
                <a:solidFill>
                  <a:srgbClr val="FF0000"/>
                </a:solidFill>
                <a:sym typeface="宋体" panose="02010600030101010101" pitchFamily="2" charset="-122"/>
              </a:rPr>
              <a:t>例化模块的信号</a:t>
            </a:r>
          </a:p>
        </p:txBody>
      </p:sp>
      <p:cxnSp>
        <p:nvCxnSpPr>
          <p:cNvPr id="37" name="直接箭头连接符 36">
            <a:extLst>
              <a:ext uri="{FF2B5EF4-FFF2-40B4-BE49-F238E27FC236}">
                <a16:creationId xmlns:a16="http://schemas.microsoft.com/office/drawing/2014/main" id="{204A071F-2A99-28FC-6EE7-DBFA127DE096}"/>
              </a:ext>
            </a:extLst>
          </p:cNvPr>
          <p:cNvCxnSpPr>
            <a:cxnSpLocks/>
          </p:cNvCxnSpPr>
          <p:nvPr/>
        </p:nvCxnSpPr>
        <p:spPr>
          <a:xfrm>
            <a:off x="4864949" y="719406"/>
            <a:ext cx="207169" cy="108347"/>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4BBC479-14CB-A394-B833-C174571679E7}"/>
              </a:ext>
            </a:extLst>
          </p:cNvPr>
          <p:cNvCxnSpPr>
            <a:cxnSpLocks/>
          </p:cNvCxnSpPr>
          <p:nvPr/>
        </p:nvCxnSpPr>
        <p:spPr>
          <a:xfrm flipH="1">
            <a:off x="7556726" y="719406"/>
            <a:ext cx="443415" cy="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1" name="标题 2"/>
          <p:cNvSpPr>
            <a:spLocks noGrp="1"/>
          </p:cNvSpPr>
          <p:nvPr>
            <p:ph type="title"/>
          </p:nvPr>
        </p:nvSpPr>
        <p:spPr>
          <a:xfrm>
            <a:off x="353762" y="70205"/>
            <a:ext cx="6543675" cy="461963"/>
          </a:xfrm>
        </p:spPr>
        <p:txBody>
          <a:bodyPr/>
          <a:lstStyle/>
          <a:p>
            <a:r>
              <a:rPr lang="en-US" altLang="zh-CN" dirty="0"/>
              <a:t>CPU</a:t>
            </a:r>
            <a:r>
              <a:rPr lang="zh-CN" altLang="en-US" dirty="0"/>
              <a:t>数据通路设计</a:t>
            </a:r>
          </a:p>
        </p:txBody>
      </p:sp>
      <p:sp>
        <p:nvSpPr>
          <p:cNvPr id="4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116</a:t>
            </a:fld>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6" name="表格 5">
            <a:extLst>
              <a:ext uri="{FF2B5EF4-FFF2-40B4-BE49-F238E27FC236}">
                <a16:creationId xmlns:a16="http://schemas.microsoft.com/office/drawing/2014/main" id="{07B72E7F-1BDE-019C-3E1A-D52984D9E49C}"/>
              </a:ext>
            </a:extLst>
          </p:cNvPr>
          <p:cNvGraphicFramePr>
            <a:graphicFrameLocks noGrp="1"/>
          </p:cNvGraphicFramePr>
          <p:nvPr/>
        </p:nvGraphicFramePr>
        <p:xfrm>
          <a:off x="186359" y="602372"/>
          <a:ext cx="8664438" cy="3078866"/>
        </p:xfrm>
        <a:graphic>
          <a:graphicData uri="http://schemas.openxmlformats.org/drawingml/2006/table">
            <a:tbl>
              <a:tblPr>
                <a:tableStyleId>{5C22544A-7EE6-4342-B048-85BDC9FD1C3A}</a:tableStyleId>
              </a:tblPr>
              <a:tblGrid>
                <a:gridCol w="892074">
                  <a:extLst>
                    <a:ext uri="{9D8B030D-6E8A-4147-A177-3AD203B41FA5}">
                      <a16:colId xmlns:a16="http://schemas.microsoft.com/office/drawing/2014/main" val="1851778580"/>
                    </a:ext>
                  </a:extLst>
                </a:gridCol>
                <a:gridCol w="1037824">
                  <a:extLst>
                    <a:ext uri="{9D8B030D-6E8A-4147-A177-3AD203B41FA5}">
                      <a16:colId xmlns:a16="http://schemas.microsoft.com/office/drawing/2014/main" val="1787944061"/>
                    </a:ext>
                  </a:extLst>
                </a:gridCol>
                <a:gridCol w="922229">
                  <a:extLst>
                    <a:ext uri="{9D8B030D-6E8A-4147-A177-3AD203B41FA5}">
                      <a16:colId xmlns:a16="http://schemas.microsoft.com/office/drawing/2014/main" val="1208256001"/>
                    </a:ext>
                  </a:extLst>
                </a:gridCol>
                <a:gridCol w="4460377">
                  <a:extLst>
                    <a:ext uri="{9D8B030D-6E8A-4147-A177-3AD203B41FA5}">
                      <a16:colId xmlns:a16="http://schemas.microsoft.com/office/drawing/2014/main" val="1923847485"/>
                    </a:ext>
                  </a:extLst>
                </a:gridCol>
                <a:gridCol w="1351934">
                  <a:extLst>
                    <a:ext uri="{9D8B030D-6E8A-4147-A177-3AD203B41FA5}">
                      <a16:colId xmlns:a16="http://schemas.microsoft.com/office/drawing/2014/main" val="2051065805"/>
                    </a:ext>
                  </a:extLst>
                </a:gridCol>
              </a:tblGrid>
              <a:tr h="493776">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接口名称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输入</a:t>
                      </a:r>
                      <a:r>
                        <a:rPr lang="en-US" sz="1400" b="1" kern="100" dirty="0">
                          <a:solidFill>
                            <a:schemeClr val="dk1"/>
                          </a:solidFill>
                          <a:effectLst/>
                          <a:latin typeface="宋体" panose="02010600030101010101" pitchFamily="2" charset="-122"/>
                          <a:ea typeface="宋体" panose="02010600030101010101" pitchFamily="2" charset="-122"/>
                          <a:cs typeface="+mn-cs"/>
                        </a:rPr>
                        <a:t>/</a:t>
                      </a:r>
                      <a:r>
                        <a:rPr lang="zh-CN" altLang="en-US" sz="1400" b="1" kern="100" dirty="0">
                          <a:solidFill>
                            <a:schemeClr val="dk1"/>
                          </a:solidFill>
                          <a:effectLst/>
                          <a:latin typeface="宋体" panose="02010600030101010101" pitchFamily="2" charset="-122"/>
                          <a:ea typeface="宋体" panose="02010600030101010101" pitchFamily="2" charset="-122"/>
                          <a:cs typeface="+mn-cs"/>
                        </a:rPr>
                        <a:t>输出</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位宽</a:t>
                      </a:r>
                      <a:r>
                        <a:rPr lang="en-US" sz="1400" b="1" kern="100" dirty="0">
                          <a:solidFill>
                            <a:schemeClr val="dk1"/>
                          </a:solidFill>
                          <a:effectLst/>
                          <a:latin typeface="宋体" panose="02010600030101010101" pitchFamily="2" charset="-122"/>
                          <a:ea typeface="宋体" panose="02010600030101010101" pitchFamily="2" charset="-122"/>
                          <a:cs typeface="+mn-cs"/>
                        </a:rPr>
                        <a:t>(bits)</a:t>
                      </a:r>
                      <a:endParaRPr lang="zh-CN" altLang="en-US" sz="1400" b="1"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功能描述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信号来源</a:t>
                      </a:r>
                      <a:r>
                        <a:rPr lang="en-US" sz="1400" b="1" kern="100" dirty="0">
                          <a:solidFill>
                            <a:schemeClr val="dk1"/>
                          </a:solidFill>
                          <a:effectLst/>
                          <a:latin typeface="宋体" panose="02010600030101010101" pitchFamily="2" charset="-122"/>
                          <a:ea typeface="宋体" panose="02010600030101010101" pitchFamily="2" charset="-122"/>
                          <a:cs typeface="+mn-cs"/>
                        </a:rPr>
                        <a:t>/</a:t>
                      </a:r>
                      <a:r>
                        <a:rPr lang="zh-CN" altLang="en-US" sz="1400" b="1" kern="100" dirty="0">
                          <a:solidFill>
                            <a:schemeClr val="dk1"/>
                          </a:solidFill>
                          <a:effectLst/>
                          <a:latin typeface="宋体" panose="02010600030101010101" pitchFamily="2" charset="-122"/>
                          <a:ea typeface="宋体" panose="02010600030101010101" pitchFamily="2" charset="-122"/>
                          <a:cs typeface="+mn-cs"/>
                        </a:rPr>
                        <a:t>去向</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3693366"/>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dirty="0" err="1">
                          <a:solidFill>
                            <a:schemeClr val="dk1"/>
                          </a:solidFill>
                          <a:effectLst/>
                          <a:latin typeface="宋体" panose="02010600030101010101" pitchFamily="2" charset="-122"/>
                          <a:ea typeface="宋体" panose="02010600030101010101" pitchFamily="2" charset="-122"/>
                          <a:cs typeface="+mn-cs"/>
                        </a:rPr>
                        <a:t>ResetPC</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ResetPC=1</a:t>
                      </a:r>
                      <a:r>
                        <a:rPr lang="zh-CN" altLang="en-US" sz="1200" kern="100">
                          <a:solidFill>
                            <a:schemeClr val="dk1"/>
                          </a:solidFill>
                          <a:effectLst/>
                          <a:latin typeface="宋体" panose="02010600030101010101" pitchFamily="2" charset="-122"/>
                          <a:ea typeface="宋体" panose="02010600030101010101" pitchFamily="2" charset="-122"/>
                          <a:cs typeface="+mn-cs"/>
                        </a:rPr>
                        <a:t>时复位寻址单元，</a:t>
                      </a:r>
                      <a:r>
                        <a:rPr lang="en-US" sz="1200" kern="100">
                          <a:solidFill>
                            <a:schemeClr val="dk1"/>
                          </a:solidFill>
                          <a:effectLst/>
                          <a:latin typeface="宋体" panose="02010600030101010101" pitchFamily="2" charset="-122"/>
                          <a:ea typeface="宋体" panose="02010600030101010101" pitchFamily="2" charset="-122"/>
                          <a:cs typeface="+mn-cs"/>
                        </a:rPr>
                        <a:t>ALout=0</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3104845"/>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PCplusI</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input</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ALout</a:t>
                      </a:r>
                      <a:r>
                        <a:rPr lang="zh-CN" altLang="en-US" sz="1200" kern="100">
                          <a:solidFill>
                            <a:schemeClr val="dk1"/>
                          </a:solidFill>
                          <a:effectLst/>
                          <a:latin typeface="宋体" panose="02010600030101010101" pitchFamily="2" charset="-122"/>
                          <a:ea typeface="宋体" panose="02010600030101010101" pitchFamily="2" charset="-122"/>
                          <a:cs typeface="+mn-cs"/>
                        </a:rPr>
                        <a:t>输出</a:t>
                      </a:r>
                      <a:r>
                        <a:rPr lang="en-US" sz="1200" kern="100">
                          <a:solidFill>
                            <a:schemeClr val="dk1"/>
                          </a:solidFill>
                          <a:effectLst/>
                          <a:latin typeface="宋体" panose="02010600030101010101" pitchFamily="2" charset="-122"/>
                          <a:ea typeface="宋体" panose="02010600030101010101" pitchFamily="2" charset="-122"/>
                          <a:cs typeface="+mn-cs"/>
                        </a:rPr>
                        <a:t>PC</a:t>
                      </a:r>
                      <a:r>
                        <a:rPr lang="zh-CN" altLang="en-US" sz="1200" kern="100">
                          <a:solidFill>
                            <a:schemeClr val="dk1"/>
                          </a:solidFill>
                          <a:effectLst/>
                          <a:latin typeface="宋体" panose="02010600030101010101" pitchFamily="2" charset="-122"/>
                          <a:ea typeface="宋体" panose="02010600030101010101" pitchFamily="2" charset="-122"/>
                          <a:cs typeface="+mn-cs"/>
                        </a:rPr>
                        <a:t>与</a:t>
                      </a:r>
                      <a:r>
                        <a:rPr lang="en-US" sz="1200" kern="100">
                          <a:solidFill>
                            <a:schemeClr val="dk1"/>
                          </a:solidFill>
                          <a:effectLst/>
                          <a:latin typeface="宋体" panose="02010600030101010101" pitchFamily="2" charset="-122"/>
                          <a:ea typeface="宋体" panose="02010600030101010101" pitchFamily="2" charset="-122"/>
                          <a:cs typeface="+mn-cs"/>
                        </a:rPr>
                        <a:t>Iside</a:t>
                      </a:r>
                      <a:r>
                        <a:rPr lang="zh-CN" altLang="en-US" sz="1200" kern="100">
                          <a:solidFill>
                            <a:schemeClr val="dk1"/>
                          </a:solidFill>
                          <a:effectLst/>
                          <a:latin typeface="宋体" panose="02010600030101010101" pitchFamily="2" charset="-122"/>
                          <a:ea typeface="宋体" panose="02010600030101010101" pitchFamily="2" charset="-122"/>
                          <a:cs typeface="+mn-cs"/>
                        </a:rPr>
                        <a:t>的和</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489185"/>
                  </a:ext>
                </a:extLst>
              </a:tr>
              <a:tr h="24487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PCplus1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1</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ALout</a:t>
                      </a:r>
                      <a:r>
                        <a:rPr lang="zh-CN" altLang="en-US" sz="1200" kern="100">
                          <a:solidFill>
                            <a:schemeClr val="dk1"/>
                          </a:solidFill>
                          <a:effectLst/>
                          <a:latin typeface="宋体" panose="02010600030101010101" pitchFamily="2" charset="-122"/>
                          <a:ea typeface="宋体" panose="02010600030101010101" pitchFamily="2" charset="-122"/>
                          <a:cs typeface="+mn-cs"/>
                        </a:rPr>
                        <a:t>输出将</a:t>
                      </a:r>
                      <a:r>
                        <a:rPr lang="en-US" sz="1200" kern="100">
                          <a:solidFill>
                            <a:schemeClr val="dk1"/>
                          </a:solidFill>
                          <a:effectLst/>
                          <a:latin typeface="宋体" panose="02010600030101010101" pitchFamily="2" charset="-122"/>
                          <a:ea typeface="宋体" panose="02010600030101010101" pitchFamily="2" charset="-122"/>
                          <a:cs typeface="+mn-cs"/>
                        </a:rPr>
                        <a:t>PR</a:t>
                      </a:r>
                      <a:r>
                        <a:rPr lang="zh-CN" altLang="en-US" sz="1200" kern="100">
                          <a:solidFill>
                            <a:schemeClr val="dk1"/>
                          </a:solidFill>
                          <a:effectLst/>
                          <a:latin typeface="宋体" panose="02010600030101010101" pitchFamily="2" charset="-122"/>
                          <a:ea typeface="宋体" panose="02010600030101010101" pitchFamily="2" charset="-122"/>
                          <a:cs typeface="+mn-cs"/>
                        </a:rPr>
                        <a:t>与</a:t>
                      </a:r>
                      <a:r>
                        <a:rPr lang="en-US" sz="1200" kern="100">
                          <a:solidFill>
                            <a:schemeClr val="dk1"/>
                          </a:solidFill>
                          <a:effectLst/>
                          <a:latin typeface="宋体" panose="02010600030101010101" pitchFamily="2" charset="-122"/>
                          <a:ea typeface="宋体" panose="02010600030101010101" pitchFamily="2" charset="-122"/>
                          <a:cs typeface="+mn-cs"/>
                        </a:rPr>
                        <a:t>1</a:t>
                      </a:r>
                      <a:r>
                        <a:rPr lang="zh-CN" altLang="en-US" sz="1200" kern="100">
                          <a:solidFill>
                            <a:schemeClr val="dk1"/>
                          </a:solidFill>
                          <a:effectLst/>
                          <a:latin typeface="宋体" panose="02010600030101010101" pitchFamily="2" charset="-122"/>
                          <a:ea typeface="宋体" panose="02010600030101010101" pitchFamily="2" charset="-122"/>
                          <a:cs typeface="+mn-cs"/>
                        </a:rPr>
                        <a:t>的和</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645114"/>
                  </a:ext>
                </a:extLst>
              </a:tr>
              <a:tr h="438912">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Iplus0</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将</a:t>
                      </a:r>
                      <a:r>
                        <a:rPr lang="en-US" sz="1200" kern="100">
                          <a:solidFill>
                            <a:schemeClr val="dk1"/>
                          </a:solidFill>
                          <a:effectLst/>
                          <a:latin typeface="宋体" panose="02010600030101010101" pitchFamily="2" charset="-122"/>
                          <a:ea typeface="宋体" panose="02010600030101010101" pitchFamily="2" charset="-122"/>
                          <a:cs typeface="+mn-cs"/>
                        </a:rPr>
                        <a:t>Iside</a:t>
                      </a:r>
                      <a:r>
                        <a:rPr lang="zh-CN" altLang="en-US" sz="1200" kern="100">
                          <a:solidFill>
                            <a:schemeClr val="dk1"/>
                          </a:solidFill>
                          <a:effectLst/>
                          <a:latin typeface="宋体" panose="02010600030101010101" pitchFamily="2" charset="-122"/>
                          <a:ea typeface="宋体" panose="02010600030101010101" pitchFamily="2" charset="-122"/>
                          <a:cs typeface="+mn-cs"/>
                        </a:rPr>
                        <a:t>送给输出</a:t>
                      </a:r>
                      <a:r>
                        <a:rPr lang="en-US" sz="1200" kern="100">
                          <a:solidFill>
                            <a:schemeClr val="dk1"/>
                          </a:solidFill>
                          <a:effectLst/>
                          <a:latin typeface="宋体" panose="02010600030101010101" pitchFamily="2" charset="-122"/>
                          <a:ea typeface="宋体" panose="02010600030101010101" pitchFamily="2" charset="-122"/>
                          <a:cs typeface="+mn-cs"/>
                        </a:rPr>
                        <a:t>ALout</a:t>
                      </a:r>
                      <a:r>
                        <a:rPr lang="zh-CN" altLang="en-US" sz="1200" kern="100">
                          <a:solidFill>
                            <a:schemeClr val="dk1"/>
                          </a:solidFill>
                          <a:effectLst/>
                          <a:latin typeface="宋体" panose="02010600030101010101" pitchFamily="2" charset="-122"/>
                          <a:ea typeface="宋体" panose="02010600030101010101" pitchFamily="2" charset="-122"/>
                          <a:cs typeface="+mn-cs"/>
                        </a:rPr>
                        <a:t>，此时</a:t>
                      </a:r>
                      <a:r>
                        <a:rPr lang="en-US" sz="1200" kern="100">
                          <a:solidFill>
                            <a:schemeClr val="dk1"/>
                          </a:solidFill>
                          <a:effectLst/>
                          <a:latin typeface="宋体" panose="02010600030101010101" pitchFamily="2" charset="-122"/>
                          <a:ea typeface="宋体" panose="02010600030101010101" pitchFamily="2" charset="-122"/>
                          <a:cs typeface="+mn-cs"/>
                        </a:rPr>
                        <a:t>Iside</a:t>
                      </a:r>
                      <a:r>
                        <a:rPr lang="zh-CN" altLang="en-US" sz="1200" kern="100">
                          <a:solidFill>
                            <a:schemeClr val="dk1"/>
                          </a:solidFill>
                          <a:effectLst/>
                          <a:latin typeface="宋体" panose="02010600030101010101" pitchFamily="2" charset="-122"/>
                          <a:ea typeface="宋体" panose="02010600030101010101" pitchFamily="2" charset="-122"/>
                          <a:cs typeface="+mn-cs"/>
                        </a:rPr>
                        <a:t>为</a:t>
                      </a:r>
                      <a:r>
                        <a:rPr lang="en-US" sz="1200" kern="100">
                          <a:solidFill>
                            <a:schemeClr val="dk1"/>
                          </a:solidFill>
                          <a:effectLst/>
                          <a:latin typeface="宋体" panose="02010600030101010101" pitchFamily="2" charset="-122"/>
                          <a:ea typeface="宋体" panose="02010600030101010101" pitchFamily="2" charset="-122"/>
                          <a:cs typeface="+mn-cs"/>
                        </a:rPr>
                        <a:t>8</a:t>
                      </a:r>
                      <a:r>
                        <a:rPr lang="zh-CN" altLang="en-US" sz="1200" kern="100">
                          <a:solidFill>
                            <a:schemeClr val="dk1"/>
                          </a:solidFill>
                          <a:effectLst/>
                          <a:latin typeface="宋体" panose="02010600030101010101" pitchFamily="2" charset="-122"/>
                          <a:ea typeface="宋体" panose="02010600030101010101" pitchFamily="2" charset="-122"/>
                          <a:cs typeface="+mn-cs"/>
                        </a:rPr>
                        <a:t>位需要高位补</a:t>
                      </a:r>
                      <a:r>
                        <a:rPr lang="en-US" sz="1200" kern="100">
                          <a:solidFill>
                            <a:schemeClr val="dk1"/>
                          </a:solidFill>
                          <a:effectLst/>
                          <a:latin typeface="宋体" panose="02010600030101010101" pitchFamily="2" charset="-122"/>
                          <a:ea typeface="宋体" panose="02010600030101010101" pitchFamily="2" charset="-122"/>
                          <a:cs typeface="+mn-cs"/>
                        </a:rPr>
                        <a:t>0</a:t>
                      </a:r>
                      <a:r>
                        <a:rPr lang="zh-CN" altLang="en-US" sz="1200" kern="100">
                          <a:solidFill>
                            <a:schemeClr val="dk1"/>
                          </a:solidFill>
                          <a:effectLst/>
                          <a:latin typeface="宋体" panose="02010600030101010101" pitchFamily="2" charset="-122"/>
                          <a:ea typeface="宋体" panose="02010600030101010101" pitchFamily="2" charset="-122"/>
                          <a:cs typeface="+mn-cs"/>
                        </a:rPr>
                        <a:t>，补齐为</a:t>
                      </a:r>
                      <a:r>
                        <a:rPr lang="en-US" sz="1200" kern="100">
                          <a:solidFill>
                            <a:schemeClr val="dk1"/>
                          </a:solidFill>
                          <a:effectLst/>
                          <a:latin typeface="宋体" panose="02010600030101010101" pitchFamily="2" charset="-122"/>
                          <a:ea typeface="宋体" panose="02010600030101010101" pitchFamily="2" charset="-122"/>
                          <a:cs typeface="+mn-cs"/>
                        </a:rPr>
                        <a:t>16</a:t>
                      </a:r>
                      <a:r>
                        <a:rPr lang="zh-CN" altLang="en-US" sz="1200" kern="100">
                          <a:solidFill>
                            <a:schemeClr val="dk1"/>
                          </a:solidFill>
                          <a:effectLst/>
                          <a:latin typeface="宋体" panose="02010600030101010101" pitchFamily="2" charset="-122"/>
                          <a:ea typeface="宋体" panose="02010600030101010101" pitchFamily="2" charset="-122"/>
                          <a:cs typeface="+mn-cs"/>
                        </a:rPr>
                        <a:t>位再输出。</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4764606"/>
                  </a:ext>
                </a:extLst>
              </a:tr>
              <a:tr h="219456">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Rplus0</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1</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ALout</a:t>
                      </a:r>
                      <a:r>
                        <a:rPr lang="zh-CN" altLang="en-US" sz="1200" kern="100">
                          <a:solidFill>
                            <a:schemeClr val="dk1"/>
                          </a:solidFill>
                          <a:effectLst/>
                          <a:latin typeface="宋体" panose="02010600030101010101" pitchFamily="2" charset="-122"/>
                          <a:ea typeface="宋体" panose="02010600030101010101" pitchFamily="2" charset="-122"/>
                          <a:cs typeface="+mn-cs"/>
                        </a:rPr>
                        <a:t>输出</a:t>
                      </a:r>
                      <a:r>
                        <a:rPr lang="en-US" sz="1200" kern="100">
                          <a:solidFill>
                            <a:schemeClr val="dk1"/>
                          </a:solidFill>
                          <a:effectLst/>
                          <a:latin typeface="宋体" panose="02010600030101010101" pitchFamily="2" charset="-122"/>
                          <a:ea typeface="宋体" panose="02010600030101010101" pitchFamily="2" charset="-122"/>
                          <a:cs typeface="+mn-cs"/>
                        </a:rPr>
                        <a:t>Rside</a:t>
                      </a:r>
                      <a:r>
                        <a:rPr lang="zh-CN" altLang="en-US" sz="1200" kern="100">
                          <a:solidFill>
                            <a:schemeClr val="dk1"/>
                          </a:solidFill>
                          <a:effectLst/>
                          <a:latin typeface="宋体" panose="02010600030101010101" pitchFamily="2" charset="-122"/>
                          <a:ea typeface="宋体" panose="02010600030101010101" pitchFamily="2" charset="-122"/>
                          <a:cs typeface="+mn-cs"/>
                        </a:rPr>
                        <a:t>的值</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0162632"/>
                  </a:ext>
                </a:extLst>
              </a:tr>
              <a:tr h="219456">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PCenable</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当</a:t>
                      </a:r>
                      <a:r>
                        <a:rPr lang="en-US" sz="1200" kern="100" dirty="0" err="1">
                          <a:solidFill>
                            <a:schemeClr val="dk1"/>
                          </a:solidFill>
                          <a:effectLst/>
                          <a:latin typeface="宋体" panose="02010600030101010101" pitchFamily="2" charset="-122"/>
                          <a:ea typeface="宋体" panose="02010600030101010101" pitchFamily="2" charset="-122"/>
                          <a:cs typeface="+mn-cs"/>
                        </a:rPr>
                        <a:t>PCenable</a:t>
                      </a:r>
                      <a:r>
                        <a:rPr lang="en-US" sz="1200" kern="100" dirty="0">
                          <a:solidFill>
                            <a:schemeClr val="dk1"/>
                          </a:solidFill>
                          <a:effectLst/>
                          <a:latin typeface="宋体" panose="02010600030101010101" pitchFamily="2" charset="-122"/>
                          <a:ea typeface="宋体" panose="02010600030101010101" pitchFamily="2" charset="-122"/>
                          <a:cs typeface="+mn-cs"/>
                        </a:rPr>
                        <a:t>=1</a:t>
                      </a:r>
                      <a:r>
                        <a:rPr lang="zh-CN" altLang="en-US" sz="1200" kern="100" dirty="0">
                          <a:solidFill>
                            <a:schemeClr val="dk1"/>
                          </a:solidFill>
                          <a:effectLst/>
                          <a:latin typeface="宋体" panose="02010600030101010101" pitchFamily="2" charset="-122"/>
                          <a:ea typeface="宋体" panose="02010600030101010101" pitchFamily="2" charset="-122"/>
                          <a:cs typeface="+mn-cs"/>
                        </a:rPr>
                        <a:t>时</a:t>
                      </a:r>
                      <a:r>
                        <a:rPr lang="en-US" sz="1200" kern="100" dirty="0">
                          <a:solidFill>
                            <a:schemeClr val="dk1"/>
                          </a:solidFill>
                          <a:effectLst/>
                          <a:latin typeface="宋体" panose="02010600030101010101" pitchFamily="2" charset="-122"/>
                          <a:ea typeface="宋体" panose="02010600030101010101" pitchFamily="2" charset="-122"/>
                          <a:cs typeface="+mn-cs"/>
                        </a:rPr>
                        <a:t>PR</a:t>
                      </a:r>
                      <a:r>
                        <a:rPr lang="zh-CN" altLang="en-US" sz="1200" kern="100" dirty="0">
                          <a:solidFill>
                            <a:schemeClr val="dk1"/>
                          </a:solidFill>
                          <a:effectLst/>
                          <a:latin typeface="宋体" panose="02010600030101010101" pitchFamily="2" charset="-122"/>
                          <a:ea typeface="宋体" panose="02010600030101010101" pitchFamily="2" charset="-122"/>
                          <a:cs typeface="+mn-cs"/>
                        </a:rPr>
                        <a:t>输出为</a:t>
                      </a:r>
                      <a:r>
                        <a:rPr lang="en-US" sz="1200" kern="100" dirty="0">
                          <a:solidFill>
                            <a:schemeClr val="dk1"/>
                          </a:solidFill>
                          <a:effectLst/>
                          <a:latin typeface="宋体" panose="02010600030101010101" pitchFamily="2" charset="-122"/>
                          <a:ea typeface="宋体" panose="02010600030101010101" pitchFamily="2" charset="-122"/>
                          <a:cs typeface="+mn-cs"/>
                        </a:rPr>
                        <a:t>in</a:t>
                      </a:r>
                      <a:r>
                        <a:rPr lang="zh-CN" altLang="en-US" sz="1200" kern="100" dirty="0">
                          <a:solidFill>
                            <a:schemeClr val="dk1"/>
                          </a:solidFill>
                          <a:effectLst/>
                          <a:latin typeface="宋体" panose="02010600030101010101" pitchFamily="2" charset="-122"/>
                          <a:ea typeface="宋体" panose="02010600030101010101" pitchFamily="2" charset="-122"/>
                          <a:cs typeface="+mn-cs"/>
                        </a:rPr>
                        <a:t>，否则不改变输出</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控制器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38353"/>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Rside</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16</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通用寄存器阵列的输出作为输入值</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通用寄存器阵列</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621"/>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Iside</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8</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指令的低</a:t>
                      </a:r>
                      <a:r>
                        <a:rPr lang="en-US" sz="1200" kern="100" dirty="0">
                          <a:solidFill>
                            <a:schemeClr val="dk1"/>
                          </a:solidFill>
                          <a:effectLst/>
                          <a:latin typeface="宋体" panose="02010600030101010101" pitchFamily="2" charset="-122"/>
                          <a:ea typeface="宋体" panose="02010600030101010101" pitchFamily="2" charset="-122"/>
                          <a:cs typeface="+mn-cs"/>
                        </a:rPr>
                        <a:t>8</a:t>
                      </a:r>
                      <a:r>
                        <a:rPr lang="zh-CN" altLang="en-US" sz="1200" kern="100" dirty="0">
                          <a:solidFill>
                            <a:schemeClr val="dk1"/>
                          </a:solidFill>
                          <a:effectLst/>
                          <a:latin typeface="宋体" panose="02010600030101010101" pitchFamily="2" charset="-122"/>
                          <a:ea typeface="宋体" panose="02010600030101010101" pitchFamily="2" charset="-122"/>
                          <a:cs typeface="+mn-cs"/>
                        </a:rPr>
                        <a:t>位作为输入值</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指令寄存器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0649275"/>
                  </a:ext>
                </a:extLst>
              </a:tr>
              <a:tr h="24487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clk</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系统时钟</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分频器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3786354"/>
                  </a:ext>
                </a:extLst>
              </a:tr>
              <a:tr h="24487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Address</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output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16</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输出的最终</a:t>
                      </a:r>
                      <a:r>
                        <a:rPr lang="en-US" sz="1200" kern="100" dirty="0">
                          <a:solidFill>
                            <a:schemeClr val="dk1"/>
                          </a:solidFill>
                          <a:effectLst/>
                          <a:latin typeface="宋体" panose="02010600030101010101" pitchFamily="2" charset="-122"/>
                          <a:ea typeface="宋体" panose="02010600030101010101" pitchFamily="2" charset="-122"/>
                          <a:cs typeface="+mn-cs"/>
                        </a:rPr>
                        <a:t>PC</a:t>
                      </a:r>
                      <a:r>
                        <a:rPr lang="zh-CN" altLang="en-US" sz="1200" kern="100" dirty="0">
                          <a:solidFill>
                            <a:schemeClr val="dk1"/>
                          </a:solidFill>
                          <a:effectLst/>
                          <a:latin typeface="宋体" panose="02010600030101010101" pitchFamily="2" charset="-122"/>
                          <a:ea typeface="宋体" panose="02010600030101010101" pitchFamily="2" charset="-122"/>
                          <a:cs typeface="+mn-cs"/>
                        </a:rPr>
                        <a:t>值</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存储器</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3899905"/>
                  </a:ext>
                </a:extLst>
              </a:tr>
            </a:tbl>
          </a:graphicData>
        </a:graphic>
      </p:graphicFrame>
      <p:sp>
        <p:nvSpPr>
          <p:cNvPr id="3" name="标题 2"/>
          <p:cNvSpPr>
            <a:spLocks noGrp="1"/>
          </p:cNvSpPr>
          <p:nvPr>
            <p:ph type="title"/>
          </p:nvPr>
        </p:nvSpPr>
        <p:spPr/>
        <p:txBody>
          <a:bodyPr/>
          <a:lstStyle/>
          <a:p>
            <a:r>
              <a:rPr lang="en-US" altLang="zh-CN" dirty="0"/>
              <a:t>CPU</a:t>
            </a:r>
            <a:r>
              <a:rPr lang="zh-CN" altLang="en-US" dirty="0"/>
              <a:t>数据通路设计</a:t>
            </a: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117</a:t>
            </a:fld>
            <a:endParaRPr lang="zh-CN" altLang="en-US" dirty="0"/>
          </a:p>
        </p:txBody>
      </p:sp>
    </p:spTree>
    <p:extLst>
      <p:ext uri="{BB962C8B-B14F-4D97-AF65-F5344CB8AC3E}">
        <p14:creationId xmlns:p14="http://schemas.microsoft.com/office/powerpoint/2010/main" val="34721494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AC3236-DC65-E32E-B892-1B5112358D98}"/>
              </a:ext>
            </a:extLst>
          </p:cNvPr>
          <p:cNvPicPr>
            <a:picLocks noChangeAspect="1"/>
          </p:cNvPicPr>
          <p:nvPr/>
        </p:nvPicPr>
        <p:blipFill rotWithShape="1">
          <a:blip r:embed="rId2"/>
          <a:srcRect l="16885" r="59893" b="67213"/>
          <a:stretch/>
        </p:blipFill>
        <p:spPr>
          <a:xfrm>
            <a:off x="91436" y="559865"/>
            <a:ext cx="2400154" cy="3812289"/>
          </a:xfrm>
          <a:prstGeom prst="rect">
            <a:avLst/>
          </a:prstGeom>
        </p:spPr>
      </p:pic>
      <p:sp>
        <p:nvSpPr>
          <p:cNvPr id="6" name="矩形 5">
            <a:extLst>
              <a:ext uri="{FF2B5EF4-FFF2-40B4-BE49-F238E27FC236}">
                <a16:creationId xmlns:a16="http://schemas.microsoft.com/office/drawing/2014/main" id="{3D12CF44-C4DB-4D14-88D4-57307A7C5A59}"/>
              </a:ext>
            </a:extLst>
          </p:cNvPr>
          <p:cNvSpPr/>
          <p:nvPr/>
        </p:nvSpPr>
        <p:spPr bwMode="auto">
          <a:xfrm>
            <a:off x="620688" y="2017974"/>
            <a:ext cx="1507917" cy="1331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5440029-B8B7-4228-9C30-D9439BA06923}"/>
              </a:ext>
            </a:extLst>
          </p:cNvPr>
          <p:cNvSpPr/>
          <p:nvPr/>
        </p:nvSpPr>
        <p:spPr bwMode="auto">
          <a:xfrm>
            <a:off x="297228" y="1554699"/>
            <a:ext cx="2138674" cy="369332"/>
          </a:xfrm>
          <a:prstGeom prst="rect">
            <a:avLst/>
          </a:prstGeom>
          <a:noFill/>
        </p:spPr>
        <p:txBody>
          <a:bodyPr wrap="square">
            <a:spAutoFit/>
          </a:bodyPr>
          <a:lstStyle/>
          <a:p>
            <a:pPr>
              <a:defRPr/>
            </a:pPr>
            <a:r>
              <a:rPr lang="en-US" altLang="zh-CN" b="1" dirty="0">
                <a:solidFill>
                  <a:srgbClr val="00B0F0"/>
                </a:solidFill>
                <a:latin typeface="Calibri Light" panose="020F0302020204030204" pitchFamily="34" charset="0"/>
                <a:ea typeface="等线 Light" panose="02010600030101010101" pitchFamily="2" charset="-122"/>
              </a:rPr>
              <a:t>1</a:t>
            </a:r>
            <a:r>
              <a:rPr lang="zh-CN" altLang="en-US" b="1" dirty="0">
                <a:solidFill>
                  <a:srgbClr val="00B0F0"/>
                </a:solidFill>
                <a:latin typeface="Calibri Light" panose="020F0302020204030204" pitchFamily="34" charset="0"/>
                <a:ea typeface="等线 Light" panose="02010600030101010101" pitchFamily="2" charset="-122"/>
              </a:rPr>
              <a:t>、设置为顶层文件</a:t>
            </a:r>
          </a:p>
        </p:txBody>
      </p:sp>
      <p:sp>
        <p:nvSpPr>
          <p:cNvPr id="2" name="标题 1">
            <a:extLst>
              <a:ext uri="{FF2B5EF4-FFF2-40B4-BE49-F238E27FC236}">
                <a16:creationId xmlns:a16="http://schemas.microsoft.com/office/drawing/2014/main" id="{66D9EBA7-2D89-E4FB-19B4-7BDC1770540A}"/>
              </a:ext>
            </a:extLst>
          </p:cNvPr>
          <p:cNvSpPr>
            <a:spLocks noGrp="1"/>
          </p:cNvSpPr>
          <p:nvPr>
            <p:ph type="title"/>
          </p:nvPr>
        </p:nvSpPr>
        <p:spPr>
          <a:xfrm>
            <a:off x="353762" y="70205"/>
            <a:ext cx="6543675" cy="461963"/>
          </a:xfrm>
        </p:spPr>
        <p:txBody>
          <a:bodyPr/>
          <a:lstStyle/>
          <a:p>
            <a:pPr eaLnBrk="1" hangingPunct="1">
              <a:spcBef>
                <a:spcPct val="0"/>
              </a:spcBef>
              <a:buFontTx/>
              <a:buNone/>
            </a:pPr>
            <a:r>
              <a:rPr lang="zh-CN" altLang="en-US" dirty="0"/>
              <a:t>寻址单元的设计和仿真</a:t>
            </a:r>
          </a:p>
        </p:txBody>
      </p:sp>
      <p:sp>
        <p:nvSpPr>
          <p:cNvPr id="8" name="矩形 7">
            <a:extLst>
              <a:ext uri="{FF2B5EF4-FFF2-40B4-BE49-F238E27FC236}">
                <a16:creationId xmlns:a16="http://schemas.microsoft.com/office/drawing/2014/main" id="{AE277360-743B-2EF1-A48F-5FE48AD2A5D4}"/>
              </a:ext>
            </a:extLst>
          </p:cNvPr>
          <p:cNvSpPr/>
          <p:nvPr/>
        </p:nvSpPr>
        <p:spPr bwMode="auto">
          <a:xfrm>
            <a:off x="1305235" y="4021656"/>
            <a:ext cx="710938" cy="1331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文本框 12">
            <a:extLst>
              <a:ext uri="{FF2B5EF4-FFF2-40B4-BE49-F238E27FC236}">
                <a16:creationId xmlns:a16="http://schemas.microsoft.com/office/drawing/2014/main" id="{52DB04C8-DFCE-BBD9-F1B3-E816755664D6}"/>
              </a:ext>
            </a:extLst>
          </p:cNvPr>
          <p:cNvSpPr txBox="1"/>
          <p:nvPr/>
        </p:nvSpPr>
        <p:spPr>
          <a:xfrm>
            <a:off x="2998032" y="684764"/>
            <a:ext cx="5583837" cy="2031325"/>
          </a:xfrm>
          <a:prstGeom prst="rect">
            <a:avLst/>
          </a:prstGeom>
          <a:noFill/>
        </p:spPr>
        <p:txBody>
          <a:bodyPr wrap="square">
            <a:spAutoFit/>
          </a:bodyPr>
          <a:lstStyle/>
          <a:p>
            <a:pPr>
              <a:spcBef>
                <a:spcPct val="0"/>
              </a:spcBef>
              <a:buFontTx/>
              <a:buNone/>
            </a:pPr>
            <a:r>
              <a:rPr lang="en-US" altLang="zh-CN" sz="1800" b="1" dirty="0">
                <a:solidFill>
                  <a:srgbClr val="00B0F0"/>
                </a:solidFill>
                <a:latin typeface="Calibri Light" panose="020F0302020204030204" pitchFamily="34" charset="0"/>
                <a:ea typeface="等线 Light" panose="02010600030101010101" pitchFamily="2" charset="-122"/>
              </a:rPr>
              <a:t>2. </a:t>
            </a:r>
            <a:r>
              <a:rPr lang="zh-CN" altLang="en-US" sz="1800" b="1" dirty="0">
                <a:solidFill>
                  <a:srgbClr val="00B0F0"/>
                </a:solidFill>
                <a:latin typeface="Calibri Light" panose="020F0302020204030204" pitchFamily="34" charset="0"/>
                <a:ea typeface="等线 Light" panose="02010600030101010101" pitchFamily="2" charset="-122"/>
              </a:rPr>
              <a:t>参照</a:t>
            </a:r>
            <a:r>
              <a:rPr lang="en-US" altLang="zh-CN" sz="1800" b="1" dirty="0">
                <a:solidFill>
                  <a:srgbClr val="00B0F0"/>
                </a:solidFill>
                <a:latin typeface="Calibri Light" panose="020F0302020204030204" pitchFamily="34" charset="0"/>
                <a:ea typeface="等线 Light" panose="02010600030101010101" pitchFamily="2" charset="-122"/>
              </a:rPr>
              <a:t>104</a:t>
            </a:r>
            <a:r>
              <a:rPr lang="zh-CN" altLang="en-US" sz="1800" b="1" dirty="0">
                <a:solidFill>
                  <a:srgbClr val="00B0F0"/>
                </a:solidFill>
                <a:latin typeface="Calibri Light" panose="020F0302020204030204" pitchFamily="34" charset="0"/>
                <a:ea typeface="等线 Light" panose="02010600030101010101" pitchFamily="2" charset="-122"/>
              </a:rPr>
              <a:t>页：</a:t>
            </a:r>
            <a:r>
              <a:rPr lang="en-US" altLang="zh-CN" sz="1800" b="1" dirty="0">
                <a:solidFill>
                  <a:srgbClr val="00B0F0"/>
                </a:solidFill>
                <a:latin typeface="Calibri Light" panose="020F0302020204030204" pitchFamily="34" charset="0"/>
                <a:ea typeface="等线 Light" panose="02010600030101010101" pitchFamily="2" charset="-122"/>
              </a:rPr>
              <a:t>Do </a:t>
            </a:r>
            <a:r>
              <a:rPr lang="en-US" altLang="zh-CN" sz="1800" b="1" dirty="0">
                <a:solidFill>
                  <a:srgbClr val="FF0000"/>
                </a:solidFill>
                <a:latin typeface="Calibri Light" panose="020F0302020204030204" pitchFamily="34" charset="0"/>
                <a:ea typeface="等线 Light" panose="02010600030101010101" pitchFamily="2" charset="-122"/>
              </a:rPr>
              <a:t>Synthesis </a:t>
            </a:r>
            <a:r>
              <a:rPr lang="en-US" altLang="zh-CN" sz="1800" b="1" dirty="0">
                <a:solidFill>
                  <a:srgbClr val="00B0F0"/>
                </a:solidFill>
                <a:latin typeface="Calibri Light" panose="020F0302020204030204" pitchFamily="34" charset="0"/>
                <a:ea typeface="等线 Light" panose="02010600030101010101" pitchFamily="2" charset="-122"/>
              </a:rPr>
              <a:t>and get the circuit -step1</a:t>
            </a:r>
            <a:endParaRPr lang="en-US" altLang="zh-CN" b="1" dirty="0">
              <a:solidFill>
                <a:srgbClr val="00B0F0"/>
              </a:solidFill>
              <a:latin typeface="Calibri Light" panose="020F0302020204030204" pitchFamily="34" charset="0"/>
              <a:ea typeface="等线 Light" panose="02010600030101010101" pitchFamily="2" charset="-122"/>
            </a:endParaRPr>
          </a:p>
          <a:p>
            <a:pPr>
              <a:spcBef>
                <a:spcPct val="0"/>
              </a:spcBef>
              <a:buFontTx/>
              <a:buNone/>
            </a:pPr>
            <a:r>
              <a:rPr lang="en-US" altLang="zh-CN" b="1" dirty="0">
                <a:solidFill>
                  <a:srgbClr val="00B0F0"/>
                </a:solidFill>
                <a:latin typeface="Calibri Light" panose="020F0302020204030204" pitchFamily="34" charset="0"/>
                <a:ea typeface="等线 Light" panose="02010600030101010101" pitchFamily="2" charset="-122"/>
              </a:rPr>
              <a:t>3. </a:t>
            </a:r>
            <a:r>
              <a:rPr lang="zh-CN" altLang="en-US" b="1" dirty="0">
                <a:solidFill>
                  <a:srgbClr val="00B0F0"/>
                </a:solidFill>
                <a:latin typeface="Calibri Light" panose="020F0302020204030204" pitchFamily="34" charset="0"/>
                <a:ea typeface="等线 Light" panose="02010600030101010101" pitchFamily="2" charset="-122"/>
              </a:rPr>
              <a:t>参照</a:t>
            </a:r>
            <a:r>
              <a:rPr lang="en-US" altLang="zh-CN" b="1" dirty="0">
                <a:solidFill>
                  <a:srgbClr val="00B0F0"/>
                </a:solidFill>
                <a:latin typeface="Calibri Light" panose="020F0302020204030204" pitchFamily="34" charset="0"/>
                <a:ea typeface="等线 Light" panose="02010600030101010101" pitchFamily="2" charset="-122"/>
              </a:rPr>
              <a:t>105-113</a:t>
            </a:r>
            <a:r>
              <a:rPr lang="zh-CN" altLang="en-US" b="1" dirty="0">
                <a:solidFill>
                  <a:srgbClr val="00B0F0"/>
                </a:solidFill>
                <a:latin typeface="Calibri Light" panose="020F0302020204030204" pitchFamily="34" charset="0"/>
                <a:ea typeface="等线 Light" panose="02010600030101010101" pitchFamily="2" charset="-122"/>
              </a:rPr>
              <a:t>页：</a:t>
            </a:r>
            <a:r>
              <a:rPr lang="en-US" altLang="zh-CN" sz="1800" b="1" dirty="0">
                <a:solidFill>
                  <a:srgbClr val="00B0F0"/>
                </a:solidFill>
                <a:latin typeface="Calibri Light" panose="020F0302020204030204" pitchFamily="34" charset="0"/>
                <a:ea typeface="等线 Light" panose="02010600030101010101" pitchFamily="2" charset="-122"/>
              </a:rPr>
              <a:t>Create </a:t>
            </a:r>
            <a:r>
              <a:rPr lang="en-US" altLang="zh-CN" sz="1800" b="1" dirty="0">
                <a:solidFill>
                  <a:srgbClr val="FF0000"/>
                </a:solidFill>
                <a:latin typeface="Calibri Light" panose="020F0302020204030204" pitchFamily="34" charset="0"/>
                <a:ea typeface="等线 Light" panose="02010600030101010101" pitchFamily="2" charset="-122"/>
              </a:rPr>
              <a:t>Simulation</a:t>
            </a:r>
            <a:r>
              <a:rPr lang="en-US" altLang="zh-CN" sz="1800" b="1" dirty="0">
                <a:solidFill>
                  <a:srgbClr val="00B0F0"/>
                </a:solidFill>
                <a:latin typeface="Calibri Light" panose="020F0302020204030204" pitchFamily="34" charset="0"/>
                <a:ea typeface="等线 Light" panose="02010600030101010101" pitchFamily="2" charset="-122"/>
              </a:rPr>
              <a:t> Source File</a:t>
            </a:r>
            <a:r>
              <a:rPr lang="zh-CN" altLang="en-US" sz="1800" b="1" dirty="0">
                <a:solidFill>
                  <a:srgbClr val="FF0000"/>
                </a:solidFill>
                <a:latin typeface="Calibri Light" panose="020F0302020204030204" pitchFamily="34" charset="0"/>
                <a:ea typeface="等线 Light" panose="02010600030101010101" pitchFamily="2" charset="-122"/>
              </a:rPr>
              <a:t>（但是之前的步骤是根据</a:t>
            </a:r>
            <a:r>
              <a:rPr lang="en-US" altLang="zh-CN" sz="1800" b="1" dirty="0">
                <a:solidFill>
                  <a:srgbClr val="FF0000"/>
                </a:solidFill>
                <a:latin typeface="Calibri Light" panose="020F0302020204030204" pitchFamily="34" charset="0"/>
                <a:ea typeface="等线 Light" panose="02010600030101010101" pitchFamily="2" charset="-122"/>
              </a:rPr>
              <a:t>ArithmeticUnit</a:t>
            </a:r>
            <a:r>
              <a:rPr lang="zh-CN" altLang="en-US" sz="1800" b="1" dirty="0">
                <a:solidFill>
                  <a:srgbClr val="FF0000"/>
                </a:solidFill>
                <a:latin typeface="Calibri Light" panose="020F0302020204030204" pitchFamily="34" charset="0"/>
                <a:ea typeface="等线 Light" panose="02010600030101010101" pitchFamily="2" charset="-122"/>
              </a:rPr>
              <a:t>，现在需要灵活的按</a:t>
            </a:r>
            <a:r>
              <a:rPr lang="en-US" altLang="zh-CN" sz="1800" b="1" dirty="0">
                <a:solidFill>
                  <a:srgbClr val="FF0000"/>
                </a:solidFill>
                <a:latin typeface="Calibri Light" panose="020F0302020204030204" pitchFamily="34" charset="0"/>
                <a:ea typeface="等线 Light" panose="02010600030101010101" pitchFamily="2" charset="-122"/>
              </a:rPr>
              <a:t> </a:t>
            </a:r>
            <a:r>
              <a:rPr lang="en-US" altLang="zh-CN" sz="1800" b="1" dirty="0" err="1">
                <a:solidFill>
                  <a:srgbClr val="FF0000"/>
                </a:solidFill>
                <a:latin typeface="Calibri Light" panose="020F0302020204030204" pitchFamily="34" charset="0"/>
                <a:ea typeface="等线 Light" panose="02010600030101010101" pitchFamily="2" charset="-122"/>
              </a:rPr>
              <a:t>AddressingUnit</a:t>
            </a:r>
            <a:r>
              <a:rPr lang="zh-CN" altLang="en-US" sz="1800" b="1" dirty="0">
                <a:solidFill>
                  <a:srgbClr val="FF0000"/>
                </a:solidFill>
                <a:latin typeface="Calibri Light" panose="020F0302020204030204" pitchFamily="34" charset="0"/>
                <a:ea typeface="等线 Light" panose="02010600030101010101" pitchFamily="2" charset="-122"/>
              </a:rPr>
              <a:t>改）</a:t>
            </a:r>
            <a:endParaRPr lang="en-US" altLang="zh-CN" sz="1800" b="1" dirty="0">
              <a:solidFill>
                <a:srgbClr val="FF0000"/>
              </a:solidFill>
              <a:latin typeface="Calibri Light" panose="020F0302020204030204" pitchFamily="34" charset="0"/>
              <a:ea typeface="等线 Light" panose="02010600030101010101" pitchFamily="2" charset="-122"/>
            </a:endParaRPr>
          </a:p>
          <a:p>
            <a:pPr>
              <a:spcBef>
                <a:spcPct val="0"/>
              </a:spcBef>
              <a:buFontTx/>
              <a:buNone/>
            </a:pPr>
            <a:endParaRPr lang="en-US" altLang="zh-CN" b="1" dirty="0">
              <a:solidFill>
                <a:srgbClr val="FF0000"/>
              </a:solidFill>
              <a:latin typeface="Calibri Light" panose="020F0302020204030204" pitchFamily="34" charset="0"/>
              <a:ea typeface="等线 Light" panose="02010600030101010101" pitchFamily="2" charset="-122"/>
            </a:endParaRPr>
          </a:p>
          <a:p>
            <a:pPr>
              <a:spcBef>
                <a:spcPct val="0"/>
              </a:spcBef>
              <a:buFontTx/>
              <a:buNone/>
            </a:pPr>
            <a:r>
              <a:rPr lang="zh-CN" altLang="en-US" sz="1800" b="1" dirty="0">
                <a:solidFill>
                  <a:srgbClr val="FF0000"/>
                </a:solidFill>
                <a:latin typeface="Calibri Light" panose="020F0302020204030204" pitchFamily="34" charset="0"/>
                <a:ea typeface="等线 Light" panose="02010600030101010101" pitchFamily="2" charset="-122"/>
              </a:rPr>
              <a:t>后续的其他电路模块的仿真，都参照上述步骤</a:t>
            </a:r>
            <a:br>
              <a:rPr lang="en-US" altLang="zh-CN" sz="1800" b="1" dirty="0">
                <a:solidFill>
                  <a:srgbClr val="00B0F0"/>
                </a:solidFill>
                <a:latin typeface="Calibri Light" panose="020F0302020204030204" pitchFamily="34" charset="0"/>
                <a:ea typeface="等线 Light" panose="02010600030101010101" pitchFamily="2" charset="-122"/>
              </a:rPr>
            </a:br>
            <a:endParaRPr lang="zh-CN" altLang="en-US" sz="1800" b="1" dirty="0">
              <a:solidFill>
                <a:srgbClr val="00B0F0"/>
              </a:solidFill>
              <a:latin typeface="Calibri Light" panose="020F0302020204030204" pitchFamily="34" charset="0"/>
              <a:ea typeface="等线 Light" panose="02010600030101010101" pitchFamily="2" charset="-122"/>
            </a:endParaRPr>
          </a:p>
        </p:txBody>
      </p:sp>
    </p:spTree>
    <p:extLst>
      <p:ext uri="{BB962C8B-B14F-4D97-AF65-F5344CB8AC3E}">
        <p14:creationId xmlns:p14="http://schemas.microsoft.com/office/powerpoint/2010/main" val="98914989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pPr eaLnBrk="1" hangingPunct="1">
              <a:spcBef>
                <a:spcPct val="0"/>
              </a:spcBef>
              <a:buFontTx/>
              <a:buNone/>
            </a:pPr>
            <a:r>
              <a:rPr lang="zh-CN" altLang="en-US" dirty="0"/>
              <a:t>附加</a:t>
            </a:r>
            <a:r>
              <a:rPr lang="en-US" altLang="zh-CN" dirty="0"/>
              <a:t>/</a:t>
            </a:r>
            <a:r>
              <a:rPr lang="zh-CN" altLang="en-US" dirty="0"/>
              <a:t>思考题</a:t>
            </a:r>
            <a:r>
              <a:rPr lang="en-US" altLang="zh-CN" dirty="0"/>
              <a:t>:</a:t>
            </a:r>
            <a:r>
              <a:rPr lang="zh-CN" altLang="en-US" dirty="0"/>
              <a:t>寄存器阵列的设计及验证</a:t>
            </a:r>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6" name="表格 5">
            <a:extLst>
              <a:ext uri="{FF2B5EF4-FFF2-40B4-BE49-F238E27FC236}">
                <a16:creationId xmlns:a16="http://schemas.microsoft.com/office/drawing/2014/main" id="{07B72E7F-1BDE-019C-3E1A-D52984D9E49C}"/>
              </a:ext>
            </a:extLst>
          </p:cNvPr>
          <p:cNvGraphicFramePr>
            <a:graphicFrameLocks noGrp="1"/>
          </p:cNvGraphicFramePr>
          <p:nvPr>
            <p:extLst>
              <p:ext uri="{D42A27DB-BD31-4B8C-83A1-F6EECF244321}">
                <p14:modId xmlns:p14="http://schemas.microsoft.com/office/powerpoint/2010/main" val="2420224201"/>
              </p:ext>
            </p:extLst>
          </p:nvPr>
        </p:nvGraphicFramePr>
        <p:xfrm>
          <a:off x="3085689" y="952118"/>
          <a:ext cx="5904254" cy="3222056"/>
        </p:xfrm>
        <a:graphic>
          <a:graphicData uri="http://schemas.openxmlformats.org/drawingml/2006/table">
            <a:tbl>
              <a:tblPr>
                <a:tableStyleId>{5C22544A-7EE6-4342-B048-85BDC9FD1C3A}</a:tableStyleId>
              </a:tblPr>
              <a:tblGrid>
                <a:gridCol w="994734">
                  <a:extLst>
                    <a:ext uri="{9D8B030D-6E8A-4147-A177-3AD203B41FA5}">
                      <a16:colId xmlns:a16="http://schemas.microsoft.com/office/drawing/2014/main" val="1851778580"/>
                    </a:ext>
                  </a:extLst>
                </a:gridCol>
                <a:gridCol w="795483">
                  <a:extLst>
                    <a:ext uri="{9D8B030D-6E8A-4147-A177-3AD203B41FA5}">
                      <a16:colId xmlns:a16="http://schemas.microsoft.com/office/drawing/2014/main" val="1787944061"/>
                    </a:ext>
                  </a:extLst>
                </a:gridCol>
                <a:gridCol w="795482">
                  <a:extLst>
                    <a:ext uri="{9D8B030D-6E8A-4147-A177-3AD203B41FA5}">
                      <a16:colId xmlns:a16="http://schemas.microsoft.com/office/drawing/2014/main" val="1208256001"/>
                    </a:ext>
                  </a:extLst>
                </a:gridCol>
                <a:gridCol w="1887321">
                  <a:extLst>
                    <a:ext uri="{9D8B030D-6E8A-4147-A177-3AD203B41FA5}">
                      <a16:colId xmlns:a16="http://schemas.microsoft.com/office/drawing/2014/main" val="1923847485"/>
                    </a:ext>
                  </a:extLst>
                </a:gridCol>
                <a:gridCol w="1431234">
                  <a:extLst>
                    <a:ext uri="{9D8B030D-6E8A-4147-A177-3AD203B41FA5}">
                      <a16:colId xmlns:a16="http://schemas.microsoft.com/office/drawing/2014/main" val="2051065805"/>
                    </a:ext>
                  </a:extLst>
                </a:gridCol>
              </a:tblGrid>
              <a:tr h="493776">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接口名称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输入</a:t>
                      </a:r>
                      <a:r>
                        <a:rPr lang="en-US" sz="1400" b="1" kern="100" dirty="0">
                          <a:solidFill>
                            <a:schemeClr val="dk1"/>
                          </a:solidFill>
                          <a:effectLst/>
                          <a:latin typeface="宋体" panose="02010600030101010101" pitchFamily="2" charset="-122"/>
                          <a:ea typeface="宋体" panose="02010600030101010101" pitchFamily="2" charset="-122"/>
                          <a:cs typeface="+mn-cs"/>
                        </a:rPr>
                        <a:t>/</a:t>
                      </a:r>
                      <a:r>
                        <a:rPr lang="zh-CN" altLang="en-US" sz="1400" b="1" kern="100" dirty="0">
                          <a:solidFill>
                            <a:schemeClr val="dk1"/>
                          </a:solidFill>
                          <a:effectLst/>
                          <a:latin typeface="宋体" panose="02010600030101010101" pitchFamily="2" charset="-122"/>
                          <a:ea typeface="宋体" panose="02010600030101010101" pitchFamily="2" charset="-122"/>
                          <a:cs typeface="+mn-cs"/>
                        </a:rPr>
                        <a:t>输出</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位宽</a:t>
                      </a:r>
                      <a:r>
                        <a:rPr lang="en-US" sz="1400" b="1" kern="100" dirty="0">
                          <a:solidFill>
                            <a:schemeClr val="dk1"/>
                          </a:solidFill>
                          <a:effectLst/>
                          <a:latin typeface="宋体" panose="02010600030101010101" pitchFamily="2" charset="-122"/>
                          <a:ea typeface="宋体" panose="02010600030101010101" pitchFamily="2" charset="-122"/>
                          <a:cs typeface="+mn-cs"/>
                        </a:rPr>
                        <a:t>(bits)</a:t>
                      </a:r>
                      <a:endParaRPr lang="zh-CN" altLang="en-US" sz="1400" b="1"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功能描述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400" b="1" kern="100" dirty="0">
                          <a:solidFill>
                            <a:schemeClr val="dk1"/>
                          </a:solidFill>
                          <a:effectLst/>
                          <a:latin typeface="宋体" panose="02010600030101010101" pitchFamily="2" charset="-122"/>
                          <a:ea typeface="宋体" panose="02010600030101010101" pitchFamily="2" charset="-122"/>
                          <a:cs typeface="+mn-cs"/>
                        </a:rPr>
                        <a:t>信号来源</a:t>
                      </a:r>
                      <a:r>
                        <a:rPr lang="en-US" sz="1400" b="1" kern="100" dirty="0">
                          <a:solidFill>
                            <a:schemeClr val="dk1"/>
                          </a:solidFill>
                          <a:effectLst/>
                          <a:latin typeface="宋体" panose="02010600030101010101" pitchFamily="2" charset="-122"/>
                          <a:ea typeface="宋体" panose="02010600030101010101" pitchFamily="2" charset="-122"/>
                          <a:cs typeface="+mn-cs"/>
                        </a:rPr>
                        <a:t>/</a:t>
                      </a:r>
                      <a:r>
                        <a:rPr lang="zh-CN" altLang="en-US" sz="1400" b="1" kern="100" dirty="0">
                          <a:solidFill>
                            <a:schemeClr val="dk1"/>
                          </a:solidFill>
                          <a:effectLst/>
                          <a:latin typeface="宋体" panose="02010600030101010101" pitchFamily="2" charset="-122"/>
                          <a:ea typeface="宋体" panose="02010600030101010101" pitchFamily="2" charset="-122"/>
                          <a:cs typeface="+mn-cs"/>
                        </a:rPr>
                        <a:t>去向</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3693366"/>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in</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16</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数据输入</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存储器</a:t>
                      </a:r>
                      <a:r>
                        <a:rPr lang="en-US" altLang="zh-CN" sz="1200" kern="100" dirty="0">
                          <a:solidFill>
                            <a:schemeClr val="dk1"/>
                          </a:solidFill>
                          <a:effectLst/>
                          <a:latin typeface="宋体" panose="02010600030101010101" pitchFamily="2" charset="-122"/>
                          <a:ea typeface="宋体" panose="02010600030101010101" pitchFamily="2" charset="-122"/>
                          <a:cs typeface="+mn-cs"/>
                        </a:rPr>
                        <a:t>/</a:t>
                      </a:r>
                      <a:r>
                        <a:rPr lang="zh-CN" altLang="en-US" sz="1200" kern="100" dirty="0">
                          <a:solidFill>
                            <a:schemeClr val="dk1"/>
                          </a:solidFill>
                          <a:effectLst/>
                          <a:latin typeface="宋体" panose="02010600030101010101" pitchFamily="2" charset="-122"/>
                          <a:ea typeface="宋体" panose="02010600030101010101" pitchFamily="2" charset="-122"/>
                          <a:cs typeface="+mn-cs"/>
                        </a:rPr>
                        <a:t>数据总线</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3104845"/>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dirty="0" err="1">
                          <a:solidFill>
                            <a:schemeClr val="dk1"/>
                          </a:solidFill>
                          <a:effectLst/>
                          <a:latin typeface="宋体" panose="02010600030101010101" pitchFamily="2" charset="-122"/>
                          <a:ea typeface="宋体" panose="02010600030101010101" pitchFamily="2" charset="-122"/>
                          <a:cs typeface="+mn-cs"/>
                        </a:rPr>
                        <a:t>clk</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时钟输入</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分频器</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489185"/>
                  </a:ext>
                </a:extLst>
              </a:tr>
              <a:tr h="65836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RFLwrite</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input</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低</a:t>
                      </a:r>
                      <a:r>
                        <a:rPr lang="en-US" sz="1200" kern="100">
                          <a:solidFill>
                            <a:schemeClr val="dk1"/>
                          </a:solidFill>
                          <a:effectLst/>
                          <a:latin typeface="宋体" panose="02010600030101010101" pitchFamily="2" charset="-122"/>
                          <a:ea typeface="宋体" panose="02010600030101010101" pitchFamily="2" charset="-122"/>
                          <a:cs typeface="+mn-cs"/>
                        </a:rPr>
                        <a:t>8</a:t>
                      </a:r>
                      <a:r>
                        <a:rPr lang="zh-CN" altLang="en-US" sz="1200" kern="100">
                          <a:solidFill>
                            <a:schemeClr val="dk1"/>
                          </a:solidFill>
                          <a:effectLst/>
                          <a:latin typeface="宋体" panose="02010600030101010101" pitchFamily="2" charset="-122"/>
                          <a:ea typeface="宋体" panose="02010600030101010101" pitchFamily="2" charset="-122"/>
                          <a:cs typeface="+mn-cs"/>
                        </a:rPr>
                        <a:t>位写有效，</a:t>
                      </a:r>
                      <a:r>
                        <a:rPr lang="en-US" sz="1200" kern="100">
                          <a:solidFill>
                            <a:schemeClr val="dk1"/>
                          </a:solidFill>
                          <a:effectLst/>
                          <a:latin typeface="宋体" panose="02010600030101010101" pitchFamily="2" charset="-122"/>
                          <a:ea typeface="宋体" panose="02010600030101010101" pitchFamily="2" charset="-122"/>
                          <a:cs typeface="+mn-cs"/>
                        </a:rPr>
                        <a:t>Laddr</a:t>
                      </a:r>
                      <a:r>
                        <a:rPr lang="zh-CN" altLang="en-US" sz="1200" kern="100">
                          <a:solidFill>
                            <a:schemeClr val="dk1"/>
                          </a:solidFill>
                          <a:effectLst/>
                          <a:latin typeface="宋体" panose="02010600030101010101" pitchFamily="2" charset="-122"/>
                          <a:ea typeface="宋体" panose="02010600030101010101" pitchFamily="2" charset="-122"/>
                          <a:cs typeface="+mn-cs"/>
                        </a:rPr>
                        <a:t>内存储的数据低</a:t>
                      </a:r>
                      <a:r>
                        <a:rPr lang="en-US" sz="1200" kern="100">
                          <a:solidFill>
                            <a:schemeClr val="dk1"/>
                          </a:solidFill>
                          <a:effectLst/>
                          <a:latin typeface="宋体" panose="02010600030101010101" pitchFamily="2" charset="-122"/>
                          <a:ea typeface="宋体" panose="02010600030101010101" pitchFamily="2" charset="-122"/>
                          <a:cs typeface="+mn-cs"/>
                        </a:rPr>
                        <a:t>8</a:t>
                      </a:r>
                      <a:r>
                        <a:rPr lang="zh-CN" altLang="en-US" sz="1200" kern="100">
                          <a:solidFill>
                            <a:schemeClr val="dk1"/>
                          </a:solidFill>
                          <a:effectLst/>
                          <a:latin typeface="宋体" panose="02010600030101010101" pitchFamily="2" charset="-122"/>
                          <a:ea typeface="宋体" panose="02010600030101010101" pitchFamily="2" charset="-122"/>
                          <a:cs typeface="+mn-cs"/>
                        </a:rPr>
                        <a:t>位</a:t>
                      </a:r>
                      <a:r>
                        <a:rPr lang="en-US" sz="1200" kern="100">
                          <a:solidFill>
                            <a:schemeClr val="dk1"/>
                          </a:solidFill>
                          <a:effectLst/>
                          <a:latin typeface="宋体" panose="02010600030101010101" pitchFamily="2" charset="-122"/>
                          <a:ea typeface="宋体" panose="02010600030101010101" pitchFamily="2" charset="-122"/>
                          <a:cs typeface="+mn-cs"/>
                        </a:rPr>
                        <a:t>=</a:t>
                      </a:r>
                      <a:r>
                        <a:rPr lang="zh-CN" altLang="en-US" sz="1200" kern="100">
                          <a:solidFill>
                            <a:schemeClr val="dk1"/>
                          </a:solidFill>
                          <a:effectLst/>
                          <a:latin typeface="宋体" panose="02010600030101010101" pitchFamily="2" charset="-122"/>
                          <a:ea typeface="宋体" panose="02010600030101010101" pitchFamily="2" charset="-122"/>
                          <a:cs typeface="+mn-cs"/>
                        </a:rPr>
                        <a:t>输入数据</a:t>
                      </a:r>
                      <a:r>
                        <a:rPr lang="en-US" sz="1200" kern="100">
                          <a:solidFill>
                            <a:schemeClr val="dk1"/>
                          </a:solidFill>
                          <a:effectLst/>
                          <a:latin typeface="宋体" panose="02010600030101010101" pitchFamily="2" charset="-122"/>
                          <a:ea typeface="宋体" panose="02010600030101010101" pitchFamily="2" charset="-122"/>
                          <a:cs typeface="+mn-cs"/>
                        </a:rPr>
                        <a:t>in</a:t>
                      </a:r>
                      <a:r>
                        <a:rPr lang="zh-CN" altLang="en-US" sz="1200" kern="100">
                          <a:solidFill>
                            <a:schemeClr val="dk1"/>
                          </a:solidFill>
                          <a:effectLst/>
                          <a:latin typeface="宋体" panose="02010600030101010101" pitchFamily="2" charset="-122"/>
                          <a:ea typeface="宋体" panose="02010600030101010101" pitchFamily="2" charset="-122"/>
                          <a:cs typeface="+mn-cs"/>
                        </a:rPr>
                        <a:t>的低</a:t>
                      </a:r>
                      <a:r>
                        <a:rPr lang="en-US" sz="1200" kern="100">
                          <a:solidFill>
                            <a:schemeClr val="dk1"/>
                          </a:solidFill>
                          <a:effectLst/>
                          <a:latin typeface="宋体" panose="02010600030101010101" pitchFamily="2" charset="-122"/>
                          <a:ea typeface="宋体" panose="02010600030101010101" pitchFamily="2" charset="-122"/>
                          <a:cs typeface="+mn-cs"/>
                        </a:rPr>
                        <a:t>8</a:t>
                      </a:r>
                      <a:r>
                        <a:rPr lang="zh-CN" altLang="en-US" sz="1200" kern="100">
                          <a:solidFill>
                            <a:schemeClr val="dk1"/>
                          </a:solidFill>
                          <a:effectLst/>
                          <a:latin typeface="宋体" panose="02010600030101010101" pitchFamily="2" charset="-122"/>
                          <a:ea typeface="宋体" panose="02010600030101010101" pitchFamily="2" charset="-122"/>
                          <a:cs typeface="+mn-cs"/>
                        </a:rPr>
                        <a:t>位</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控制器</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645114"/>
                  </a:ext>
                </a:extLst>
              </a:tr>
              <a:tr h="65836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RFHwrite</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input</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dirty="0">
                          <a:solidFill>
                            <a:schemeClr val="dk1"/>
                          </a:solidFill>
                          <a:effectLst/>
                          <a:latin typeface="宋体" panose="02010600030101010101" pitchFamily="2" charset="-122"/>
                          <a:ea typeface="宋体" panose="02010600030101010101" pitchFamily="2" charset="-122"/>
                          <a:cs typeface="+mn-cs"/>
                        </a:rPr>
                        <a:t>1</a:t>
                      </a:r>
                      <a:endParaRPr lang="zh-CN" altLang="en-US" sz="1200" kern="100" dirty="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高</a:t>
                      </a:r>
                      <a:r>
                        <a:rPr lang="en-US" sz="1200" kern="100" dirty="0">
                          <a:solidFill>
                            <a:schemeClr val="dk1"/>
                          </a:solidFill>
                          <a:effectLst/>
                          <a:latin typeface="宋体" panose="02010600030101010101" pitchFamily="2" charset="-122"/>
                          <a:ea typeface="宋体" panose="02010600030101010101" pitchFamily="2" charset="-122"/>
                          <a:cs typeface="+mn-cs"/>
                        </a:rPr>
                        <a:t>8</a:t>
                      </a:r>
                      <a:r>
                        <a:rPr lang="zh-CN" altLang="en-US" sz="1200" kern="100" dirty="0">
                          <a:solidFill>
                            <a:schemeClr val="dk1"/>
                          </a:solidFill>
                          <a:effectLst/>
                          <a:latin typeface="宋体" panose="02010600030101010101" pitchFamily="2" charset="-122"/>
                          <a:ea typeface="宋体" panose="02010600030101010101" pitchFamily="2" charset="-122"/>
                          <a:cs typeface="+mn-cs"/>
                        </a:rPr>
                        <a:t>位写有效，</a:t>
                      </a:r>
                      <a:r>
                        <a:rPr lang="en-US" sz="1200" kern="100" dirty="0" err="1">
                          <a:solidFill>
                            <a:schemeClr val="dk1"/>
                          </a:solidFill>
                          <a:effectLst/>
                          <a:latin typeface="宋体" panose="02010600030101010101" pitchFamily="2" charset="-122"/>
                          <a:ea typeface="宋体" panose="02010600030101010101" pitchFamily="2" charset="-122"/>
                          <a:cs typeface="+mn-cs"/>
                        </a:rPr>
                        <a:t>Laddr</a:t>
                      </a:r>
                      <a:r>
                        <a:rPr lang="zh-CN" altLang="en-US" sz="1200" kern="100" dirty="0">
                          <a:solidFill>
                            <a:schemeClr val="dk1"/>
                          </a:solidFill>
                          <a:effectLst/>
                          <a:latin typeface="宋体" panose="02010600030101010101" pitchFamily="2" charset="-122"/>
                          <a:ea typeface="宋体" panose="02010600030101010101" pitchFamily="2" charset="-122"/>
                          <a:cs typeface="+mn-cs"/>
                        </a:rPr>
                        <a:t>内存储的数据高</a:t>
                      </a:r>
                      <a:r>
                        <a:rPr lang="en-US" sz="1200" kern="100" dirty="0">
                          <a:solidFill>
                            <a:schemeClr val="dk1"/>
                          </a:solidFill>
                          <a:effectLst/>
                          <a:latin typeface="宋体" panose="02010600030101010101" pitchFamily="2" charset="-122"/>
                          <a:ea typeface="宋体" panose="02010600030101010101" pitchFamily="2" charset="-122"/>
                          <a:cs typeface="+mn-cs"/>
                        </a:rPr>
                        <a:t>8</a:t>
                      </a:r>
                      <a:r>
                        <a:rPr lang="zh-CN" altLang="en-US" sz="1200" kern="100" dirty="0">
                          <a:solidFill>
                            <a:schemeClr val="dk1"/>
                          </a:solidFill>
                          <a:effectLst/>
                          <a:latin typeface="宋体" panose="02010600030101010101" pitchFamily="2" charset="-122"/>
                          <a:ea typeface="宋体" panose="02010600030101010101" pitchFamily="2" charset="-122"/>
                          <a:cs typeface="+mn-cs"/>
                        </a:rPr>
                        <a:t>位</a:t>
                      </a:r>
                      <a:r>
                        <a:rPr lang="en-US" sz="1200" kern="100" dirty="0">
                          <a:solidFill>
                            <a:schemeClr val="dk1"/>
                          </a:solidFill>
                          <a:effectLst/>
                          <a:latin typeface="宋体" panose="02010600030101010101" pitchFamily="2" charset="-122"/>
                          <a:ea typeface="宋体" panose="02010600030101010101" pitchFamily="2" charset="-122"/>
                          <a:cs typeface="+mn-cs"/>
                        </a:rPr>
                        <a:t>=</a:t>
                      </a:r>
                      <a:r>
                        <a:rPr lang="zh-CN" altLang="en-US" sz="1200" kern="100" dirty="0">
                          <a:solidFill>
                            <a:schemeClr val="dk1"/>
                          </a:solidFill>
                          <a:effectLst/>
                          <a:latin typeface="宋体" panose="02010600030101010101" pitchFamily="2" charset="-122"/>
                          <a:ea typeface="宋体" panose="02010600030101010101" pitchFamily="2" charset="-122"/>
                          <a:cs typeface="+mn-cs"/>
                        </a:rPr>
                        <a:t>输入数据</a:t>
                      </a:r>
                      <a:r>
                        <a:rPr lang="en-US" sz="1200" kern="100" dirty="0">
                          <a:solidFill>
                            <a:schemeClr val="dk1"/>
                          </a:solidFill>
                          <a:effectLst/>
                          <a:latin typeface="宋体" panose="02010600030101010101" pitchFamily="2" charset="-122"/>
                          <a:ea typeface="宋体" panose="02010600030101010101" pitchFamily="2" charset="-122"/>
                          <a:cs typeface="+mn-cs"/>
                        </a:rPr>
                        <a:t>in</a:t>
                      </a:r>
                      <a:r>
                        <a:rPr lang="zh-CN" altLang="en-US" sz="1200" kern="100" dirty="0">
                          <a:solidFill>
                            <a:schemeClr val="dk1"/>
                          </a:solidFill>
                          <a:effectLst/>
                          <a:latin typeface="宋体" panose="02010600030101010101" pitchFamily="2" charset="-122"/>
                          <a:ea typeface="宋体" panose="02010600030101010101" pitchFamily="2" charset="-122"/>
                          <a:cs typeface="+mn-cs"/>
                        </a:rPr>
                        <a:t>的高</a:t>
                      </a:r>
                      <a:r>
                        <a:rPr lang="en-US" sz="1200" kern="100" dirty="0">
                          <a:solidFill>
                            <a:schemeClr val="dk1"/>
                          </a:solidFill>
                          <a:effectLst/>
                          <a:latin typeface="宋体" panose="02010600030101010101" pitchFamily="2" charset="-122"/>
                          <a:ea typeface="宋体" panose="02010600030101010101" pitchFamily="2" charset="-122"/>
                          <a:cs typeface="+mn-cs"/>
                        </a:rPr>
                        <a:t>8</a:t>
                      </a:r>
                      <a:r>
                        <a:rPr lang="zh-CN" altLang="en-US" sz="1200" kern="100" dirty="0">
                          <a:solidFill>
                            <a:schemeClr val="dk1"/>
                          </a:solidFill>
                          <a:effectLst/>
                          <a:latin typeface="宋体" panose="02010600030101010101" pitchFamily="2" charset="-122"/>
                          <a:ea typeface="宋体" panose="02010600030101010101" pitchFamily="2" charset="-122"/>
                          <a:cs typeface="+mn-cs"/>
                        </a:rPr>
                        <a:t>位</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控制器</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4764606"/>
                  </a:ext>
                </a:extLst>
              </a:tr>
              <a:tr h="219456">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Laddr</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2</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目的寄存器地址</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指令寄存器</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0162632"/>
                  </a:ext>
                </a:extLst>
              </a:tr>
              <a:tr h="219456">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Raddr</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input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2</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源寄存器地址</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指令寄存器</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38353"/>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Lout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output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16</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输出目的寄存器数据</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算术逻辑单元</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621"/>
                  </a:ext>
                </a:extLst>
              </a:tr>
              <a:tr h="243158">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Rout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output</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en-US" sz="1200" kern="100">
                          <a:solidFill>
                            <a:schemeClr val="dk1"/>
                          </a:solidFill>
                          <a:effectLst/>
                          <a:latin typeface="宋体" panose="02010600030101010101" pitchFamily="2" charset="-122"/>
                          <a:ea typeface="宋体" panose="02010600030101010101" pitchFamily="2" charset="-122"/>
                          <a:cs typeface="+mn-cs"/>
                        </a:rPr>
                        <a:t>16</a:t>
                      </a:r>
                      <a:endParaRPr lang="zh-CN" altLang="en-US" sz="1200" kern="100">
                        <a:solidFill>
                          <a:schemeClr val="dk1"/>
                        </a:solidFill>
                        <a:effectLst/>
                        <a:latin typeface="宋体" panose="02010600030101010101" pitchFamily="2" charset="-122"/>
                        <a:ea typeface="宋体" panose="02010600030101010101" pitchFamily="2" charset="-122"/>
                        <a:cs typeface="+mn-cs"/>
                      </a:endParaRP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a:solidFill>
                            <a:schemeClr val="dk1"/>
                          </a:solidFill>
                          <a:effectLst/>
                          <a:latin typeface="宋体" panose="02010600030101010101" pitchFamily="2" charset="-122"/>
                          <a:ea typeface="宋体" panose="02010600030101010101" pitchFamily="2" charset="-122"/>
                          <a:cs typeface="+mn-cs"/>
                        </a:rPr>
                        <a:t>输出源寄存器数据</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200" kern="100" dirty="0">
                          <a:solidFill>
                            <a:schemeClr val="dk1"/>
                          </a:solidFill>
                          <a:effectLst/>
                          <a:latin typeface="宋体" panose="02010600030101010101" pitchFamily="2" charset="-122"/>
                          <a:ea typeface="宋体" panose="02010600030101010101" pitchFamily="2" charset="-122"/>
                          <a:cs typeface="+mn-cs"/>
                        </a:rPr>
                        <a:t>算术逻辑单元</a:t>
                      </a:r>
                    </a:p>
                  </a:txBody>
                  <a:tcPr marL="51437" marR="51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0649275"/>
                  </a:ext>
                </a:extLst>
              </a:tr>
            </a:tbl>
          </a:graphicData>
        </a:graphic>
      </p:graphicFrame>
      <p:graphicFrame>
        <p:nvGraphicFramePr>
          <p:cNvPr id="3" name="对象 2">
            <a:extLst>
              <a:ext uri="{FF2B5EF4-FFF2-40B4-BE49-F238E27FC236}">
                <a16:creationId xmlns:a16="http://schemas.microsoft.com/office/drawing/2014/main" id="{57C34183-2773-B61D-272C-FE490E5BB30B}"/>
              </a:ext>
            </a:extLst>
          </p:cNvPr>
          <p:cNvGraphicFramePr>
            <a:graphicFrameLocks noChangeAspect="1"/>
          </p:cNvGraphicFramePr>
          <p:nvPr>
            <p:extLst>
              <p:ext uri="{D42A27DB-BD31-4B8C-83A1-F6EECF244321}">
                <p14:modId xmlns:p14="http://schemas.microsoft.com/office/powerpoint/2010/main" val="1272054224"/>
              </p:ext>
            </p:extLst>
          </p:nvPr>
        </p:nvGraphicFramePr>
        <p:xfrm>
          <a:off x="40070" y="923926"/>
          <a:ext cx="2921794" cy="3132535"/>
        </p:xfrm>
        <a:graphic>
          <a:graphicData uri="http://schemas.openxmlformats.org/presentationml/2006/ole">
            <mc:AlternateContent xmlns:mc="http://schemas.openxmlformats.org/markup-compatibility/2006">
              <mc:Choice xmlns:v="urn:schemas-microsoft-com:vml" Requires="v">
                <p:oleObj spid="_x0000_s7179" r:id="rId3" imgW="2885040" imgH="3099600" progId="Visio.DrawingConvertable.15">
                  <p:embed/>
                </p:oleObj>
              </mc:Choice>
              <mc:Fallback>
                <p:oleObj r:id="rId3" imgW="2885040" imgH="3099600" progId="Visio.DrawingConvertable.15">
                  <p:embed/>
                  <p:pic>
                    <p:nvPicPr>
                      <p:cNvPr id="44040" name="对象 2">
                        <a:extLst>
                          <a:ext uri="{FF2B5EF4-FFF2-40B4-BE49-F238E27FC236}">
                            <a16:creationId xmlns:a16="http://schemas.microsoft.com/office/drawing/2014/main" id="{348175CA-162B-F85D-06DC-04037AA19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0" y="923926"/>
                        <a:ext cx="2921794" cy="313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矩形 3">
            <a:extLst>
              <a:ext uri="{FF2B5EF4-FFF2-40B4-BE49-F238E27FC236}">
                <a16:creationId xmlns:a16="http://schemas.microsoft.com/office/drawing/2014/main" id="{11F41476-D824-DD96-F396-2FB0DB146398}"/>
              </a:ext>
            </a:extLst>
          </p:cNvPr>
          <p:cNvSpPr/>
          <p:nvPr/>
        </p:nvSpPr>
        <p:spPr>
          <a:xfrm>
            <a:off x="1293797" y="1707358"/>
            <a:ext cx="647700" cy="594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dirty="0">
                <a:solidFill>
                  <a:schemeClr val="tx1"/>
                </a:solidFill>
              </a:rPr>
              <a:t>00</a:t>
            </a:r>
            <a:endParaRPr lang="zh-CN" altLang="en-US" dirty="0">
              <a:solidFill>
                <a:schemeClr val="tx1"/>
              </a:solidFill>
            </a:endParaRPr>
          </a:p>
        </p:txBody>
      </p:sp>
      <p:sp>
        <p:nvSpPr>
          <p:cNvPr id="7" name="矩形 6">
            <a:extLst>
              <a:ext uri="{FF2B5EF4-FFF2-40B4-BE49-F238E27FC236}">
                <a16:creationId xmlns:a16="http://schemas.microsoft.com/office/drawing/2014/main" id="{7A96CBA0-5DC6-863E-2D10-BA4A6F830C05}"/>
              </a:ext>
            </a:extLst>
          </p:cNvPr>
          <p:cNvSpPr/>
          <p:nvPr/>
        </p:nvSpPr>
        <p:spPr>
          <a:xfrm>
            <a:off x="2065322" y="1707358"/>
            <a:ext cx="647700" cy="594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dirty="0">
                <a:solidFill>
                  <a:schemeClr val="tx1"/>
                </a:solidFill>
              </a:rPr>
              <a:t>01</a:t>
            </a:r>
            <a:endParaRPr lang="zh-CN" altLang="en-US" dirty="0">
              <a:solidFill>
                <a:schemeClr val="tx1"/>
              </a:solidFill>
            </a:endParaRPr>
          </a:p>
        </p:txBody>
      </p:sp>
      <p:sp>
        <p:nvSpPr>
          <p:cNvPr id="8" name="矩形 7">
            <a:extLst>
              <a:ext uri="{FF2B5EF4-FFF2-40B4-BE49-F238E27FC236}">
                <a16:creationId xmlns:a16="http://schemas.microsoft.com/office/drawing/2014/main" id="{3473B559-64C8-2098-10C4-5C0C298273E0}"/>
              </a:ext>
            </a:extLst>
          </p:cNvPr>
          <p:cNvSpPr/>
          <p:nvPr/>
        </p:nvSpPr>
        <p:spPr>
          <a:xfrm>
            <a:off x="1293797" y="2761060"/>
            <a:ext cx="647700" cy="594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dirty="0">
                <a:solidFill>
                  <a:schemeClr val="tx1"/>
                </a:solidFill>
              </a:rPr>
              <a:t>10</a:t>
            </a:r>
            <a:endParaRPr lang="zh-CN" altLang="en-US" dirty="0">
              <a:solidFill>
                <a:schemeClr val="tx1"/>
              </a:solidFill>
            </a:endParaRPr>
          </a:p>
        </p:txBody>
      </p:sp>
      <p:sp>
        <p:nvSpPr>
          <p:cNvPr id="9" name="矩形 8">
            <a:extLst>
              <a:ext uri="{FF2B5EF4-FFF2-40B4-BE49-F238E27FC236}">
                <a16:creationId xmlns:a16="http://schemas.microsoft.com/office/drawing/2014/main" id="{F51A76D4-2A49-2133-2624-DEB46F4AB34A}"/>
              </a:ext>
            </a:extLst>
          </p:cNvPr>
          <p:cNvSpPr/>
          <p:nvPr/>
        </p:nvSpPr>
        <p:spPr>
          <a:xfrm>
            <a:off x="2065322" y="2761060"/>
            <a:ext cx="647700" cy="594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dirty="0">
                <a:solidFill>
                  <a:schemeClr val="tx1"/>
                </a:solidFill>
              </a:rPr>
              <a:t>11</a:t>
            </a:r>
            <a:endParaRPr lang="zh-CN" altLang="en-US" dirty="0">
              <a:solidFill>
                <a:schemeClr val="tx1"/>
              </a:solidFill>
            </a:endParaRPr>
          </a:p>
        </p:txBody>
      </p:sp>
      <p:sp>
        <p:nvSpPr>
          <p:cNvPr id="11" name="文本框 10">
            <a:extLst>
              <a:ext uri="{FF2B5EF4-FFF2-40B4-BE49-F238E27FC236}">
                <a16:creationId xmlns:a16="http://schemas.microsoft.com/office/drawing/2014/main" id="{7B19A102-1F82-B81E-51DF-E117090493DE}"/>
              </a:ext>
            </a:extLst>
          </p:cNvPr>
          <p:cNvSpPr txBox="1"/>
          <p:nvPr/>
        </p:nvSpPr>
        <p:spPr>
          <a:xfrm>
            <a:off x="765934" y="583828"/>
            <a:ext cx="7187855" cy="284693"/>
          </a:xfrm>
          <a:prstGeom prst="rect">
            <a:avLst/>
          </a:prstGeom>
          <a:noFill/>
        </p:spPr>
        <p:txBody>
          <a:bodyPr wrap="square" lIns="68580" tIns="34290" rIns="68580" bIns="34290">
            <a:spAutoFit/>
          </a:bodyPr>
          <a:lstStyle/>
          <a:p>
            <a:pPr>
              <a:spcBef>
                <a:spcPct val="0"/>
              </a:spcBef>
              <a:buFontTx/>
              <a:buNone/>
            </a:pPr>
            <a:r>
              <a:rPr lang="zh-CN" altLang="en-US" sz="1400" dirty="0">
                <a:latin typeface="宋体" panose="02010600030101010101" pitchFamily="2" charset="-122"/>
                <a:ea typeface="宋体" panose="02010600030101010101" pitchFamily="2" charset="-122"/>
                <a:sym typeface="+mn-ea"/>
              </a:rPr>
              <a:t>补全</a:t>
            </a:r>
            <a:r>
              <a:rPr lang="en-US" altLang="zh-CN" sz="1400" dirty="0" err="1">
                <a:latin typeface="宋体" panose="02010600030101010101" pitchFamily="2" charset="-122"/>
                <a:ea typeface="宋体" panose="02010600030101010101" pitchFamily="2" charset="-122"/>
                <a:sym typeface="+mn-ea"/>
              </a:rPr>
              <a:t>RegisterFile.v</a:t>
            </a:r>
            <a:r>
              <a:rPr lang="zh-CN" altLang="en-US" sz="1400" dirty="0">
                <a:latin typeface="宋体" panose="02010600030101010101" pitchFamily="2" charset="-122"/>
                <a:ea typeface="宋体" panose="02010600030101010101" pitchFamily="2" charset="-122"/>
                <a:sym typeface="+mn-ea"/>
              </a:rPr>
              <a:t>的缺失代码，并编写</a:t>
            </a:r>
            <a:r>
              <a:rPr lang="en-US" altLang="zh-CN" sz="1400" dirty="0">
                <a:latin typeface="宋体" panose="02010600030101010101" pitchFamily="2" charset="-122"/>
                <a:ea typeface="宋体" panose="02010600030101010101" pitchFamily="2" charset="-122"/>
                <a:sym typeface="+mn-ea"/>
              </a:rPr>
              <a:t>Testbench</a:t>
            </a:r>
            <a:r>
              <a:rPr lang="zh-CN" altLang="en-US" sz="1400" dirty="0">
                <a:latin typeface="宋体" panose="02010600030101010101" pitchFamily="2" charset="-122"/>
                <a:ea typeface="宋体" panose="02010600030101010101" pitchFamily="2" charset="-122"/>
                <a:sym typeface="+mn-ea"/>
              </a:rPr>
              <a:t>代码对其进行功能仿真</a:t>
            </a:r>
            <a:endParaRPr lang="zh-CN" altLang="en-US" sz="1400" dirty="0">
              <a:latin typeface="宋体" panose="02010600030101010101" pitchFamily="2" charset="-122"/>
              <a:ea typeface="宋体" panose="02010600030101010101" pitchFamily="2" charset="-122"/>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119</a:t>
            </a:fld>
            <a:endParaRPr lang="zh-CN" altLang="en-US" dirty="0"/>
          </a:p>
        </p:txBody>
      </p:sp>
    </p:spTree>
    <p:extLst>
      <p:ext uri="{BB962C8B-B14F-4D97-AF65-F5344CB8AC3E}">
        <p14:creationId xmlns:p14="http://schemas.microsoft.com/office/powerpoint/2010/main" val="12030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2" descr="C:\Users\Administrator\AppData\Local\Microsoft\Windows\Temporary Internet Files\Content.IE5\GLHNR6J4\question-mark-1019820_960_720[1].jpg">
            <a:extLst>
              <a:ext uri="{FF2B5EF4-FFF2-40B4-BE49-F238E27FC236}">
                <a16:creationId xmlns:a16="http://schemas.microsoft.com/office/drawing/2014/main" id="{07F3F469-BCEB-434F-8E96-EE518A229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591" y="638175"/>
            <a:ext cx="969169" cy="96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8">
            <a:extLst>
              <a:ext uri="{FF2B5EF4-FFF2-40B4-BE49-F238E27FC236}">
                <a16:creationId xmlns:a16="http://schemas.microsoft.com/office/drawing/2014/main" id="{AFAF57F4-404B-7E10-1136-9E4254F276F6}"/>
              </a:ext>
            </a:extLst>
          </p:cNvPr>
          <p:cNvSpPr txBox="1">
            <a:spLocks noChangeArrowheads="1"/>
          </p:cNvSpPr>
          <p:nvPr/>
        </p:nvSpPr>
        <p:spPr bwMode="auto">
          <a:xfrm>
            <a:off x="1884760" y="889621"/>
            <a:ext cx="6286500" cy="50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400" dirty="0">
                <a:latin typeface="宋体" panose="02010600030101010101" pitchFamily="2" charset="-122"/>
                <a:ea typeface="宋体" panose="02010600030101010101" pitchFamily="2" charset="-122"/>
              </a:rPr>
              <a:t>Q</a:t>
            </a:r>
            <a:r>
              <a:rPr lang="zh-CN" altLang="en-US" sz="1400" dirty="0">
                <a:latin typeface="宋体" panose="02010600030101010101" pitchFamily="2" charset="-122"/>
                <a:ea typeface="宋体" panose="02010600030101010101" pitchFamily="2" charset="-122"/>
              </a:rPr>
              <a:t>：标准化器件功能已经被验证过了，插上就能用，但是我设计的电路功能是自定义的，我怎么知道是否符合要求？</a:t>
            </a:r>
          </a:p>
        </p:txBody>
      </p:sp>
      <p:sp>
        <p:nvSpPr>
          <p:cNvPr id="18439" name="文本框 10">
            <a:extLst>
              <a:ext uri="{FF2B5EF4-FFF2-40B4-BE49-F238E27FC236}">
                <a16:creationId xmlns:a16="http://schemas.microsoft.com/office/drawing/2014/main" id="{4B84D99E-8C83-D91A-39C2-FF8007FA0286}"/>
              </a:ext>
            </a:extLst>
          </p:cNvPr>
          <p:cNvSpPr txBox="1">
            <a:spLocks noChangeArrowheads="1"/>
          </p:cNvSpPr>
          <p:nvPr/>
        </p:nvSpPr>
        <p:spPr bwMode="auto">
          <a:xfrm>
            <a:off x="1053809" y="1853803"/>
            <a:ext cx="155956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Step2</a:t>
            </a:r>
            <a:r>
              <a:rPr lang="zh-CN" altLang="en-US"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：软件仿真</a:t>
            </a:r>
          </a:p>
        </p:txBody>
      </p:sp>
      <p:pic>
        <p:nvPicPr>
          <p:cNvPr id="18440" name="图片 1">
            <a:extLst>
              <a:ext uri="{FF2B5EF4-FFF2-40B4-BE49-F238E27FC236}">
                <a16:creationId xmlns:a16="http://schemas.microsoft.com/office/drawing/2014/main" id="{464B619F-A359-A3DD-DE3B-5D8CEACF8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0444" y="2842023"/>
            <a:ext cx="2416969" cy="16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a:extLst>
              <a:ext uri="{FF2B5EF4-FFF2-40B4-BE49-F238E27FC236}">
                <a16:creationId xmlns:a16="http://schemas.microsoft.com/office/drawing/2014/main" id="{DCEE832D-B3BD-3D49-C33F-827747544EFD}"/>
              </a:ext>
            </a:extLst>
          </p:cNvPr>
          <p:cNvSpPr/>
          <p:nvPr/>
        </p:nvSpPr>
        <p:spPr>
          <a:xfrm>
            <a:off x="1772841" y="2591991"/>
            <a:ext cx="1884759" cy="18085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18442" name="文本框 2">
            <a:extLst>
              <a:ext uri="{FF2B5EF4-FFF2-40B4-BE49-F238E27FC236}">
                <a16:creationId xmlns:a16="http://schemas.microsoft.com/office/drawing/2014/main" id="{D09871D0-5566-1312-C01E-6ADEED3CFF9B}"/>
              </a:ext>
            </a:extLst>
          </p:cNvPr>
          <p:cNvSpPr txBox="1">
            <a:spLocks noChangeArrowheads="1"/>
          </p:cNvSpPr>
          <p:nvPr/>
        </p:nvSpPr>
        <p:spPr bwMode="auto">
          <a:xfrm>
            <a:off x="2133600" y="2739628"/>
            <a:ext cx="1257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en-US" altLang="zh-CN" sz="1500" dirty="0">
                <a:solidFill>
                  <a:schemeClr val="bg1"/>
                </a:solidFill>
                <a:latin typeface="Arial" panose="020B0604020202020204" pitchFamily="34" charset="0"/>
                <a:ea typeface="宋体" panose="02010600030101010101" pitchFamily="2" charset="-122"/>
              </a:rPr>
              <a:t>Test Bench</a:t>
            </a:r>
          </a:p>
        </p:txBody>
      </p:sp>
      <p:sp>
        <p:nvSpPr>
          <p:cNvPr id="18443" name="文本框 3">
            <a:extLst>
              <a:ext uri="{FF2B5EF4-FFF2-40B4-BE49-F238E27FC236}">
                <a16:creationId xmlns:a16="http://schemas.microsoft.com/office/drawing/2014/main" id="{3233E03D-D2E5-12FC-21E4-3A843D685EC8}"/>
              </a:ext>
            </a:extLst>
          </p:cNvPr>
          <p:cNvSpPr txBox="1">
            <a:spLocks noChangeArrowheads="1"/>
          </p:cNvSpPr>
          <p:nvPr/>
        </p:nvSpPr>
        <p:spPr bwMode="auto">
          <a:xfrm>
            <a:off x="2029809" y="3241141"/>
            <a:ext cx="1070579" cy="71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zh-CN" altLang="en-US" sz="1400" dirty="0">
                <a:solidFill>
                  <a:schemeClr val="bg1"/>
                </a:solidFill>
                <a:latin typeface="Arial" panose="020B0604020202020204" pitchFamily="34" charset="0"/>
                <a:ea typeface="宋体" panose="02010600030101010101" pitchFamily="2" charset="-122"/>
              </a:rPr>
              <a:t>测试信号和测试条件的控制</a:t>
            </a:r>
          </a:p>
        </p:txBody>
      </p:sp>
      <p:sp>
        <p:nvSpPr>
          <p:cNvPr id="18444" name="文本框 6">
            <a:extLst>
              <a:ext uri="{FF2B5EF4-FFF2-40B4-BE49-F238E27FC236}">
                <a16:creationId xmlns:a16="http://schemas.microsoft.com/office/drawing/2014/main" id="{1B9D736C-E0EE-D476-BD03-B6F3B145ECB2}"/>
              </a:ext>
            </a:extLst>
          </p:cNvPr>
          <p:cNvSpPr txBox="1">
            <a:spLocks noChangeArrowheads="1"/>
          </p:cNvSpPr>
          <p:nvPr/>
        </p:nvSpPr>
        <p:spPr bwMode="auto">
          <a:xfrm>
            <a:off x="3138487" y="2920603"/>
            <a:ext cx="23336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en-US" altLang="zh-CN" sz="1400">
                <a:latin typeface="Arial" panose="020B0604020202020204" pitchFamily="34" charset="0"/>
                <a:ea typeface="宋体" panose="02010600030101010101" pitchFamily="2" charset="-122"/>
              </a:rPr>
              <a:t>A</a:t>
            </a:r>
          </a:p>
        </p:txBody>
      </p:sp>
      <p:sp>
        <p:nvSpPr>
          <p:cNvPr id="18445" name="文本框 8">
            <a:extLst>
              <a:ext uri="{FF2B5EF4-FFF2-40B4-BE49-F238E27FC236}">
                <a16:creationId xmlns:a16="http://schemas.microsoft.com/office/drawing/2014/main" id="{7A37E375-1428-BD9A-9324-C5605A5996CB}"/>
              </a:ext>
            </a:extLst>
          </p:cNvPr>
          <p:cNvSpPr txBox="1">
            <a:spLocks noChangeArrowheads="1"/>
          </p:cNvSpPr>
          <p:nvPr/>
        </p:nvSpPr>
        <p:spPr bwMode="auto">
          <a:xfrm>
            <a:off x="3138487" y="3199210"/>
            <a:ext cx="23336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en-US" altLang="zh-CN" sz="1400">
                <a:latin typeface="Arial" panose="020B0604020202020204" pitchFamily="34" charset="0"/>
                <a:ea typeface="宋体" panose="02010600030101010101" pitchFamily="2" charset="-122"/>
              </a:rPr>
              <a:t>B</a:t>
            </a:r>
          </a:p>
        </p:txBody>
      </p:sp>
      <p:sp>
        <p:nvSpPr>
          <p:cNvPr id="18446" name="文本框 9">
            <a:extLst>
              <a:ext uri="{FF2B5EF4-FFF2-40B4-BE49-F238E27FC236}">
                <a16:creationId xmlns:a16="http://schemas.microsoft.com/office/drawing/2014/main" id="{17B7D7C5-A65A-5C8E-C31A-65BF8C9FE865}"/>
              </a:ext>
            </a:extLst>
          </p:cNvPr>
          <p:cNvSpPr txBox="1">
            <a:spLocks noChangeArrowheads="1"/>
          </p:cNvSpPr>
          <p:nvPr/>
        </p:nvSpPr>
        <p:spPr bwMode="auto">
          <a:xfrm>
            <a:off x="3138487" y="3508772"/>
            <a:ext cx="23336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en-US" altLang="zh-CN" sz="1400">
                <a:latin typeface="Arial" panose="020B0604020202020204" pitchFamily="34" charset="0"/>
                <a:ea typeface="宋体" panose="02010600030101010101" pitchFamily="2" charset="-122"/>
              </a:rPr>
              <a:t>C</a:t>
            </a:r>
          </a:p>
        </p:txBody>
      </p:sp>
      <p:cxnSp>
        <p:nvCxnSpPr>
          <p:cNvPr id="11" name="直接箭头连接符 10">
            <a:extLst>
              <a:ext uri="{FF2B5EF4-FFF2-40B4-BE49-F238E27FC236}">
                <a16:creationId xmlns:a16="http://schemas.microsoft.com/office/drawing/2014/main" id="{11AF6796-477F-92B0-5E99-2ACDCB250F89}"/>
              </a:ext>
            </a:extLst>
          </p:cNvPr>
          <p:cNvCxnSpPr/>
          <p:nvPr/>
        </p:nvCxnSpPr>
        <p:spPr>
          <a:xfrm>
            <a:off x="3332560" y="3636169"/>
            <a:ext cx="3429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D3DDD57F-7752-B802-B41C-AE0810A526D6}"/>
              </a:ext>
            </a:extLst>
          </p:cNvPr>
          <p:cNvCxnSpPr/>
          <p:nvPr/>
        </p:nvCxnSpPr>
        <p:spPr>
          <a:xfrm>
            <a:off x="3332560" y="3337322"/>
            <a:ext cx="3429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B502A22D-DB0D-A04B-5414-19E3D3DE467A}"/>
              </a:ext>
            </a:extLst>
          </p:cNvPr>
          <p:cNvCxnSpPr/>
          <p:nvPr/>
        </p:nvCxnSpPr>
        <p:spPr>
          <a:xfrm>
            <a:off x="3314700" y="3058716"/>
            <a:ext cx="3429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1AE2A051-A595-813F-E17E-EBF60BF928E8}"/>
              </a:ext>
            </a:extLst>
          </p:cNvPr>
          <p:cNvSpPr/>
          <p:nvPr/>
        </p:nvSpPr>
        <p:spPr>
          <a:xfrm>
            <a:off x="6005513" y="2574132"/>
            <a:ext cx="1884760" cy="18073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18451" name="文本框 14">
            <a:extLst>
              <a:ext uri="{FF2B5EF4-FFF2-40B4-BE49-F238E27FC236}">
                <a16:creationId xmlns:a16="http://schemas.microsoft.com/office/drawing/2014/main" id="{D56E5C34-8BAD-76CA-EE76-AD9404087E95}"/>
              </a:ext>
            </a:extLst>
          </p:cNvPr>
          <p:cNvSpPr txBox="1">
            <a:spLocks noChangeArrowheads="1"/>
          </p:cNvSpPr>
          <p:nvPr/>
        </p:nvSpPr>
        <p:spPr bwMode="auto">
          <a:xfrm>
            <a:off x="6415088" y="2739628"/>
            <a:ext cx="106441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r>
              <a:rPr lang="zh-CN" altLang="en-US" sz="1500" dirty="0">
                <a:solidFill>
                  <a:schemeClr val="bg1"/>
                </a:solidFill>
                <a:latin typeface="Arial" panose="020B0604020202020204" pitchFamily="34" charset="0"/>
                <a:ea typeface="宋体" panose="02010600030101010101" pitchFamily="2" charset="-122"/>
              </a:rPr>
              <a:t>仿真波形</a:t>
            </a:r>
          </a:p>
        </p:txBody>
      </p:sp>
      <p:sp>
        <p:nvSpPr>
          <p:cNvPr id="18452" name="文本框 15">
            <a:extLst>
              <a:ext uri="{FF2B5EF4-FFF2-40B4-BE49-F238E27FC236}">
                <a16:creationId xmlns:a16="http://schemas.microsoft.com/office/drawing/2014/main" id="{76AD1436-5821-28A0-A6DA-1E448804505A}"/>
              </a:ext>
            </a:extLst>
          </p:cNvPr>
          <p:cNvSpPr txBox="1">
            <a:spLocks noChangeArrowheads="1"/>
          </p:cNvSpPr>
          <p:nvPr/>
        </p:nvSpPr>
        <p:spPr bwMode="auto">
          <a:xfrm>
            <a:off x="6415088" y="3241141"/>
            <a:ext cx="1064419" cy="71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None/>
            </a:pPr>
            <a:r>
              <a:rPr lang="zh-CN" altLang="en-US" sz="1400" dirty="0">
                <a:solidFill>
                  <a:schemeClr val="bg1"/>
                </a:solidFill>
                <a:latin typeface="Arial" panose="020B0604020202020204" pitchFamily="34" charset="0"/>
                <a:ea typeface="宋体" panose="02010600030101010101" pitchFamily="2" charset="-122"/>
              </a:rPr>
              <a:t>被测试模块对测试信号的响应</a:t>
            </a:r>
          </a:p>
        </p:txBody>
      </p:sp>
      <p:cxnSp>
        <p:nvCxnSpPr>
          <p:cNvPr id="23" name="直接箭头连接符 22">
            <a:extLst>
              <a:ext uri="{FF2B5EF4-FFF2-40B4-BE49-F238E27FC236}">
                <a16:creationId xmlns:a16="http://schemas.microsoft.com/office/drawing/2014/main" id="{34F0C55B-0B31-D1D8-4311-936090CD12DE}"/>
              </a:ext>
            </a:extLst>
          </p:cNvPr>
          <p:cNvCxnSpPr/>
          <p:nvPr/>
        </p:nvCxnSpPr>
        <p:spPr>
          <a:xfrm>
            <a:off x="5903119" y="3324225"/>
            <a:ext cx="3429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24"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12</a:t>
            </a:fld>
            <a:endParaRPr lang="zh-CN" altLang="en-US" dirty="0"/>
          </a:p>
        </p:txBody>
      </p:sp>
      <p:sp>
        <p:nvSpPr>
          <p:cNvPr id="3" name="标题 1">
            <a:extLst>
              <a:ext uri="{FF2B5EF4-FFF2-40B4-BE49-F238E27FC236}">
                <a16:creationId xmlns:a16="http://schemas.microsoft.com/office/drawing/2014/main" id="{CA9C4A49-71D4-8184-4836-D91AC60F5339}"/>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a:extLst>
              <a:ext uri="{FF2B5EF4-FFF2-40B4-BE49-F238E27FC236}">
                <a16:creationId xmlns:a16="http://schemas.microsoft.com/office/drawing/2014/main" id="{7C1234B1-6848-F73D-26AB-C8C15EB4210D}"/>
              </a:ext>
            </a:extLst>
          </p:cNvPr>
          <p:cNvSpPr>
            <a:spLocks noChangeArrowheads="1"/>
          </p:cNvSpPr>
          <p:nvPr/>
        </p:nvSpPr>
        <p:spPr bwMode="auto">
          <a:xfrm>
            <a:off x="1143000" y="-142347"/>
            <a:ext cx="6858000"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5059" name="Rectangle 2">
            <a:extLst>
              <a:ext uri="{FF2B5EF4-FFF2-40B4-BE49-F238E27FC236}">
                <a16:creationId xmlns:a16="http://schemas.microsoft.com/office/drawing/2014/main" id="{C5FE86DA-FBF3-3B39-AADD-A38385A6EFEE}"/>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5060" name="Rectangle 2">
            <a:extLst>
              <a:ext uri="{FF2B5EF4-FFF2-40B4-BE49-F238E27FC236}">
                <a16:creationId xmlns:a16="http://schemas.microsoft.com/office/drawing/2014/main" id="{1E8EBF20-5792-0D82-9524-4B3FB12B8678}"/>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5061" name="Rectangle 2">
            <a:extLst>
              <a:ext uri="{FF2B5EF4-FFF2-40B4-BE49-F238E27FC236}">
                <a16:creationId xmlns:a16="http://schemas.microsoft.com/office/drawing/2014/main" id="{73E5FF0B-46C6-C175-F633-14029320CF0A}"/>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5062" name="Rectangle 12">
            <a:extLst>
              <a:ext uri="{FF2B5EF4-FFF2-40B4-BE49-F238E27FC236}">
                <a16:creationId xmlns:a16="http://schemas.microsoft.com/office/drawing/2014/main" id="{667DA0A5-BB8C-2F6A-72F8-62D6B03193D4}"/>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5064" name="标题 1">
            <a:extLst>
              <a:ext uri="{FF2B5EF4-FFF2-40B4-BE49-F238E27FC236}">
                <a16:creationId xmlns:a16="http://schemas.microsoft.com/office/drawing/2014/main" id="{28876429-C023-E7B9-0D09-63A58A065E14}"/>
              </a:ext>
            </a:extLst>
          </p:cNvPr>
          <p:cNvSpPr txBox="1">
            <a:spLocks noChangeArrowheads="1"/>
          </p:cNvSpPr>
          <p:nvPr/>
        </p:nvSpPr>
        <p:spPr bwMode="auto">
          <a:xfrm>
            <a:off x="459685" y="3353798"/>
            <a:ext cx="868431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黑体" panose="02010609060101010101" pitchFamily="49" charset="-122"/>
                <a:ea typeface="黑体" panose="02010609060101010101" pitchFamily="49" charset="-122"/>
                <a:sym typeface="+mn-ea"/>
              </a:rPr>
              <a:t>In=1111000011110000,Laddr=00,RFHwrite=1, </a:t>
            </a:r>
            <a:r>
              <a:rPr lang="en-US" altLang="zh-CN" sz="1800" dirty="0" err="1">
                <a:solidFill>
                  <a:srgbClr val="FF0000"/>
                </a:solidFill>
                <a:latin typeface="黑体" panose="02010609060101010101" pitchFamily="49" charset="-122"/>
                <a:ea typeface="黑体" panose="02010609060101010101" pitchFamily="49" charset="-122"/>
                <a:sym typeface="+mn-ea"/>
              </a:rPr>
              <a:t>RFLwrite</a:t>
            </a:r>
            <a:r>
              <a:rPr lang="en-US" altLang="zh-CN" sz="1800" dirty="0">
                <a:solidFill>
                  <a:srgbClr val="FF0000"/>
                </a:solidFill>
                <a:latin typeface="黑体" panose="02010609060101010101" pitchFamily="49" charset="-122"/>
                <a:ea typeface="黑体" panose="02010609060101010101" pitchFamily="49" charset="-122"/>
                <a:sym typeface="+mn-ea"/>
              </a:rPr>
              <a:t>=0</a:t>
            </a:r>
          </a:p>
          <a:p>
            <a:pPr eaLnBrk="1" hangingPunct="1">
              <a:spcBef>
                <a:spcPct val="0"/>
              </a:spcBef>
              <a:buFontTx/>
              <a:buNone/>
            </a:pPr>
            <a:r>
              <a:rPr lang="zh-CN" altLang="en-US" sz="1800" dirty="0">
                <a:solidFill>
                  <a:srgbClr val="FF0000"/>
                </a:solidFill>
                <a:latin typeface="黑体" panose="02010609060101010101" pitchFamily="49" charset="-122"/>
                <a:ea typeface="黑体" panose="02010609060101010101" pitchFamily="49" charset="-122"/>
                <a:sym typeface="+mn-ea"/>
              </a:rPr>
              <a:t>地址</a:t>
            </a:r>
            <a:r>
              <a:rPr lang="en-US" altLang="zh-CN" sz="1800" dirty="0">
                <a:solidFill>
                  <a:srgbClr val="FF0000"/>
                </a:solidFill>
                <a:latin typeface="黑体" panose="02010609060101010101" pitchFamily="49" charset="-122"/>
                <a:ea typeface="黑体" panose="02010609060101010101" pitchFamily="49" charset="-122"/>
                <a:sym typeface="+mn-ea"/>
              </a:rPr>
              <a:t>00</a:t>
            </a:r>
            <a:r>
              <a:rPr lang="zh-CN" altLang="en-US" sz="1800" dirty="0">
                <a:solidFill>
                  <a:srgbClr val="FF0000"/>
                </a:solidFill>
                <a:latin typeface="黑体" panose="02010609060101010101" pitchFamily="49" charset="-122"/>
                <a:ea typeface="黑体" panose="02010609060101010101" pitchFamily="49" charset="-122"/>
                <a:sym typeface="+mn-ea"/>
              </a:rPr>
              <a:t>的数据变为</a:t>
            </a:r>
            <a:r>
              <a:rPr lang="en-US" altLang="zh-CN" sz="1800" dirty="0">
                <a:solidFill>
                  <a:srgbClr val="FF0000"/>
                </a:solidFill>
                <a:latin typeface="黑体" panose="02010609060101010101" pitchFamily="49" charset="-122"/>
                <a:ea typeface="黑体" panose="02010609060101010101" pitchFamily="49" charset="-122"/>
                <a:sym typeface="+mn-ea"/>
              </a:rPr>
              <a:t>1111000010101010</a:t>
            </a:r>
          </a:p>
          <a:p>
            <a:pPr eaLnBrk="1" hangingPunct="1">
              <a:spcBef>
                <a:spcPct val="0"/>
              </a:spcBef>
              <a:buFontTx/>
              <a:buNone/>
            </a:pPr>
            <a:r>
              <a:rPr lang="en-US" altLang="zh-CN" sz="1800" dirty="0">
                <a:solidFill>
                  <a:srgbClr val="FF0000"/>
                </a:solidFill>
                <a:latin typeface="黑体" panose="02010609060101010101" pitchFamily="49" charset="-122"/>
                <a:ea typeface="黑体" panose="02010609060101010101" pitchFamily="49" charset="-122"/>
                <a:sym typeface="+mn-ea"/>
              </a:rPr>
              <a:t>Lout= 1111000010101010</a:t>
            </a:r>
          </a:p>
          <a:p>
            <a:pPr eaLnBrk="1" hangingPunct="1">
              <a:spcBef>
                <a:spcPct val="0"/>
              </a:spcBef>
              <a:buFontTx/>
              <a:buNone/>
            </a:pPr>
            <a:r>
              <a:rPr lang="zh-CN" altLang="en-US" sz="1800" dirty="0">
                <a:solidFill>
                  <a:srgbClr val="FF0000"/>
                </a:solidFill>
                <a:latin typeface="黑体" panose="02010609060101010101" pitchFamily="49" charset="-122"/>
                <a:ea typeface="黑体" panose="02010609060101010101" pitchFamily="49" charset="-122"/>
                <a:sym typeface="+mn-ea"/>
              </a:rPr>
              <a:t>如果</a:t>
            </a:r>
            <a:r>
              <a:rPr lang="en-US" altLang="zh-CN" sz="1800" dirty="0" err="1">
                <a:solidFill>
                  <a:srgbClr val="FF0000"/>
                </a:solidFill>
                <a:latin typeface="黑体" panose="02010609060101010101" pitchFamily="49" charset="-122"/>
                <a:ea typeface="黑体" panose="02010609060101010101" pitchFamily="49" charset="-122"/>
                <a:sym typeface="+mn-ea"/>
              </a:rPr>
              <a:t>Raddr</a:t>
            </a:r>
            <a:r>
              <a:rPr lang="en-US" altLang="zh-CN" sz="1800" dirty="0">
                <a:solidFill>
                  <a:srgbClr val="FF0000"/>
                </a:solidFill>
                <a:latin typeface="黑体" panose="02010609060101010101" pitchFamily="49" charset="-122"/>
                <a:ea typeface="黑体" panose="02010609060101010101" pitchFamily="49" charset="-122"/>
                <a:sym typeface="+mn-ea"/>
              </a:rPr>
              <a:t>=00</a:t>
            </a:r>
            <a:r>
              <a:rPr lang="zh-CN" altLang="en-US" sz="1800" dirty="0">
                <a:solidFill>
                  <a:srgbClr val="FF0000"/>
                </a:solidFill>
                <a:latin typeface="黑体" panose="02010609060101010101" pitchFamily="49" charset="-122"/>
                <a:ea typeface="黑体" panose="02010609060101010101" pitchFamily="49" charset="-122"/>
                <a:sym typeface="+mn-ea"/>
              </a:rPr>
              <a:t>，那么</a:t>
            </a:r>
            <a:r>
              <a:rPr lang="en-US" altLang="zh-CN" sz="1800" dirty="0">
                <a:solidFill>
                  <a:srgbClr val="FF0000"/>
                </a:solidFill>
                <a:latin typeface="黑体" panose="02010609060101010101" pitchFamily="49" charset="-122"/>
                <a:ea typeface="黑体" panose="02010609060101010101" pitchFamily="49" charset="-122"/>
                <a:sym typeface="+mn-ea"/>
              </a:rPr>
              <a:t>Rout=1111000010101010</a:t>
            </a:r>
          </a:p>
        </p:txBody>
      </p:sp>
      <p:graphicFrame>
        <p:nvGraphicFramePr>
          <p:cNvPr id="2" name="表格 1">
            <a:extLst>
              <a:ext uri="{FF2B5EF4-FFF2-40B4-BE49-F238E27FC236}">
                <a16:creationId xmlns:a16="http://schemas.microsoft.com/office/drawing/2014/main" id="{4A7B45A5-B94F-2844-A962-7DE3336A159B}"/>
              </a:ext>
            </a:extLst>
          </p:cNvPr>
          <p:cNvGraphicFramePr>
            <a:graphicFrameLocks noGrp="1"/>
          </p:cNvGraphicFramePr>
          <p:nvPr>
            <p:extLst>
              <p:ext uri="{D42A27DB-BD31-4B8C-83A1-F6EECF244321}">
                <p14:modId xmlns:p14="http://schemas.microsoft.com/office/powerpoint/2010/main" val="463581944"/>
              </p:ext>
            </p:extLst>
          </p:nvPr>
        </p:nvGraphicFramePr>
        <p:xfrm>
          <a:off x="3752022" y="1280017"/>
          <a:ext cx="4373218" cy="1714690"/>
        </p:xfrm>
        <a:graphic>
          <a:graphicData uri="http://schemas.openxmlformats.org/drawingml/2006/table">
            <a:tbl>
              <a:tblPr firstRow="1" bandRow="1">
                <a:tableStyleId>{5C22544A-7EE6-4342-B048-85BDC9FD1C3A}</a:tableStyleId>
              </a:tblPr>
              <a:tblGrid>
                <a:gridCol w="862220">
                  <a:extLst>
                    <a:ext uri="{9D8B030D-6E8A-4147-A177-3AD203B41FA5}">
                      <a16:colId xmlns:a16="http://schemas.microsoft.com/office/drawing/2014/main" val="20000"/>
                    </a:ext>
                  </a:extLst>
                </a:gridCol>
                <a:gridCol w="3510998">
                  <a:extLst>
                    <a:ext uri="{9D8B030D-6E8A-4147-A177-3AD203B41FA5}">
                      <a16:colId xmlns:a16="http://schemas.microsoft.com/office/drawing/2014/main" val="20001"/>
                    </a:ext>
                  </a:extLst>
                </a:gridCol>
              </a:tblGrid>
              <a:tr h="342938">
                <a:tc>
                  <a:txBody>
                    <a:bodyPr/>
                    <a:lstStyle/>
                    <a:p>
                      <a:r>
                        <a:rPr lang="zh-CN" altLang="en-US" sz="1800" dirty="0">
                          <a:solidFill>
                            <a:schemeClr val="tx1"/>
                          </a:solidFill>
                        </a:rPr>
                        <a:t>地址</a:t>
                      </a:r>
                    </a:p>
                  </a:txBody>
                  <a:tcPr marL="68585" marR="68585" marT="34309" marB="34309"/>
                </a:tc>
                <a:tc>
                  <a:txBody>
                    <a:bodyPr/>
                    <a:lstStyle/>
                    <a:p>
                      <a:r>
                        <a:rPr lang="zh-CN" altLang="en-US" sz="1800" dirty="0">
                          <a:solidFill>
                            <a:schemeClr val="tx1"/>
                          </a:solidFill>
                        </a:rPr>
                        <a:t>数据</a:t>
                      </a:r>
                      <a:r>
                        <a:rPr lang="en-US" altLang="zh-CN" sz="1800" dirty="0">
                          <a:solidFill>
                            <a:schemeClr val="tx1"/>
                          </a:solidFill>
                        </a:rPr>
                        <a:t>(16bit)</a:t>
                      </a:r>
                      <a:endParaRPr lang="zh-CN" altLang="en-US" sz="1800" dirty="0">
                        <a:solidFill>
                          <a:schemeClr val="tx1"/>
                        </a:solidFill>
                      </a:endParaRPr>
                    </a:p>
                  </a:txBody>
                  <a:tcPr marL="68585" marR="68585" marT="34309" marB="34309"/>
                </a:tc>
                <a:extLst>
                  <a:ext uri="{0D108BD9-81ED-4DB2-BD59-A6C34878D82A}">
                    <a16:rowId xmlns:a16="http://schemas.microsoft.com/office/drawing/2014/main" val="10000"/>
                  </a:ext>
                </a:extLst>
              </a:tr>
              <a:tr h="342938">
                <a:tc>
                  <a:txBody>
                    <a:bodyPr/>
                    <a:lstStyle/>
                    <a:p>
                      <a:r>
                        <a:rPr lang="en-US" altLang="zh-CN" sz="1800" dirty="0"/>
                        <a:t>00</a:t>
                      </a:r>
                      <a:endParaRPr lang="zh-CN" altLang="en-US" sz="1800" dirty="0"/>
                    </a:p>
                  </a:txBody>
                  <a:tcPr marL="68585" marR="68585" marT="34309" marB="34309"/>
                </a:tc>
                <a:tc>
                  <a:txBody>
                    <a:bodyPr/>
                    <a:lstStyle/>
                    <a:p>
                      <a:r>
                        <a:rPr lang="en-US" altLang="zh-CN" sz="1800" dirty="0"/>
                        <a:t>1010101010101010</a:t>
                      </a:r>
                      <a:endParaRPr lang="zh-CN" altLang="en-US" sz="1800" dirty="0"/>
                    </a:p>
                  </a:txBody>
                  <a:tcPr marL="68585" marR="68585" marT="34309" marB="34309"/>
                </a:tc>
                <a:extLst>
                  <a:ext uri="{0D108BD9-81ED-4DB2-BD59-A6C34878D82A}">
                    <a16:rowId xmlns:a16="http://schemas.microsoft.com/office/drawing/2014/main" val="10001"/>
                  </a:ext>
                </a:extLst>
              </a:tr>
              <a:tr h="342938">
                <a:tc>
                  <a:txBody>
                    <a:bodyPr/>
                    <a:lstStyle/>
                    <a:p>
                      <a:r>
                        <a:rPr lang="en-US" altLang="zh-CN" sz="1800" dirty="0"/>
                        <a:t>01</a:t>
                      </a:r>
                      <a:endParaRPr lang="zh-CN" altLang="en-US" sz="1800" dirty="0"/>
                    </a:p>
                  </a:txBody>
                  <a:tcPr marL="68585" marR="68585" marT="34309" marB="34309"/>
                </a:tc>
                <a:tc>
                  <a:txBody>
                    <a:bodyPr/>
                    <a:lstStyle/>
                    <a:p>
                      <a:r>
                        <a:rPr lang="en-US" altLang="zh-CN" sz="1800" dirty="0"/>
                        <a:t>0000000000000000</a:t>
                      </a:r>
                      <a:endParaRPr lang="zh-CN" altLang="en-US" sz="1800" dirty="0"/>
                    </a:p>
                  </a:txBody>
                  <a:tcPr marL="68585" marR="68585" marT="34309" marB="34309"/>
                </a:tc>
                <a:extLst>
                  <a:ext uri="{0D108BD9-81ED-4DB2-BD59-A6C34878D82A}">
                    <a16:rowId xmlns:a16="http://schemas.microsoft.com/office/drawing/2014/main" val="10002"/>
                  </a:ext>
                </a:extLst>
              </a:tr>
              <a:tr h="342938">
                <a:tc>
                  <a:txBody>
                    <a:bodyPr/>
                    <a:lstStyle/>
                    <a:p>
                      <a:r>
                        <a:rPr lang="en-US" altLang="zh-CN" sz="1800" dirty="0"/>
                        <a:t>10</a:t>
                      </a:r>
                      <a:endParaRPr lang="zh-CN" altLang="en-US" sz="1800" dirty="0"/>
                    </a:p>
                  </a:txBody>
                  <a:tcPr marL="68585" marR="68585" marT="34309" marB="34309"/>
                </a:tc>
                <a:tc>
                  <a:txBody>
                    <a:bodyPr/>
                    <a:lstStyle/>
                    <a:p>
                      <a:r>
                        <a:rPr lang="en-US" altLang="zh-CN" sz="1800" dirty="0"/>
                        <a:t>111111111111111111</a:t>
                      </a:r>
                      <a:endParaRPr lang="zh-CN" altLang="en-US" sz="1800" dirty="0"/>
                    </a:p>
                  </a:txBody>
                  <a:tcPr marL="68585" marR="68585" marT="34309" marB="34309"/>
                </a:tc>
                <a:extLst>
                  <a:ext uri="{0D108BD9-81ED-4DB2-BD59-A6C34878D82A}">
                    <a16:rowId xmlns:a16="http://schemas.microsoft.com/office/drawing/2014/main" val="10003"/>
                  </a:ext>
                </a:extLst>
              </a:tr>
              <a:tr h="342938">
                <a:tc>
                  <a:txBody>
                    <a:bodyPr/>
                    <a:lstStyle/>
                    <a:p>
                      <a:r>
                        <a:rPr lang="en-US" altLang="zh-CN" sz="1800" dirty="0"/>
                        <a:t>11</a:t>
                      </a:r>
                      <a:endParaRPr lang="zh-CN" altLang="en-US" sz="1800" dirty="0"/>
                    </a:p>
                  </a:txBody>
                  <a:tcPr marL="68585" marR="68585" marT="34309" marB="34309"/>
                </a:tc>
                <a:tc>
                  <a:txBody>
                    <a:bodyPr/>
                    <a:lstStyle/>
                    <a:p>
                      <a:r>
                        <a:rPr lang="en-US" altLang="zh-CN" sz="1800" dirty="0"/>
                        <a:t>0101010101010101</a:t>
                      </a:r>
                      <a:endParaRPr lang="zh-CN" altLang="en-US" sz="1800" dirty="0"/>
                    </a:p>
                  </a:txBody>
                  <a:tcPr marL="68585" marR="68585" marT="34309" marB="34309"/>
                </a:tc>
                <a:extLst>
                  <a:ext uri="{0D108BD9-81ED-4DB2-BD59-A6C34878D82A}">
                    <a16:rowId xmlns:a16="http://schemas.microsoft.com/office/drawing/2014/main" val="10004"/>
                  </a:ext>
                </a:extLst>
              </a:tr>
            </a:tbl>
          </a:graphicData>
        </a:graphic>
      </p:graphicFrame>
      <p:sp>
        <p:nvSpPr>
          <p:cNvPr id="7" name="标题 1">
            <a:extLst>
              <a:ext uri="{FF2B5EF4-FFF2-40B4-BE49-F238E27FC236}">
                <a16:creationId xmlns:a16="http://schemas.microsoft.com/office/drawing/2014/main" id="{AFF8C92F-7F5F-9355-8A4F-5E465CC78D9A}"/>
              </a:ext>
            </a:extLst>
          </p:cNvPr>
          <p:cNvSpPr>
            <a:spLocks noGrp="1"/>
          </p:cNvSpPr>
          <p:nvPr>
            <p:ph type="title"/>
          </p:nvPr>
        </p:nvSpPr>
        <p:spPr/>
        <p:txBody>
          <a:bodyPr/>
          <a:lstStyle/>
          <a:p>
            <a:pPr eaLnBrk="1" hangingPunct="1">
              <a:spcBef>
                <a:spcPct val="0"/>
              </a:spcBef>
              <a:buFontTx/>
              <a:buNone/>
            </a:pPr>
            <a:r>
              <a:rPr lang="zh-CN" altLang="en-US" dirty="0"/>
              <a:t>附加</a:t>
            </a:r>
            <a:r>
              <a:rPr lang="en-US" altLang="zh-CN" dirty="0"/>
              <a:t>/</a:t>
            </a:r>
            <a:r>
              <a:rPr lang="zh-CN" altLang="en-US" dirty="0"/>
              <a:t>思考题</a:t>
            </a:r>
            <a:r>
              <a:rPr lang="en-US" altLang="zh-CN" dirty="0"/>
              <a:t>:</a:t>
            </a:r>
            <a:r>
              <a:rPr lang="zh-CN" altLang="en-US" dirty="0"/>
              <a:t>寄存器阵列的设计及验证</a:t>
            </a:r>
          </a:p>
        </p:txBody>
      </p:sp>
      <p:pic>
        <p:nvPicPr>
          <p:cNvPr id="8" name="图片 7">
            <a:extLst>
              <a:ext uri="{FF2B5EF4-FFF2-40B4-BE49-F238E27FC236}">
                <a16:creationId xmlns:a16="http://schemas.microsoft.com/office/drawing/2014/main" id="{2DAFB6D6-3DF7-D41A-B130-F90612EE6BD0}"/>
              </a:ext>
            </a:extLst>
          </p:cNvPr>
          <p:cNvPicPr>
            <a:picLocks noChangeAspect="1"/>
          </p:cNvPicPr>
          <p:nvPr/>
        </p:nvPicPr>
        <p:blipFill>
          <a:blip r:embed="rId2"/>
          <a:stretch>
            <a:fillRect/>
          </a:stretch>
        </p:blipFill>
        <p:spPr>
          <a:xfrm>
            <a:off x="353761" y="437523"/>
            <a:ext cx="2921762" cy="3132092"/>
          </a:xfrm>
          <a:prstGeom prst="rect">
            <a:avLst/>
          </a:prstGeom>
        </p:spPr>
      </p:pic>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120</a:t>
            </a:fld>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98127-B9FF-1D47-1CA3-3036178B7086}"/>
              </a:ext>
            </a:extLst>
          </p:cNvPr>
          <p:cNvSpPr>
            <a:spLocks noGrp="1"/>
          </p:cNvSpPr>
          <p:nvPr>
            <p:ph type="title"/>
          </p:nvPr>
        </p:nvSpPr>
        <p:spPr>
          <a:xfrm>
            <a:off x="226345" y="77700"/>
            <a:ext cx="6543675" cy="461963"/>
          </a:xfrm>
        </p:spPr>
        <p:txBody>
          <a:bodyPr/>
          <a:lstStyle/>
          <a:p>
            <a:pPr eaLnBrk="1" hangingPunct="1"/>
            <a:r>
              <a:rPr lang="zh-CN" altLang="en-US" dirty="0"/>
              <a:t>附加</a:t>
            </a:r>
            <a:r>
              <a:rPr lang="en-US" altLang="zh-CN" dirty="0"/>
              <a:t>/</a:t>
            </a:r>
            <a:r>
              <a:rPr lang="zh-CN" altLang="en-US" dirty="0"/>
              <a:t>思考题</a:t>
            </a:r>
            <a:r>
              <a:rPr lang="en-US" altLang="zh-CN" dirty="0"/>
              <a:t>:</a:t>
            </a:r>
            <a:r>
              <a:rPr lang="zh-CN" altLang="en-US" dirty="0"/>
              <a:t>寄存器阵列的设计及验证</a:t>
            </a:r>
          </a:p>
        </p:txBody>
      </p:sp>
      <p:sp>
        <p:nvSpPr>
          <p:cNvPr id="46082" name="内容占位符 2">
            <a:extLst>
              <a:ext uri="{FF2B5EF4-FFF2-40B4-BE49-F238E27FC236}">
                <a16:creationId xmlns:a16="http://schemas.microsoft.com/office/drawing/2014/main" id="{AA345E6F-8206-0837-7485-CFF1BA245795}"/>
              </a:ext>
            </a:extLst>
          </p:cNvPr>
          <p:cNvSpPr>
            <a:spLocks noGrp="1" noChangeArrowheads="1"/>
          </p:cNvSpPr>
          <p:nvPr>
            <p:ph idx="1"/>
          </p:nvPr>
        </p:nvSpPr>
        <p:spPr>
          <a:xfrm>
            <a:off x="373919" y="539663"/>
            <a:ext cx="8229600" cy="1685289"/>
          </a:xfrm>
        </p:spPr>
        <p:txBody>
          <a:bodyPr/>
          <a:lstStyle/>
          <a:p>
            <a:r>
              <a:rPr lang="en-US" altLang="zh-CN" sz="1400" dirty="0" err="1"/>
              <a:t>verilog</a:t>
            </a:r>
            <a:r>
              <a:rPr lang="zh-CN" altLang="en-US" sz="1400" dirty="0"/>
              <a:t>中向量与数组是两个不同的概念。</a:t>
            </a:r>
            <a:endParaRPr lang="en-US" altLang="zh-CN" sz="1400" dirty="0"/>
          </a:p>
          <a:p>
            <a:r>
              <a:rPr lang="en-US" altLang="zh-CN" sz="1400" dirty="0"/>
              <a:t>reg [7:0] count</a:t>
            </a:r>
            <a:r>
              <a:rPr lang="zh-CN" altLang="en-US" sz="1400" dirty="0"/>
              <a:t>表示一个位宽为</a:t>
            </a:r>
            <a:r>
              <a:rPr lang="en-US" altLang="zh-CN" sz="1400" dirty="0"/>
              <a:t>8</a:t>
            </a:r>
            <a:r>
              <a:rPr lang="zh-CN" altLang="en-US" sz="1400" dirty="0"/>
              <a:t>位的向量；</a:t>
            </a:r>
            <a:endParaRPr lang="en-US" altLang="zh-CN" sz="1400" dirty="0"/>
          </a:p>
          <a:p>
            <a:r>
              <a:rPr lang="en-US" altLang="zh-CN" sz="1400" dirty="0"/>
              <a:t>reg count [7:0] </a:t>
            </a:r>
            <a:r>
              <a:rPr lang="zh-CN" altLang="en-US" sz="1400" dirty="0"/>
              <a:t>表示一个一维数组，数组中的元素是位宽为</a:t>
            </a:r>
            <a:r>
              <a:rPr lang="en-US" altLang="zh-CN" sz="1400" dirty="0"/>
              <a:t>1</a:t>
            </a:r>
            <a:r>
              <a:rPr lang="zh-CN" altLang="en-US" sz="1400" dirty="0"/>
              <a:t>的变量；</a:t>
            </a:r>
            <a:endParaRPr lang="en-US" altLang="zh-CN" sz="1400" dirty="0"/>
          </a:p>
          <a:p>
            <a:r>
              <a:rPr lang="en-US" altLang="zh-CN" sz="1400" dirty="0"/>
              <a:t>reg [7:0] count [7:0] </a:t>
            </a:r>
            <a:r>
              <a:rPr lang="zh-CN" altLang="en-US" sz="1400" dirty="0"/>
              <a:t>表示一个一维数组，数组中的元素是位宽为</a:t>
            </a:r>
            <a:r>
              <a:rPr lang="en-US" altLang="zh-CN" sz="1400" dirty="0"/>
              <a:t>8</a:t>
            </a:r>
            <a:r>
              <a:rPr lang="zh-CN" altLang="en-US" sz="1400" dirty="0"/>
              <a:t>的变量。</a:t>
            </a:r>
            <a:endParaRPr lang="en-US" altLang="zh-CN" sz="1400" dirty="0"/>
          </a:p>
          <a:p>
            <a:r>
              <a:rPr lang="zh-CN" altLang="en-US" sz="1400" dirty="0"/>
              <a:t>赋值时，我们可以直接对整个向量赋值，也可以只对向量中的某些位赋值，</a:t>
            </a:r>
            <a:endParaRPr lang="en-US" altLang="zh-CN" sz="1400" dirty="0"/>
          </a:p>
          <a:p>
            <a:r>
              <a:rPr lang="zh-CN" altLang="en-US" sz="1400" dirty="0"/>
              <a:t>但是不能直接对整个数组赋值，只能对数组的某个变量或者数组的某个变量的某些位赋值。</a:t>
            </a:r>
          </a:p>
        </p:txBody>
      </p:sp>
      <p:sp>
        <p:nvSpPr>
          <p:cNvPr id="4"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5"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121</a:t>
            </a:fld>
            <a:endParaRPr lang="zh-CN" altLang="en-US" dirty="0"/>
          </a:p>
        </p:txBody>
      </p:sp>
      <p:sp>
        <p:nvSpPr>
          <p:cNvPr id="3" name="文本框 2">
            <a:extLst>
              <a:ext uri="{FF2B5EF4-FFF2-40B4-BE49-F238E27FC236}">
                <a16:creationId xmlns:a16="http://schemas.microsoft.com/office/drawing/2014/main" id="{1150325E-B996-9ED4-DBBC-B56D3ECCB47C}"/>
              </a:ext>
            </a:extLst>
          </p:cNvPr>
          <p:cNvSpPr txBox="1"/>
          <p:nvPr/>
        </p:nvSpPr>
        <p:spPr>
          <a:xfrm>
            <a:off x="993934" y="3310017"/>
            <a:ext cx="6105331" cy="954107"/>
          </a:xfrm>
          <a:prstGeom prst="rect">
            <a:avLst/>
          </a:prstGeom>
          <a:noFill/>
        </p:spPr>
        <p:txBody>
          <a:bodyPr wrap="square">
            <a:spAutoFit/>
          </a:bodyPr>
          <a:lstStyle/>
          <a:p>
            <a:pPr marL="285750" indent="-285750" eaLnBrk="1" hangingPunct="1">
              <a:buFont typeface="Wingdings" panose="05000000000000000000" pitchFamily="2" charset="2"/>
              <a:buChar char="Ø"/>
              <a:defRPr/>
            </a:pPr>
            <a:r>
              <a:rPr lang="zh-CN" altLang="en-US" sz="1400" dirty="0">
                <a:latin typeface="微软雅黑" pitchFamily="34" charset="-122"/>
                <a:ea typeface="微软雅黑" pitchFamily="34" charset="-122"/>
              </a:rPr>
              <a:t>注意记录以下数据，方便后续写到报告中：</a:t>
            </a:r>
            <a:endParaRPr lang="en-US" altLang="zh-CN" sz="1400" dirty="0">
              <a:latin typeface="微软雅黑" pitchFamily="34" charset="-122"/>
              <a:ea typeface="微软雅黑" pitchFamily="34" charset="-122"/>
            </a:endParaRPr>
          </a:p>
          <a:p>
            <a:pPr eaLnBrk="1" hangingPunct="1">
              <a:defRPr/>
            </a:pPr>
            <a:r>
              <a:rPr lang="en-US" altLang="zh-CN" sz="1400" dirty="0">
                <a:latin typeface="微软雅黑" pitchFamily="34" charset="-122"/>
                <a:ea typeface="微软雅黑" pitchFamily="34" charset="-122"/>
              </a:rPr>
              <a:t>     1</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verilog</a:t>
            </a:r>
            <a:r>
              <a:rPr lang="zh-CN" altLang="en-US" sz="1400" dirty="0">
                <a:latin typeface="微软雅黑" pitchFamily="34" charset="-122"/>
                <a:ea typeface="微软雅黑" pitchFamily="34" charset="-122"/>
              </a:rPr>
              <a:t>代码（带注释，分析设计思路）</a:t>
            </a:r>
            <a:endParaRPr lang="en-US" altLang="zh-CN" sz="1400" dirty="0">
              <a:latin typeface="微软雅黑" pitchFamily="34" charset="-122"/>
              <a:ea typeface="微软雅黑" pitchFamily="34" charset="-122"/>
            </a:endParaRPr>
          </a:p>
          <a:p>
            <a:pPr eaLnBrk="1" hangingPunct="1">
              <a:defRPr/>
            </a:pPr>
            <a:r>
              <a:rPr lang="en-US" altLang="zh-CN" sz="1400" dirty="0">
                <a:latin typeface="微软雅黑" pitchFamily="34" charset="-122"/>
                <a:ea typeface="微软雅黑" pitchFamily="34" charset="-122"/>
              </a:rPr>
              <a:t>     2</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testbench</a:t>
            </a:r>
            <a:r>
              <a:rPr lang="zh-CN" altLang="en-US" sz="1400" dirty="0">
                <a:latin typeface="微软雅黑" pitchFamily="34" charset="-122"/>
                <a:ea typeface="微软雅黑" pitchFamily="34" charset="-122"/>
              </a:rPr>
              <a:t>代码（带注释，分析测试思路）</a:t>
            </a:r>
            <a:endParaRPr lang="en-US" altLang="zh-CN" sz="1400" dirty="0">
              <a:latin typeface="微软雅黑" pitchFamily="34" charset="-122"/>
              <a:ea typeface="微软雅黑" pitchFamily="34" charset="-122"/>
            </a:endParaRPr>
          </a:p>
          <a:p>
            <a:pPr eaLnBrk="1" hangingPunct="1">
              <a:defRPr/>
            </a:pPr>
            <a:r>
              <a:rPr lang="en-US" altLang="zh-CN" sz="1400" dirty="0">
                <a:latin typeface="微软雅黑" pitchFamily="34" charset="-122"/>
                <a:ea typeface="微软雅黑" pitchFamily="34" charset="-122"/>
              </a:rPr>
              <a:t>     3</a:t>
            </a:r>
            <a:r>
              <a:rPr lang="zh-CN" altLang="en-US" sz="1400" dirty="0">
                <a:latin typeface="微软雅黑" pitchFamily="34" charset="-122"/>
                <a:ea typeface="微软雅黑" pitchFamily="34" charset="-122"/>
              </a:rPr>
              <a:t>、软件仿真波形截图（附结果分析文字说明）</a:t>
            </a:r>
            <a:endParaRPr lang="en-US" altLang="zh-CN" sz="1400" dirty="0">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906CCCE9-8B21-18B0-E58E-8595E33E13B3}"/>
              </a:ext>
            </a:extLst>
          </p:cNvPr>
          <p:cNvSpPr txBox="1"/>
          <p:nvPr/>
        </p:nvSpPr>
        <p:spPr>
          <a:xfrm>
            <a:off x="457200" y="2190498"/>
            <a:ext cx="6273282" cy="307777"/>
          </a:xfrm>
          <a:prstGeom prst="rect">
            <a:avLst/>
          </a:prstGeom>
          <a:noFill/>
        </p:spPr>
        <p:txBody>
          <a:bodyPr wrap="square">
            <a:spAutoFit/>
          </a:bodyPr>
          <a:lstStyle/>
          <a:p>
            <a:pPr eaLnBrk="1" hangingPunct="1">
              <a:defRPr/>
            </a:pPr>
            <a:r>
              <a:rPr lang="zh-CN" altLang="en-US" sz="1400" dirty="0">
                <a:latin typeface="微软雅黑" pitchFamily="34" charset="-122"/>
                <a:ea typeface="微软雅黑" pitchFamily="34" charset="-122"/>
              </a:rPr>
              <a:t>小组同学共同完成项目</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报告模板附录中的下述内容：</a:t>
            </a:r>
            <a:endParaRPr lang="en-US" altLang="zh-CN" sz="1400" dirty="0">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6B4A96A7-F7A2-D4D2-1E7A-AD35F5CD9579}"/>
              </a:ext>
            </a:extLst>
          </p:cNvPr>
          <p:cNvPicPr>
            <a:picLocks noChangeAspect="1"/>
          </p:cNvPicPr>
          <p:nvPr/>
        </p:nvPicPr>
        <p:blipFill>
          <a:blip r:embed="rId2"/>
          <a:stretch>
            <a:fillRect/>
          </a:stretch>
        </p:blipFill>
        <p:spPr>
          <a:xfrm>
            <a:off x="649254" y="2581405"/>
            <a:ext cx="4776667" cy="514727"/>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623D-A253-33DD-CEFF-178046390E48}"/>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CD8D6725-57AF-D2F4-0BEF-F5232F667E36}"/>
              </a:ext>
            </a:extLst>
          </p:cNvPr>
          <p:cNvSpPr txBox="1">
            <a:spLocks/>
          </p:cNvSpPr>
          <p:nvPr/>
        </p:nvSpPr>
        <p:spPr bwMode="auto">
          <a:xfrm>
            <a:off x="153403" y="1"/>
            <a:ext cx="8426450" cy="50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900" algn="l" rtl="0" fontAlgn="base">
              <a:spcBef>
                <a:spcPct val="0"/>
              </a:spcBef>
              <a:spcAft>
                <a:spcPct val="0"/>
              </a:spcAft>
              <a:defRPr sz="2400" b="1">
                <a:solidFill>
                  <a:srgbClr val="0A419B"/>
                </a:solidFill>
                <a:latin typeface="微软雅黑" pitchFamily="34" charset="-122"/>
                <a:ea typeface="微软雅黑" pitchFamily="34" charset="-122"/>
              </a:defRPr>
            </a:lvl6pPr>
            <a:lvl7pPr marL="685800" algn="l" rtl="0" fontAlgn="base">
              <a:spcBef>
                <a:spcPct val="0"/>
              </a:spcBef>
              <a:spcAft>
                <a:spcPct val="0"/>
              </a:spcAft>
              <a:defRPr sz="2400" b="1">
                <a:solidFill>
                  <a:srgbClr val="0A419B"/>
                </a:solidFill>
                <a:latin typeface="微软雅黑" pitchFamily="34" charset="-122"/>
                <a:ea typeface="微软雅黑" pitchFamily="34" charset="-122"/>
              </a:defRPr>
            </a:lvl7pPr>
            <a:lvl8pPr marL="1028700" algn="l" rtl="0" fontAlgn="base">
              <a:spcBef>
                <a:spcPct val="0"/>
              </a:spcBef>
              <a:spcAft>
                <a:spcPct val="0"/>
              </a:spcAft>
              <a:defRPr sz="2400" b="1">
                <a:solidFill>
                  <a:srgbClr val="0A419B"/>
                </a:solidFill>
                <a:latin typeface="微软雅黑" pitchFamily="34" charset="-122"/>
                <a:ea typeface="微软雅黑" pitchFamily="34" charset="-122"/>
              </a:defRPr>
            </a:lvl8pPr>
            <a:lvl9pPr marL="1371600"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eaLnBrk="1" hangingPunct="1"/>
            <a:r>
              <a:rPr lang="zh-CN" altLang="en-US" dirty="0"/>
              <a:t>附加</a:t>
            </a:r>
            <a:r>
              <a:rPr lang="en-US" altLang="zh-CN" dirty="0"/>
              <a:t>/</a:t>
            </a:r>
            <a:r>
              <a:rPr lang="zh-CN" altLang="en-US" dirty="0"/>
              <a:t>作业</a:t>
            </a:r>
            <a:r>
              <a:rPr lang="en-US" altLang="zh-CN" dirty="0"/>
              <a:t>: </a:t>
            </a:r>
            <a:r>
              <a:rPr lang="zh-CN" altLang="en-US" dirty="0"/>
              <a:t>流水灯电路</a:t>
            </a:r>
            <a:r>
              <a:rPr lang="en-US" altLang="zh-CN" dirty="0"/>
              <a:t>(</a:t>
            </a:r>
            <a:r>
              <a:rPr lang="en-US" altLang="zh-CN" dirty="0" err="1"/>
              <a:t>ledwater.v</a:t>
            </a:r>
            <a:r>
              <a:rPr lang="en-US" altLang="zh-CN" dirty="0"/>
              <a:t>)</a:t>
            </a:r>
            <a:endParaRPr lang="zh-CN" altLang="en-US" dirty="0"/>
          </a:p>
        </p:txBody>
      </p:sp>
      <p:sp>
        <p:nvSpPr>
          <p:cNvPr id="5" name="日期占位符 3">
            <a:extLst>
              <a:ext uri="{FF2B5EF4-FFF2-40B4-BE49-F238E27FC236}">
                <a16:creationId xmlns:a16="http://schemas.microsoft.com/office/drawing/2014/main" id="{04E4E0F4-1131-F30D-1834-93FAD75C53A6}"/>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8771418D-D9B9-639E-F94F-A41A00137386}"/>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122</a:t>
            </a:fld>
            <a:endParaRPr lang="zh-CN" altLang="en-US" dirty="0"/>
          </a:p>
        </p:txBody>
      </p:sp>
      <p:sp>
        <p:nvSpPr>
          <p:cNvPr id="4" name="文本框 3">
            <a:extLst>
              <a:ext uri="{FF2B5EF4-FFF2-40B4-BE49-F238E27FC236}">
                <a16:creationId xmlns:a16="http://schemas.microsoft.com/office/drawing/2014/main" id="{A1B2FF57-08E7-6CC4-7BD0-C37F0AFCF04C}"/>
              </a:ext>
            </a:extLst>
          </p:cNvPr>
          <p:cNvSpPr txBox="1"/>
          <p:nvPr/>
        </p:nvSpPr>
        <p:spPr>
          <a:xfrm>
            <a:off x="457200" y="2064425"/>
            <a:ext cx="6105331" cy="1477328"/>
          </a:xfrm>
          <a:prstGeom prst="rect">
            <a:avLst/>
          </a:prstGeom>
          <a:noFill/>
        </p:spPr>
        <p:txBody>
          <a:bodyPr wrap="square">
            <a:spAutoFit/>
          </a:bodyPr>
          <a:lstStyle/>
          <a:p>
            <a:pPr eaLnBrk="1" hangingPunct="1">
              <a:buFont typeface="Wingdings" panose="05000000000000000000" pitchFamily="2" charset="2"/>
              <a:buChar char="Ø"/>
              <a:defRPr/>
            </a:pPr>
            <a:r>
              <a:rPr lang="zh-CN" altLang="en-US" sz="1800" dirty="0">
                <a:latin typeface="+mj-ea"/>
                <a:ea typeface="+mj-ea"/>
              </a:rPr>
              <a:t>注意记录以下数据，方便后续写到报告中：</a:t>
            </a:r>
            <a:endParaRPr lang="en-US" altLang="zh-CN" sz="1800" dirty="0">
              <a:latin typeface="+mj-ea"/>
              <a:ea typeface="+mj-ea"/>
            </a:endParaRPr>
          </a:p>
          <a:p>
            <a:pPr marL="0" indent="0" eaLnBrk="1" hangingPunct="1">
              <a:defRPr/>
            </a:pPr>
            <a:r>
              <a:rPr lang="en-US" altLang="zh-CN" sz="1800" dirty="0">
                <a:latin typeface="+mj-ea"/>
                <a:ea typeface="+mj-ea"/>
              </a:rPr>
              <a:t>     1</a:t>
            </a:r>
            <a:r>
              <a:rPr lang="zh-CN" altLang="en-US" sz="1800" dirty="0">
                <a:latin typeface="+mj-ea"/>
                <a:ea typeface="+mj-ea"/>
              </a:rPr>
              <a:t>、</a:t>
            </a:r>
            <a:r>
              <a:rPr lang="en-US" altLang="zh-CN" sz="1800" dirty="0" err="1">
                <a:latin typeface="+mj-ea"/>
                <a:ea typeface="+mj-ea"/>
              </a:rPr>
              <a:t>verilog</a:t>
            </a:r>
            <a:r>
              <a:rPr lang="zh-CN" altLang="en-US" sz="1800" dirty="0">
                <a:latin typeface="+mj-ea"/>
                <a:ea typeface="+mj-ea"/>
              </a:rPr>
              <a:t>代码（带注释，分析设计思路）</a:t>
            </a:r>
            <a:endParaRPr lang="en-US" altLang="zh-CN" sz="1800" dirty="0">
              <a:latin typeface="+mj-ea"/>
              <a:ea typeface="+mj-ea"/>
            </a:endParaRPr>
          </a:p>
          <a:p>
            <a:pPr marL="0" indent="0" eaLnBrk="1" hangingPunct="1">
              <a:defRPr/>
            </a:pPr>
            <a:r>
              <a:rPr lang="en-US" altLang="zh-CN" sz="1800" dirty="0">
                <a:latin typeface="+mj-ea"/>
                <a:ea typeface="+mj-ea"/>
              </a:rPr>
              <a:t>     2</a:t>
            </a:r>
            <a:r>
              <a:rPr lang="zh-CN" altLang="en-US" sz="1800" dirty="0">
                <a:latin typeface="+mj-ea"/>
                <a:ea typeface="+mj-ea"/>
              </a:rPr>
              <a:t>、</a:t>
            </a:r>
            <a:r>
              <a:rPr lang="en-US" altLang="zh-CN" sz="1800" dirty="0">
                <a:latin typeface="+mj-ea"/>
                <a:ea typeface="+mj-ea"/>
              </a:rPr>
              <a:t>testbench</a:t>
            </a:r>
            <a:r>
              <a:rPr lang="zh-CN" altLang="en-US" sz="1800" dirty="0">
                <a:latin typeface="+mj-ea"/>
                <a:ea typeface="+mj-ea"/>
              </a:rPr>
              <a:t>代码（带注释，分析测试思路）</a:t>
            </a:r>
            <a:endParaRPr lang="en-US" altLang="zh-CN" sz="1800" dirty="0">
              <a:latin typeface="+mj-ea"/>
              <a:ea typeface="+mj-ea"/>
            </a:endParaRPr>
          </a:p>
          <a:p>
            <a:pPr marL="0" indent="0" eaLnBrk="1" hangingPunct="1">
              <a:defRPr/>
            </a:pPr>
            <a:r>
              <a:rPr lang="en-US" altLang="zh-CN" sz="1800" dirty="0">
                <a:latin typeface="+mj-ea"/>
                <a:ea typeface="+mj-ea"/>
              </a:rPr>
              <a:t>     3</a:t>
            </a:r>
            <a:r>
              <a:rPr lang="zh-CN" altLang="en-US" sz="1800" dirty="0">
                <a:latin typeface="+mj-ea"/>
                <a:ea typeface="+mj-ea"/>
              </a:rPr>
              <a:t>、软件仿真波形截图（附结果分析文字说明）</a:t>
            </a:r>
            <a:endParaRPr lang="en-US" altLang="zh-CN" sz="1800" dirty="0">
              <a:latin typeface="+mj-ea"/>
              <a:ea typeface="+mj-ea"/>
            </a:endParaRPr>
          </a:p>
          <a:p>
            <a:pPr marL="0" indent="0" eaLnBrk="1" hangingPunct="1">
              <a:defRPr/>
            </a:pPr>
            <a:r>
              <a:rPr lang="en-US" altLang="zh-CN" sz="1800" dirty="0">
                <a:latin typeface="+mj-ea"/>
                <a:ea typeface="+mj-ea"/>
              </a:rPr>
              <a:t>     4</a:t>
            </a:r>
            <a:r>
              <a:rPr lang="zh-CN" altLang="en-US" sz="1800" dirty="0">
                <a:latin typeface="+mj-ea"/>
                <a:ea typeface="+mj-ea"/>
              </a:rPr>
              <a:t>、下板的拍照（拍一张就行，附结果分析文字说明）</a:t>
            </a:r>
            <a:endParaRPr lang="en-US" altLang="zh-CN" sz="1800" dirty="0">
              <a:latin typeface="+mj-ea"/>
              <a:ea typeface="+mj-ea"/>
            </a:endParaRPr>
          </a:p>
        </p:txBody>
      </p:sp>
      <p:sp>
        <p:nvSpPr>
          <p:cNvPr id="10" name="文本框 9">
            <a:extLst>
              <a:ext uri="{FF2B5EF4-FFF2-40B4-BE49-F238E27FC236}">
                <a16:creationId xmlns:a16="http://schemas.microsoft.com/office/drawing/2014/main" id="{34AB7BB3-5657-E2CA-808B-4B082976782A}"/>
              </a:ext>
            </a:extLst>
          </p:cNvPr>
          <p:cNvSpPr txBox="1"/>
          <p:nvPr/>
        </p:nvSpPr>
        <p:spPr>
          <a:xfrm>
            <a:off x="457200" y="622154"/>
            <a:ext cx="6273282" cy="369332"/>
          </a:xfrm>
          <a:prstGeom prst="rect">
            <a:avLst/>
          </a:prstGeom>
          <a:noFill/>
        </p:spPr>
        <p:txBody>
          <a:bodyPr wrap="square">
            <a:spAutoFit/>
          </a:bodyPr>
          <a:lstStyle/>
          <a:p>
            <a:pPr eaLnBrk="1" hangingPunct="1">
              <a:buFont typeface="Wingdings" panose="05000000000000000000" pitchFamily="2" charset="2"/>
              <a:buChar char="Ø"/>
              <a:defRPr/>
            </a:pPr>
            <a:r>
              <a:rPr lang="zh-CN" altLang="en-US" sz="1800" dirty="0">
                <a:latin typeface="+mj-ea"/>
                <a:ea typeface="+mj-ea"/>
              </a:rPr>
              <a:t>小组同学共同完成项目</a:t>
            </a:r>
            <a:r>
              <a:rPr lang="en-US" altLang="zh-CN" sz="1800" dirty="0">
                <a:latin typeface="+mj-ea"/>
                <a:ea typeface="+mj-ea"/>
              </a:rPr>
              <a:t>1-</a:t>
            </a:r>
            <a:r>
              <a:rPr lang="zh-CN" altLang="en-US" sz="1800" dirty="0">
                <a:latin typeface="+mj-ea"/>
                <a:ea typeface="+mj-ea"/>
              </a:rPr>
              <a:t>报告模板中的下述内容：</a:t>
            </a:r>
            <a:endParaRPr lang="en-US" altLang="zh-CN" sz="1800" dirty="0">
              <a:latin typeface="+mj-ea"/>
              <a:ea typeface="+mj-ea"/>
            </a:endParaRPr>
          </a:p>
        </p:txBody>
      </p:sp>
      <p:pic>
        <p:nvPicPr>
          <p:cNvPr id="12" name="图片 11" descr="图形用户界面, 文本, 应用程序, 电子邮件&#10;&#10;描述已自动生成">
            <a:extLst>
              <a:ext uri="{FF2B5EF4-FFF2-40B4-BE49-F238E27FC236}">
                <a16:creationId xmlns:a16="http://schemas.microsoft.com/office/drawing/2014/main" id="{78EDCD7C-E1D0-2EDF-F51F-62EF188C8493}"/>
              </a:ext>
            </a:extLst>
          </p:cNvPr>
          <p:cNvPicPr>
            <a:picLocks noChangeAspect="1"/>
          </p:cNvPicPr>
          <p:nvPr/>
        </p:nvPicPr>
        <p:blipFill>
          <a:blip r:embed="rId2">
            <a:extLst>
              <a:ext uri="{28A0092B-C50C-407E-A947-70E740481C1C}">
                <a14:useLocalDpi xmlns:a14="http://schemas.microsoft.com/office/drawing/2010/main" val="0"/>
              </a:ext>
            </a:extLst>
          </a:blip>
          <a:srcRect r="49189" b="85284"/>
          <a:stretch/>
        </p:blipFill>
        <p:spPr>
          <a:xfrm>
            <a:off x="989239" y="992616"/>
            <a:ext cx="4167480" cy="837346"/>
          </a:xfrm>
          <a:prstGeom prst="rect">
            <a:avLst/>
          </a:prstGeom>
        </p:spPr>
      </p:pic>
    </p:spTree>
    <p:extLst>
      <p:ext uri="{BB962C8B-B14F-4D97-AF65-F5344CB8AC3E}">
        <p14:creationId xmlns:p14="http://schemas.microsoft.com/office/powerpoint/2010/main" val="2051211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5058EB81-ED00-A159-4068-5909AD1FBD93}"/>
              </a:ext>
            </a:extLst>
          </p:cNvPr>
          <p:cNvSpPr>
            <a:spLocks noGrp="1" noChangeArrowheads="1"/>
          </p:cNvSpPr>
          <p:nvPr>
            <p:ph type="title"/>
          </p:nvPr>
        </p:nvSpPr>
        <p:spPr>
          <a:xfrm>
            <a:off x="5580822" y="582070"/>
            <a:ext cx="3209417" cy="258878"/>
          </a:xfrm>
        </p:spPr>
        <p:txBody>
          <a:bodyPr/>
          <a:lstStyle/>
          <a:p>
            <a:pPr algn="ctr" eaLnBrk="1" hangingPunct="1"/>
            <a:r>
              <a:rPr lang="zh-CN" altLang="en-US" dirty="0">
                <a:solidFill>
                  <a:srgbClr val="00B0F0"/>
                </a:solidFill>
                <a:cs typeface="Times New Roman" panose="02020603050405020304" pitchFamily="18" charset="0"/>
              </a:rPr>
              <a:t>简化</a:t>
            </a:r>
            <a:r>
              <a:rPr lang="en-US" altLang="zh-CN" dirty="0">
                <a:solidFill>
                  <a:srgbClr val="00B0F0"/>
                </a:solidFill>
                <a:cs typeface="Times New Roman" panose="02020603050405020304" pitchFamily="18" charset="0"/>
              </a:rPr>
              <a:t>CPU</a:t>
            </a:r>
            <a:r>
              <a:rPr lang="zh-CN" altLang="zh-CN" dirty="0">
                <a:solidFill>
                  <a:srgbClr val="00B0F0"/>
                </a:solidFill>
                <a:cs typeface="Times New Roman" panose="02020603050405020304" pitchFamily="18" charset="0"/>
              </a:rPr>
              <a:t>层次结构</a:t>
            </a:r>
            <a:r>
              <a:rPr lang="zh-CN" altLang="en-US" dirty="0">
                <a:solidFill>
                  <a:srgbClr val="00B0F0"/>
                </a:solidFill>
                <a:cs typeface="Times New Roman" panose="02020603050405020304" pitchFamily="18" charset="0"/>
              </a:rPr>
              <a:t>图</a:t>
            </a:r>
          </a:p>
        </p:txBody>
      </p:sp>
      <p:sp>
        <p:nvSpPr>
          <p:cNvPr id="37892" name="Rectangle 6">
            <a:extLst>
              <a:ext uri="{FF2B5EF4-FFF2-40B4-BE49-F238E27FC236}">
                <a16:creationId xmlns:a16="http://schemas.microsoft.com/office/drawing/2014/main" id="{7093054E-ABF1-D6C6-419B-20081E2D62B3}"/>
              </a:ext>
            </a:extLst>
          </p:cNvPr>
          <p:cNvSpPr>
            <a:spLocks noChangeArrowheads="1"/>
          </p:cNvSpPr>
          <p:nvPr/>
        </p:nvSpPr>
        <p:spPr bwMode="auto">
          <a:xfrm>
            <a:off x="1143000" y="-142347"/>
            <a:ext cx="6858000"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pic>
        <p:nvPicPr>
          <p:cNvPr id="6" name="图片 2">
            <a:extLst>
              <a:ext uri="{FF2B5EF4-FFF2-40B4-BE49-F238E27FC236}">
                <a16:creationId xmlns:a16="http://schemas.microsoft.com/office/drawing/2014/main" id="{672CA510-B201-9483-6486-E585C2C9D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1" y="582071"/>
            <a:ext cx="4377179" cy="452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7385645-2486-3A4B-D862-C844CE32313F}"/>
              </a:ext>
            </a:extLst>
          </p:cNvPr>
          <p:cNvSpPr/>
          <p:nvPr/>
        </p:nvSpPr>
        <p:spPr bwMode="auto">
          <a:xfrm>
            <a:off x="859648" y="2230318"/>
            <a:ext cx="1910293" cy="96161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矩形 7">
            <a:extLst>
              <a:ext uri="{FF2B5EF4-FFF2-40B4-BE49-F238E27FC236}">
                <a16:creationId xmlns:a16="http://schemas.microsoft.com/office/drawing/2014/main" id="{D5C5CF8F-988B-C40E-6443-D3E53D05B80A}"/>
              </a:ext>
            </a:extLst>
          </p:cNvPr>
          <p:cNvSpPr/>
          <p:nvPr/>
        </p:nvSpPr>
        <p:spPr bwMode="auto">
          <a:xfrm>
            <a:off x="2941896" y="1092288"/>
            <a:ext cx="1789045" cy="96161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a:extLst>
              <a:ext uri="{FF2B5EF4-FFF2-40B4-BE49-F238E27FC236}">
                <a16:creationId xmlns:a16="http://schemas.microsoft.com/office/drawing/2014/main" id="{CFEB66E8-EE2F-0A88-1251-8B63A27916EE}"/>
              </a:ext>
            </a:extLst>
          </p:cNvPr>
          <p:cNvSpPr/>
          <p:nvPr/>
        </p:nvSpPr>
        <p:spPr bwMode="auto">
          <a:xfrm>
            <a:off x="3632665" y="2230318"/>
            <a:ext cx="1098275" cy="125978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矩形 9">
            <a:extLst>
              <a:ext uri="{FF2B5EF4-FFF2-40B4-BE49-F238E27FC236}">
                <a16:creationId xmlns:a16="http://schemas.microsoft.com/office/drawing/2014/main" id="{6C5E8A30-0B89-A61F-2834-4B96500A85BC}"/>
              </a:ext>
            </a:extLst>
          </p:cNvPr>
          <p:cNvSpPr/>
          <p:nvPr/>
        </p:nvSpPr>
        <p:spPr bwMode="auto">
          <a:xfrm>
            <a:off x="924758" y="3781601"/>
            <a:ext cx="1910293" cy="96161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1" name="矩形 10">
            <a:extLst>
              <a:ext uri="{FF2B5EF4-FFF2-40B4-BE49-F238E27FC236}">
                <a16:creationId xmlns:a16="http://schemas.microsoft.com/office/drawing/2014/main" id="{4B73A525-7B96-9257-60A2-95710E4FDB12}"/>
              </a:ext>
            </a:extLst>
          </p:cNvPr>
          <p:cNvSpPr/>
          <p:nvPr/>
        </p:nvSpPr>
        <p:spPr bwMode="auto">
          <a:xfrm>
            <a:off x="263300" y="4064088"/>
            <a:ext cx="619653" cy="107941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graphicFrame>
        <p:nvGraphicFramePr>
          <p:cNvPr id="12" name="对象 1">
            <a:extLst>
              <a:ext uri="{FF2B5EF4-FFF2-40B4-BE49-F238E27FC236}">
                <a16:creationId xmlns:a16="http://schemas.microsoft.com/office/drawing/2014/main" id="{1269BC08-B30C-3AA7-A106-BEC8AF0E3FC5}"/>
              </a:ext>
            </a:extLst>
          </p:cNvPr>
          <p:cNvGraphicFramePr>
            <a:graphicFrameLocks/>
          </p:cNvGraphicFramePr>
          <p:nvPr>
            <p:extLst>
              <p:ext uri="{D42A27DB-BD31-4B8C-83A1-F6EECF244321}">
                <p14:modId xmlns:p14="http://schemas.microsoft.com/office/powerpoint/2010/main" val="1961035037"/>
              </p:ext>
            </p:extLst>
          </p:nvPr>
        </p:nvGraphicFramePr>
        <p:xfrm>
          <a:off x="4568040" y="1573094"/>
          <a:ext cx="4575961" cy="2705929"/>
        </p:xfrm>
        <a:graphic>
          <a:graphicData uri="http://schemas.openxmlformats.org/presentationml/2006/ole">
            <mc:AlternateContent xmlns:mc="http://schemas.openxmlformats.org/markup-compatibility/2006">
              <mc:Choice xmlns:v="urn:schemas-microsoft-com:vml" Requires="v">
                <p:oleObj spid="_x0000_s8203" r:id="rId4" imgW="5693760" imgH="2854800" progId="Visio.Drawing.11">
                  <p:embed/>
                </p:oleObj>
              </mc:Choice>
              <mc:Fallback>
                <p:oleObj r:id="rId4" imgW="5693760" imgH="2854800" progId="Visio.Drawing.11">
                  <p:embed/>
                  <p:pic>
                    <p:nvPicPr>
                      <p:cNvPr id="8" name="对象 1">
                        <a:extLst>
                          <a:ext uri="{FF2B5EF4-FFF2-40B4-BE49-F238E27FC236}">
                            <a16:creationId xmlns:a16="http://schemas.microsoft.com/office/drawing/2014/main" id="{A3105437-CC9B-B75C-70A7-3A1A0BECDEA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040" y="1573094"/>
                        <a:ext cx="4575961" cy="2705929"/>
                      </a:xfrm>
                      <a:prstGeom prst="rect">
                        <a:avLst/>
                      </a:prstGeom>
                      <a:noFill/>
                      <a:ln>
                        <a:noFill/>
                      </a:ln>
                    </p:spPr>
                  </p:pic>
                </p:oleObj>
              </mc:Fallback>
            </mc:AlternateContent>
          </a:graphicData>
        </a:graphic>
      </p:graphicFrame>
      <p:sp>
        <p:nvSpPr>
          <p:cNvPr id="14" name="文本框 13">
            <a:extLst>
              <a:ext uri="{FF2B5EF4-FFF2-40B4-BE49-F238E27FC236}">
                <a16:creationId xmlns:a16="http://schemas.microsoft.com/office/drawing/2014/main" id="{4BED7C26-F7E1-F7CF-5D09-B45F74FD33AC}"/>
              </a:ext>
            </a:extLst>
          </p:cNvPr>
          <p:cNvSpPr txBox="1"/>
          <p:nvPr/>
        </p:nvSpPr>
        <p:spPr>
          <a:xfrm>
            <a:off x="4875214" y="1111150"/>
            <a:ext cx="4173568" cy="284693"/>
          </a:xfrm>
          <a:prstGeom prst="rect">
            <a:avLst/>
          </a:prstGeom>
          <a:noFill/>
        </p:spPr>
        <p:txBody>
          <a:bodyPr wrap="square" lIns="68580" tIns="34290" rIns="68580" bIns="34290">
            <a:spAutoFit/>
          </a:bodyPr>
          <a:lstStyle/>
          <a:p>
            <a:r>
              <a:rPr lang="en-US" altLang="zh-CN" sz="1400" b="1" dirty="0">
                <a:latin typeface="+mn-ea"/>
                <a:ea typeface="+mn-ea"/>
                <a:cs typeface="Times New Roman" panose="02020603050405020304" pitchFamily="18" charset="0"/>
              </a:rPr>
              <a:t>Q</a:t>
            </a:r>
            <a:r>
              <a:rPr lang="zh-CN" altLang="en-US" sz="1400" b="1" dirty="0">
                <a:latin typeface="+mn-ea"/>
                <a:ea typeface="+mn-ea"/>
                <a:cs typeface="Times New Roman" panose="02020603050405020304" pitchFamily="18" charset="0"/>
              </a:rPr>
              <a:t>：每个电路都是一个独立的模块，怎么组成</a:t>
            </a:r>
            <a:r>
              <a:rPr lang="en-US" altLang="zh-CN" sz="1400" b="1" dirty="0">
                <a:latin typeface="+mn-ea"/>
                <a:ea typeface="+mn-ea"/>
                <a:cs typeface="Times New Roman" panose="02020603050405020304" pitchFamily="18" charset="0"/>
              </a:rPr>
              <a:t>CPU?</a:t>
            </a:r>
            <a:endParaRPr lang="zh-CN" altLang="en-US" dirty="0">
              <a:latin typeface="+mn-ea"/>
              <a:ea typeface="+mn-ea"/>
            </a:endParaRPr>
          </a:p>
        </p:txBody>
      </p:sp>
      <p:sp>
        <p:nvSpPr>
          <p:cNvPr id="13"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CPU</a:t>
            </a:r>
            <a:r>
              <a:rPr lang="zh-CN" altLang="en-US" dirty="0"/>
              <a:t>数据通路设计</a:t>
            </a:r>
          </a:p>
        </p:txBody>
      </p:sp>
      <p:sp>
        <p:nvSpPr>
          <p:cNvPr id="1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123</a:t>
            </a:fld>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08A196A9-AFA3-FF03-5348-E4DECC733DDC}"/>
              </a:ext>
            </a:extLst>
          </p:cNvPr>
          <p:cNvSpPr>
            <a:spLocks noGrp="1" noChangeArrowheads="1"/>
          </p:cNvSpPr>
          <p:nvPr>
            <p:ph type="title"/>
          </p:nvPr>
        </p:nvSpPr>
        <p:spPr>
          <a:xfrm>
            <a:off x="551622" y="519113"/>
            <a:ext cx="7368416" cy="648891"/>
          </a:xfrm>
        </p:spPr>
        <p:txBody>
          <a:bodyPr/>
          <a:lstStyle/>
          <a:p>
            <a:pPr eaLnBrk="1" hangingPunct="1"/>
            <a:r>
              <a:rPr lang="en-US" altLang="zh-CN" dirty="0">
                <a:solidFill>
                  <a:srgbClr val="00B0F0"/>
                </a:solidFill>
                <a:cs typeface="Times New Roman" panose="02020603050405020304" pitchFamily="18" charset="0"/>
              </a:rPr>
              <a:t>2</a:t>
            </a:r>
            <a:r>
              <a:rPr lang="zh-CN" altLang="en-US" dirty="0">
                <a:solidFill>
                  <a:srgbClr val="00B0F0"/>
                </a:solidFill>
                <a:cs typeface="Times New Roman" panose="02020603050405020304" pitchFamily="18" charset="0"/>
              </a:rPr>
              <a:t>、数据通路整合</a:t>
            </a:r>
          </a:p>
        </p:txBody>
      </p:sp>
      <p:sp>
        <p:nvSpPr>
          <p:cNvPr id="43012" name="Rectangle 6">
            <a:extLst>
              <a:ext uri="{FF2B5EF4-FFF2-40B4-BE49-F238E27FC236}">
                <a16:creationId xmlns:a16="http://schemas.microsoft.com/office/drawing/2014/main" id="{E1AF24EF-4EDC-F1E7-683C-A9F824E9A9F4}"/>
              </a:ext>
            </a:extLst>
          </p:cNvPr>
          <p:cNvSpPr>
            <a:spLocks noChangeArrowheads="1"/>
          </p:cNvSpPr>
          <p:nvPr/>
        </p:nvSpPr>
        <p:spPr bwMode="auto">
          <a:xfrm>
            <a:off x="1143000" y="-142347"/>
            <a:ext cx="6858000"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3013" name="Rectangle 2">
            <a:extLst>
              <a:ext uri="{FF2B5EF4-FFF2-40B4-BE49-F238E27FC236}">
                <a16:creationId xmlns:a16="http://schemas.microsoft.com/office/drawing/2014/main" id="{25049903-9DE4-56B8-556D-243A772FE0C7}"/>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3014" name="Rectangle 2">
            <a:extLst>
              <a:ext uri="{FF2B5EF4-FFF2-40B4-BE49-F238E27FC236}">
                <a16:creationId xmlns:a16="http://schemas.microsoft.com/office/drawing/2014/main" id="{67ED3C54-E4AE-150E-5944-85C796BA7896}"/>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3015" name="Rectangle 2">
            <a:extLst>
              <a:ext uri="{FF2B5EF4-FFF2-40B4-BE49-F238E27FC236}">
                <a16:creationId xmlns:a16="http://schemas.microsoft.com/office/drawing/2014/main" id="{132FBD07-378A-42A8-01A4-95B071E27B05}"/>
              </a:ext>
            </a:extLst>
          </p:cNvPr>
          <p:cNvSpPr>
            <a:spLocks noChangeArrowheads="1"/>
          </p:cNvSpPr>
          <p:nvPr/>
        </p:nvSpPr>
        <p:spPr bwMode="auto">
          <a:xfrm>
            <a:off x="1143001"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400"/>
          </a:p>
        </p:txBody>
      </p:sp>
      <p:sp>
        <p:nvSpPr>
          <p:cNvPr id="43016" name="文本框 1">
            <a:extLst>
              <a:ext uri="{FF2B5EF4-FFF2-40B4-BE49-F238E27FC236}">
                <a16:creationId xmlns:a16="http://schemas.microsoft.com/office/drawing/2014/main" id="{EAA510F5-22AD-96A7-BE65-A254E5D30C66}"/>
              </a:ext>
            </a:extLst>
          </p:cNvPr>
          <p:cNvSpPr txBox="1">
            <a:spLocks noChangeArrowheads="1"/>
          </p:cNvSpPr>
          <p:nvPr/>
        </p:nvSpPr>
        <p:spPr bwMode="auto">
          <a:xfrm>
            <a:off x="6285654" y="652850"/>
            <a:ext cx="2684860" cy="394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dirty="0" err="1"/>
              <a:t>ArithmeticUnit</a:t>
            </a:r>
            <a:r>
              <a:rPr lang="en-US" altLang="zh-CN" sz="1400" dirty="0"/>
              <a:t> AL(</a:t>
            </a:r>
          </a:p>
          <a:p>
            <a:pPr eaLnBrk="1" hangingPunct="1">
              <a:spcBef>
                <a:spcPct val="0"/>
              </a:spcBef>
              <a:buFontTx/>
              <a:buNone/>
            </a:pPr>
            <a:r>
              <a:rPr lang="en-US" altLang="zh-CN" sz="1400" dirty="0"/>
              <a:t>.A       (Left),</a:t>
            </a:r>
          </a:p>
          <a:p>
            <a:pPr eaLnBrk="1" hangingPunct="1">
              <a:spcBef>
                <a:spcPct val="0"/>
              </a:spcBef>
              <a:buFontTx/>
              <a:buNone/>
            </a:pPr>
            <a:r>
              <a:rPr lang="en-US" altLang="zh-CN" sz="1400" dirty="0"/>
              <a:t>.B       (</a:t>
            </a:r>
            <a:r>
              <a:rPr lang="en-US" altLang="zh-CN" sz="1400" dirty="0" err="1"/>
              <a:t>OpndBus</a:t>
            </a:r>
            <a:r>
              <a:rPr lang="en-US" altLang="zh-CN" sz="1400" dirty="0"/>
              <a:t>),</a:t>
            </a:r>
          </a:p>
          <a:p>
            <a:pPr eaLnBrk="1" hangingPunct="1">
              <a:spcBef>
                <a:spcPct val="0"/>
              </a:spcBef>
              <a:buFontTx/>
              <a:buNone/>
            </a:pPr>
            <a:r>
              <a:rPr lang="en-US" altLang="zh-CN" sz="1400" dirty="0"/>
              <a:t>.B15to0  (B15to0),</a:t>
            </a:r>
          </a:p>
          <a:p>
            <a:pPr eaLnBrk="1" hangingPunct="1">
              <a:spcBef>
                <a:spcPct val="0"/>
              </a:spcBef>
              <a:buFontTx/>
              <a:buNone/>
            </a:pPr>
            <a:r>
              <a:rPr lang="en-US" altLang="zh-CN" sz="1400" dirty="0"/>
              <a:t>.</a:t>
            </a:r>
            <a:r>
              <a:rPr lang="en-US" altLang="zh-CN" sz="1400" dirty="0" err="1"/>
              <a:t>AandB</a:t>
            </a:r>
            <a:r>
              <a:rPr lang="en-US" altLang="zh-CN" sz="1400" dirty="0"/>
              <a:t>   (</a:t>
            </a:r>
            <a:r>
              <a:rPr lang="en-US" altLang="zh-CN" sz="1400" dirty="0" err="1"/>
              <a:t>AandB</a:t>
            </a:r>
            <a:r>
              <a:rPr lang="en-US" altLang="zh-CN" sz="1400" dirty="0"/>
              <a:t>),</a:t>
            </a:r>
          </a:p>
          <a:p>
            <a:pPr eaLnBrk="1" hangingPunct="1">
              <a:spcBef>
                <a:spcPct val="0"/>
              </a:spcBef>
              <a:buFontTx/>
              <a:buNone/>
            </a:pPr>
            <a:r>
              <a:rPr lang="en-US" altLang="zh-CN" sz="1400" dirty="0"/>
              <a:t>.</a:t>
            </a:r>
            <a:r>
              <a:rPr lang="en-US" altLang="zh-CN" sz="1400" dirty="0" err="1"/>
              <a:t>AorB</a:t>
            </a:r>
            <a:r>
              <a:rPr lang="en-US" altLang="zh-CN" sz="1400" dirty="0"/>
              <a:t>    (</a:t>
            </a:r>
            <a:r>
              <a:rPr lang="en-US" altLang="zh-CN" sz="1400" dirty="0" err="1"/>
              <a:t>AorB</a:t>
            </a:r>
            <a:r>
              <a:rPr lang="en-US" altLang="zh-CN" sz="1400" dirty="0"/>
              <a:t>),</a:t>
            </a:r>
          </a:p>
          <a:p>
            <a:pPr eaLnBrk="1" hangingPunct="1">
              <a:spcBef>
                <a:spcPct val="0"/>
              </a:spcBef>
              <a:buFontTx/>
              <a:buNone/>
            </a:pPr>
            <a:r>
              <a:rPr lang="en-US" altLang="zh-CN" sz="1400" dirty="0"/>
              <a:t>.</a:t>
            </a:r>
            <a:r>
              <a:rPr lang="en-US" altLang="zh-CN" sz="1400" dirty="0" err="1"/>
              <a:t>notB</a:t>
            </a:r>
            <a:r>
              <a:rPr lang="en-US" altLang="zh-CN" sz="1400" dirty="0"/>
              <a:t>    (</a:t>
            </a:r>
            <a:r>
              <a:rPr lang="en-US" altLang="zh-CN" sz="1400" dirty="0" err="1"/>
              <a:t>notB</a:t>
            </a:r>
            <a:r>
              <a:rPr lang="en-US" altLang="zh-CN" sz="1400" dirty="0"/>
              <a:t>),</a:t>
            </a:r>
          </a:p>
          <a:p>
            <a:pPr eaLnBrk="1" hangingPunct="1">
              <a:spcBef>
                <a:spcPct val="0"/>
              </a:spcBef>
              <a:buFontTx/>
              <a:buNone/>
            </a:pPr>
            <a:r>
              <a:rPr lang="en-US" altLang="zh-CN" sz="1400" dirty="0"/>
              <a:t>.</a:t>
            </a:r>
            <a:r>
              <a:rPr lang="en-US" altLang="zh-CN" sz="1400" dirty="0" err="1"/>
              <a:t>shlB</a:t>
            </a:r>
            <a:r>
              <a:rPr lang="en-US" altLang="zh-CN" sz="1400" dirty="0"/>
              <a:t>    (</a:t>
            </a:r>
            <a:r>
              <a:rPr lang="en-US" altLang="zh-CN" sz="1400" dirty="0" err="1"/>
              <a:t>shlB</a:t>
            </a:r>
            <a:r>
              <a:rPr lang="en-US" altLang="zh-CN" sz="1400" dirty="0"/>
              <a:t>),</a:t>
            </a:r>
          </a:p>
          <a:p>
            <a:pPr eaLnBrk="1" hangingPunct="1">
              <a:spcBef>
                <a:spcPct val="0"/>
              </a:spcBef>
              <a:buFontTx/>
              <a:buNone/>
            </a:pPr>
            <a:r>
              <a:rPr lang="en-US" altLang="zh-CN" sz="1400" dirty="0"/>
              <a:t>.</a:t>
            </a:r>
            <a:r>
              <a:rPr lang="en-US" altLang="zh-CN" sz="1400" dirty="0" err="1"/>
              <a:t>shrB</a:t>
            </a:r>
            <a:r>
              <a:rPr lang="en-US" altLang="zh-CN" sz="1400" dirty="0"/>
              <a:t>    (</a:t>
            </a:r>
            <a:r>
              <a:rPr lang="en-US" altLang="zh-CN" sz="1400" dirty="0" err="1"/>
              <a:t>shrB</a:t>
            </a:r>
            <a:r>
              <a:rPr lang="en-US" altLang="zh-CN" sz="1400" dirty="0"/>
              <a:t>),</a:t>
            </a:r>
          </a:p>
          <a:p>
            <a:pPr eaLnBrk="1" hangingPunct="1">
              <a:spcBef>
                <a:spcPct val="0"/>
              </a:spcBef>
              <a:buFontTx/>
              <a:buNone/>
            </a:pPr>
            <a:r>
              <a:rPr lang="en-US" altLang="zh-CN" sz="1400" dirty="0"/>
              <a:t>.</a:t>
            </a:r>
            <a:r>
              <a:rPr lang="en-US" altLang="zh-CN" sz="1400" dirty="0" err="1"/>
              <a:t>AaddB</a:t>
            </a:r>
            <a:r>
              <a:rPr lang="en-US" altLang="zh-CN" sz="1400" dirty="0"/>
              <a:t>   (</a:t>
            </a:r>
            <a:r>
              <a:rPr lang="en-US" altLang="zh-CN" sz="1400" dirty="0" err="1"/>
              <a:t>AaddB</a:t>
            </a:r>
            <a:r>
              <a:rPr lang="en-US" altLang="zh-CN" sz="1400" dirty="0"/>
              <a:t>),</a:t>
            </a:r>
          </a:p>
          <a:p>
            <a:pPr eaLnBrk="1" hangingPunct="1">
              <a:spcBef>
                <a:spcPct val="0"/>
              </a:spcBef>
              <a:buFontTx/>
              <a:buNone/>
            </a:pPr>
            <a:r>
              <a:rPr lang="en-US" altLang="zh-CN" sz="1400" dirty="0"/>
              <a:t>.</a:t>
            </a:r>
            <a:r>
              <a:rPr lang="en-US" altLang="zh-CN" sz="1400" dirty="0" err="1"/>
              <a:t>AsubB</a:t>
            </a:r>
            <a:r>
              <a:rPr lang="en-US" altLang="zh-CN" sz="1400" dirty="0"/>
              <a:t>   (</a:t>
            </a:r>
            <a:r>
              <a:rPr lang="en-US" altLang="zh-CN" sz="1400" dirty="0" err="1"/>
              <a:t>AsubB</a:t>
            </a:r>
            <a:r>
              <a:rPr lang="en-US" altLang="zh-CN" sz="1400" dirty="0"/>
              <a:t>),</a:t>
            </a:r>
          </a:p>
          <a:p>
            <a:pPr eaLnBrk="1" hangingPunct="1">
              <a:spcBef>
                <a:spcPct val="0"/>
              </a:spcBef>
              <a:buFontTx/>
              <a:buNone/>
            </a:pPr>
            <a:r>
              <a:rPr lang="en-US" altLang="zh-CN" sz="1400" dirty="0"/>
              <a:t>.</a:t>
            </a:r>
            <a:r>
              <a:rPr lang="en-US" altLang="zh-CN" sz="1400" dirty="0" err="1"/>
              <a:t>AmulB</a:t>
            </a:r>
            <a:r>
              <a:rPr lang="en-US" altLang="zh-CN" sz="1400" dirty="0"/>
              <a:t>   (</a:t>
            </a:r>
            <a:r>
              <a:rPr lang="en-US" altLang="zh-CN" sz="1400" dirty="0" err="1"/>
              <a:t>AmulB</a:t>
            </a:r>
            <a:r>
              <a:rPr lang="en-US" altLang="zh-CN" sz="1400" dirty="0"/>
              <a:t>),</a:t>
            </a:r>
          </a:p>
          <a:p>
            <a:pPr eaLnBrk="1" hangingPunct="1">
              <a:spcBef>
                <a:spcPct val="0"/>
              </a:spcBef>
              <a:buFontTx/>
              <a:buNone/>
            </a:pPr>
            <a:r>
              <a:rPr lang="en-US" altLang="zh-CN" sz="1400" dirty="0"/>
              <a:t>.</a:t>
            </a:r>
            <a:r>
              <a:rPr lang="en-US" altLang="zh-CN" sz="1400" dirty="0" err="1"/>
              <a:t>AcmpB</a:t>
            </a:r>
            <a:r>
              <a:rPr lang="en-US" altLang="zh-CN" sz="1400" dirty="0"/>
              <a:t>   (</a:t>
            </a:r>
            <a:r>
              <a:rPr lang="en-US" altLang="zh-CN" sz="1400" dirty="0" err="1"/>
              <a:t>AcmpB</a:t>
            </a:r>
            <a:r>
              <a:rPr lang="en-US" altLang="zh-CN" sz="1400" dirty="0"/>
              <a:t>),</a:t>
            </a:r>
          </a:p>
          <a:p>
            <a:pPr eaLnBrk="1" hangingPunct="1">
              <a:spcBef>
                <a:spcPct val="0"/>
              </a:spcBef>
              <a:buFontTx/>
              <a:buNone/>
            </a:pPr>
            <a:r>
              <a:rPr lang="en-US" altLang="zh-CN" sz="1400" dirty="0"/>
              <a:t>.</a:t>
            </a:r>
            <a:r>
              <a:rPr lang="en-US" altLang="zh-CN" sz="1400" dirty="0" err="1"/>
              <a:t>aluout</a:t>
            </a:r>
            <a:r>
              <a:rPr lang="en-US" altLang="zh-CN" sz="1400" dirty="0"/>
              <a:t>  (</a:t>
            </a:r>
            <a:r>
              <a:rPr lang="en-US" altLang="zh-CN" sz="1400" dirty="0" err="1"/>
              <a:t>ALUout</a:t>
            </a:r>
            <a:r>
              <a:rPr lang="en-US" altLang="zh-CN" sz="1400" dirty="0"/>
              <a:t>),</a:t>
            </a:r>
          </a:p>
          <a:p>
            <a:pPr eaLnBrk="1" hangingPunct="1">
              <a:spcBef>
                <a:spcPct val="0"/>
              </a:spcBef>
              <a:buFontTx/>
              <a:buNone/>
            </a:pPr>
            <a:r>
              <a:rPr lang="en-US" altLang="zh-CN" sz="1400" dirty="0"/>
              <a:t>.</a:t>
            </a:r>
            <a:r>
              <a:rPr lang="en-US" altLang="zh-CN" sz="1400" dirty="0" err="1"/>
              <a:t>cin</a:t>
            </a:r>
            <a:r>
              <a:rPr lang="en-US" altLang="zh-CN" sz="1400" dirty="0"/>
              <a:t>     (</a:t>
            </a:r>
            <a:r>
              <a:rPr lang="en-US" altLang="zh-CN" sz="1400" dirty="0" err="1"/>
              <a:t>SRCout</a:t>
            </a:r>
            <a:r>
              <a:rPr lang="en-US" altLang="zh-CN" sz="1400" dirty="0"/>
              <a:t>),</a:t>
            </a:r>
          </a:p>
          <a:p>
            <a:pPr eaLnBrk="1" hangingPunct="1">
              <a:spcBef>
                <a:spcPct val="0"/>
              </a:spcBef>
              <a:buFontTx/>
              <a:buNone/>
            </a:pPr>
            <a:r>
              <a:rPr lang="en-US" altLang="zh-CN" sz="1400" dirty="0"/>
              <a:t>.</a:t>
            </a:r>
            <a:r>
              <a:rPr lang="en-US" altLang="zh-CN" sz="1400" dirty="0" err="1"/>
              <a:t>cout</a:t>
            </a:r>
            <a:r>
              <a:rPr lang="en-US" altLang="zh-CN" sz="1400" dirty="0"/>
              <a:t>    (</a:t>
            </a:r>
            <a:r>
              <a:rPr lang="en-US" altLang="zh-CN" sz="1400" dirty="0" err="1"/>
              <a:t>SRCin</a:t>
            </a:r>
            <a:r>
              <a:rPr lang="en-US" altLang="zh-CN" sz="1400" dirty="0"/>
              <a:t>),</a:t>
            </a:r>
          </a:p>
          <a:p>
            <a:pPr eaLnBrk="1" hangingPunct="1">
              <a:spcBef>
                <a:spcPct val="0"/>
              </a:spcBef>
              <a:buFontTx/>
              <a:buNone/>
            </a:pPr>
            <a:r>
              <a:rPr lang="en-US" altLang="zh-CN" sz="1400" dirty="0"/>
              <a:t>.</a:t>
            </a:r>
            <a:r>
              <a:rPr lang="en-US" altLang="zh-CN" sz="1400" dirty="0" err="1"/>
              <a:t>zout</a:t>
            </a:r>
            <a:r>
              <a:rPr lang="en-US" altLang="zh-CN" sz="1400" dirty="0"/>
              <a:t>    (</a:t>
            </a:r>
            <a:r>
              <a:rPr lang="en-US" altLang="zh-CN" sz="1400" dirty="0" err="1"/>
              <a:t>SRZin</a:t>
            </a:r>
            <a:r>
              <a:rPr lang="en-US" altLang="zh-CN" sz="1400" dirty="0"/>
              <a:t>)</a:t>
            </a:r>
          </a:p>
          <a:p>
            <a:pPr eaLnBrk="1" hangingPunct="1">
              <a:spcBef>
                <a:spcPct val="0"/>
              </a:spcBef>
              <a:buFontTx/>
              <a:buNone/>
            </a:pPr>
            <a:r>
              <a:rPr lang="en-US" altLang="zh-CN" sz="1400" dirty="0"/>
              <a:t>);</a:t>
            </a:r>
            <a:endParaRPr lang="zh-CN" altLang="en-US" sz="1400" dirty="0"/>
          </a:p>
        </p:txBody>
      </p:sp>
      <p:pic>
        <p:nvPicPr>
          <p:cNvPr id="43017" name="图片 2">
            <a:extLst>
              <a:ext uri="{FF2B5EF4-FFF2-40B4-BE49-F238E27FC236}">
                <a16:creationId xmlns:a16="http://schemas.microsoft.com/office/drawing/2014/main" id="{57D631DC-CB33-1E57-AF7F-A29251DEE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639" y="652850"/>
            <a:ext cx="3946922" cy="40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04410966-4550-810D-1C93-5FC05627D39C}"/>
              </a:ext>
            </a:extLst>
          </p:cNvPr>
          <p:cNvSpPr txBox="1"/>
          <p:nvPr/>
        </p:nvSpPr>
        <p:spPr>
          <a:xfrm>
            <a:off x="761626" y="1812986"/>
            <a:ext cx="1284011" cy="932563"/>
          </a:xfrm>
          <a:prstGeom prst="rect">
            <a:avLst/>
          </a:prstGeom>
          <a:noFill/>
        </p:spPr>
        <p:txBody>
          <a:bodyPr wrap="square" lIns="68580" tIns="34290" rIns="68580" bIns="34290">
            <a:spAutoFit/>
          </a:bodyPr>
          <a:lstStyle/>
          <a:p>
            <a:r>
              <a:rPr lang="zh-CN" altLang="en-US" sz="1400" dirty="0">
                <a:latin typeface="Arial" panose="020B0604020202020204" pitchFamily="34" charset="0"/>
                <a:ea typeface="宋体" panose="02010600030101010101" pitchFamily="2" charset="-122"/>
              </a:rPr>
              <a:t>在</a:t>
            </a:r>
            <a:r>
              <a:rPr lang="en-US" altLang="zh-CN" sz="1400" dirty="0" err="1">
                <a:latin typeface="Arial" panose="020B0604020202020204" pitchFamily="34" charset="0"/>
                <a:ea typeface="宋体" panose="02010600030101010101" pitchFamily="2" charset="-122"/>
              </a:rPr>
              <a:t>Datapath.v</a:t>
            </a:r>
            <a:r>
              <a:rPr lang="zh-CN" altLang="en-US" sz="1400" dirty="0">
                <a:latin typeface="Arial" panose="020B0604020202020204" pitchFamily="34" charset="0"/>
                <a:ea typeface="宋体" panose="02010600030101010101" pitchFamily="2" charset="-122"/>
              </a:rPr>
              <a:t>中例化了几个主要的数据通路模块</a:t>
            </a:r>
          </a:p>
        </p:txBody>
      </p:sp>
      <p:sp>
        <p:nvSpPr>
          <p:cNvPr id="11"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CPU</a:t>
            </a:r>
            <a:r>
              <a:rPr lang="zh-CN" altLang="en-US" dirty="0"/>
              <a:t>数据通路设计</a:t>
            </a: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124</a:t>
            </a:fld>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ED644DE-597A-0751-111D-AC863D1B3269}"/>
              </a:ext>
            </a:extLst>
          </p:cNvPr>
          <p:cNvGraphicFramePr>
            <a:graphicFrameLocks noGrp="1"/>
          </p:cNvGraphicFramePr>
          <p:nvPr>
            <p:extLst>
              <p:ext uri="{D42A27DB-BD31-4B8C-83A1-F6EECF244321}">
                <p14:modId xmlns:p14="http://schemas.microsoft.com/office/powerpoint/2010/main" val="2932507327"/>
              </p:ext>
            </p:extLst>
          </p:nvPr>
        </p:nvGraphicFramePr>
        <p:xfrm>
          <a:off x="353761" y="688569"/>
          <a:ext cx="8707111" cy="2091207"/>
        </p:xfrm>
        <a:graphic>
          <a:graphicData uri="http://schemas.openxmlformats.org/drawingml/2006/table">
            <a:tbl>
              <a:tblPr firstRow="1" bandRow="1">
                <a:tableStyleId>{21E4AEA4-8DFA-4A89-87EB-49C32662AFE0}</a:tableStyleId>
              </a:tblPr>
              <a:tblGrid>
                <a:gridCol w="1634899">
                  <a:extLst>
                    <a:ext uri="{9D8B030D-6E8A-4147-A177-3AD203B41FA5}">
                      <a16:colId xmlns:a16="http://schemas.microsoft.com/office/drawing/2014/main" val="20000"/>
                    </a:ext>
                  </a:extLst>
                </a:gridCol>
                <a:gridCol w="2960610">
                  <a:extLst>
                    <a:ext uri="{9D8B030D-6E8A-4147-A177-3AD203B41FA5}">
                      <a16:colId xmlns:a16="http://schemas.microsoft.com/office/drawing/2014/main" val="20001"/>
                    </a:ext>
                  </a:extLst>
                </a:gridCol>
                <a:gridCol w="1221331">
                  <a:extLst>
                    <a:ext uri="{9D8B030D-6E8A-4147-A177-3AD203B41FA5}">
                      <a16:colId xmlns:a16="http://schemas.microsoft.com/office/drawing/2014/main" val="20002"/>
                    </a:ext>
                  </a:extLst>
                </a:gridCol>
                <a:gridCol w="1176571">
                  <a:extLst>
                    <a:ext uri="{9D8B030D-6E8A-4147-A177-3AD203B41FA5}">
                      <a16:colId xmlns:a16="http://schemas.microsoft.com/office/drawing/2014/main" val="1148028279"/>
                    </a:ext>
                  </a:extLst>
                </a:gridCol>
                <a:gridCol w="1713700">
                  <a:extLst>
                    <a:ext uri="{9D8B030D-6E8A-4147-A177-3AD203B41FA5}">
                      <a16:colId xmlns:a16="http://schemas.microsoft.com/office/drawing/2014/main" val="1177798490"/>
                    </a:ext>
                  </a:extLst>
                </a:gridCol>
              </a:tblGrid>
              <a:tr h="412775">
                <a:tc>
                  <a:txBody>
                    <a:bodyPr/>
                    <a:lstStyle/>
                    <a:p>
                      <a:pPr algn="ctr"/>
                      <a:r>
                        <a:rPr lang="zh-CN" altLang="en-US" sz="1600" b="1" dirty="0">
                          <a:solidFill>
                            <a:schemeClr val="bg1"/>
                          </a:solidFill>
                          <a:latin typeface="+mn-ea"/>
                          <a:ea typeface="+mn-ea"/>
                        </a:rPr>
                        <a:t>项目</a:t>
                      </a:r>
                      <a:r>
                        <a:rPr lang="en-US" altLang="zh-CN" sz="1600" b="1" dirty="0">
                          <a:solidFill>
                            <a:schemeClr val="bg1"/>
                          </a:solidFill>
                          <a:latin typeface="+mn-ea"/>
                          <a:ea typeface="+mn-ea"/>
                        </a:rPr>
                        <a:t>1</a:t>
                      </a:r>
                      <a:r>
                        <a:rPr lang="zh-CN" altLang="en-US" sz="1600" b="1" dirty="0">
                          <a:solidFill>
                            <a:schemeClr val="bg1"/>
                          </a:solidFill>
                          <a:latin typeface="+mn-ea"/>
                          <a:ea typeface="+mn-ea"/>
                        </a:rPr>
                        <a:t>实施建议</a:t>
                      </a:r>
                    </a:p>
                  </a:txBody>
                  <a:tcPr marL="68580" marR="68580" marT="34290" marB="34290" anchor="ctr" anchorCtr="1"/>
                </a:tc>
                <a:tc>
                  <a:txBody>
                    <a:bodyPr/>
                    <a:lstStyle/>
                    <a:p>
                      <a:pPr algn="ctr"/>
                      <a:r>
                        <a:rPr lang="zh-CN" altLang="en-US" sz="1600" b="1" dirty="0">
                          <a:solidFill>
                            <a:schemeClr val="bg1"/>
                          </a:solidFill>
                          <a:latin typeface="+mn-ea"/>
                          <a:ea typeface="+mn-ea"/>
                        </a:rPr>
                        <a:t>项目</a:t>
                      </a:r>
                      <a:r>
                        <a:rPr lang="en-US" altLang="zh-CN" sz="1600" b="1" dirty="0">
                          <a:solidFill>
                            <a:schemeClr val="bg1"/>
                          </a:solidFill>
                          <a:latin typeface="+mn-ea"/>
                          <a:ea typeface="+mn-ea"/>
                        </a:rPr>
                        <a:t>1</a:t>
                      </a:r>
                      <a:r>
                        <a:rPr lang="zh-CN" altLang="en-US" sz="1600" b="1" dirty="0">
                          <a:solidFill>
                            <a:schemeClr val="bg1"/>
                          </a:solidFill>
                          <a:latin typeface="+mn-ea"/>
                          <a:ea typeface="+mn-ea"/>
                        </a:rPr>
                        <a:t>阶段性检查节点</a:t>
                      </a:r>
                    </a:p>
                  </a:txBody>
                  <a:tcPr marL="68580" marR="68580" marT="34290" marB="34290" anchor="ctr" anchorCtr="1"/>
                </a:tc>
                <a:tc>
                  <a:txBody>
                    <a:bodyPr/>
                    <a:lstStyle/>
                    <a:p>
                      <a:pPr algn="ctr"/>
                      <a:r>
                        <a:rPr lang="zh-CN" altLang="en-US" sz="1600" b="1" dirty="0">
                          <a:solidFill>
                            <a:schemeClr val="bg1"/>
                          </a:solidFill>
                          <a:latin typeface="+mn-ea"/>
                          <a:ea typeface="+mn-ea"/>
                        </a:rPr>
                        <a:t>操作分值</a:t>
                      </a:r>
                    </a:p>
                  </a:txBody>
                  <a:tcPr marL="68580" marR="68580" marT="34290" marB="34290" anchor="ctr" anchorCtr="1"/>
                </a:tc>
                <a:tc>
                  <a:txBody>
                    <a:bodyPr/>
                    <a:lstStyle/>
                    <a:p>
                      <a:pPr algn="ctr"/>
                      <a:r>
                        <a:rPr lang="zh-CN" altLang="en-US" sz="1600" b="1" dirty="0">
                          <a:solidFill>
                            <a:schemeClr val="bg1"/>
                          </a:solidFill>
                          <a:latin typeface="+mn-ea"/>
                          <a:ea typeface="+mn-ea"/>
                        </a:rPr>
                        <a:t>报告分值</a:t>
                      </a:r>
                    </a:p>
                  </a:txBody>
                  <a:tcPr marL="68580" marR="68580" marT="34290" marB="34290" anchor="ctr" anchorCtr="1"/>
                </a:tc>
                <a:tc>
                  <a:txBody>
                    <a:bodyPr/>
                    <a:lstStyle/>
                    <a:p>
                      <a:pPr algn="ctr"/>
                      <a:r>
                        <a:rPr lang="zh-CN" altLang="en-US" sz="1600" b="1" dirty="0">
                          <a:solidFill>
                            <a:schemeClr val="bg1"/>
                          </a:solidFill>
                          <a:latin typeface="+mn-ea"/>
                          <a:ea typeface="+mn-ea"/>
                        </a:rPr>
                        <a:t>报告提交时间</a:t>
                      </a:r>
                    </a:p>
                  </a:txBody>
                  <a:tcPr marL="68580" marR="68580" marT="34290" marB="34290" anchor="ctr" anchorCtr="1"/>
                </a:tc>
                <a:extLst>
                  <a:ext uri="{0D108BD9-81ED-4DB2-BD59-A6C34878D82A}">
                    <a16:rowId xmlns:a16="http://schemas.microsoft.com/office/drawing/2014/main" val="10000"/>
                  </a:ext>
                </a:extLst>
              </a:tr>
              <a:tr h="386080">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1</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600" b="1" kern="100" dirty="0">
                          <a:solidFill>
                            <a:schemeClr val="bg1">
                              <a:lumMod val="85000"/>
                            </a:schemeClr>
                          </a:solidFill>
                          <a:latin typeface="+mn-ea"/>
                          <a:ea typeface="+mn-ea"/>
                          <a:cs typeface="Times New Roman" panose="02020603050405020304" pitchFamily="18" charset="0"/>
                        </a:rPr>
                        <a:t>EDA</a:t>
                      </a:r>
                      <a:r>
                        <a:rPr lang="zh-CN" altLang="en-US" sz="1600" b="1" kern="100" dirty="0">
                          <a:solidFill>
                            <a:schemeClr val="bg1">
                              <a:lumMod val="85000"/>
                            </a:schemeClr>
                          </a:solidFill>
                          <a:latin typeface="+mn-ea"/>
                          <a:ea typeface="+mn-ea"/>
                          <a:cs typeface="Times New Roman" panose="02020603050405020304" pitchFamily="18" charset="0"/>
                        </a:rPr>
                        <a:t>技术基础</a:t>
                      </a:r>
                      <a:r>
                        <a:rPr lang="en-US" altLang="zh-CN" sz="1600" b="1" kern="100" dirty="0">
                          <a:solidFill>
                            <a:schemeClr val="bg1">
                              <a:lumMod val="85000"/>
                            </a:schemeClr>
                          </a:solidFill>
                          <a:latin typeface="+mn-ea"/>
                          <a:ea typeface="+mn-ea"/>
                          <a:cs typeface="Times New Roman" panose="02020603050405020304" pitchFamily="18" charset="0"/>
                        </a:rPr>
                        <a:t>(38</a:t>
                      </a:r>
                      <a:r>
                        <a:rPr lang="zh-CN" altLang="en-US" sz="1600" b="1" kern="100" dirty="0">
                          <a:solidFill>
                            <a:schemeClr val="bg1">
                              <a:lumMod val="85000"/>
                            </a:schemeClr>
                          </a:solidFill>
                          <a:latin typeface="+mn-ea"/>
                          <a:ea typeface="+mn-ea"/>
                          <a:cs typeface="Times New Roman" panose="02020603050405020304" pitchFamily="18" charset="0"/>
                        </a:rPr>
                        <a:t>译码器</a:t>
                      </a:r>
                      <a:r>
                        <a:rPr lang="en-US" altLang="zh-CN" sz="1600" b="1" kern="100" dirty="0">
                          <a:solidFill>
                            <a:schemeClr val="bg1">
                              <a:lumMod val="85000"/>
                            </a:schemeClr>
                          </a:solidFill>
                          <a:latin typeface="+mn-ea"/>
                          <a:ea typeface="+mn-ea"/>
                          <a:cs typeface="Times New Roman" panose="02020603050405020304" pitchFamily="18" charset="0"/>
                        </a:rPr>
                        <a:t>&amp;</a:t>
                      </a:r>
                      <a:r>
                        <a:rPr lang="zh-CN" altLang="en-US" sz="1600" b="1" kern="100" dirty="0">
                          <a:solidFill>
                            <a:schemeClr val="bg1">
                              <a:lumMod val="85000"/>
                            </a:schemeClr>
                          </a:solidFill>
                          <a:latin typeface="+mn-ea"/>
                          <a:ea typeface="+mn-ea"/>
                          <a:cs typeface="Times New Roman" panose="02020603050405020304" pitchFamily="18" charset="0"/>
                        </a:rPr>
                        <a:t>流水灯</a:t>
                      </a:r>
                      <a:r>
                        <a:rPr lang="en-US" altLang="zh-CN" sz="1600" b="1" kern="100" dirty="0">
                          <a:solidFill>
                            <a:schemeClr val="bg1">
                              <a:lumMod val="85000"/>
                            </a:schemeClr>
                          </a:solidFill>
                          <a:latin typeface="+mn-ea"/>
                          <a:ea typeface="+mn-ea"/>
                          <a:cs typeface="Times New Roman" panose="02020603050405020304" pitchFamily="18" charset="0"/>
                        </a:rPr>
                        <a:t>)</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1%</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2</a:t>
                      </a:r>
                      <a:r>
                        <a:rPr lang="zh-CN" altLang="en-US" sz="1600" b="1" kern="100" dirty="0">
                          <a:solidFill>
                            <a:schemeClr val="bg1">
                              <a:lumMod val="85000"/>
                            </a:schemeClr>
                          </a:solidFill>
                          <a:latin typeface="+mn-ea"/>
                          <a:ea typeface="+mn-ea"/>
                          <a:cs typeface="Times New Roman" panose="02020603050405020304" pitchFamily="18" charset="0"/>
                        </a:rPr>
                        <a:t>前</a:t>
                      </a:r>
                    </a:p>
                  </a:txBody>
                  <a:tcPr marL="68580" marR="68580" marT="34290" marB="34290" anchor="ctr" anchorCtr="1"/>
                </a:tc>
                <a:extLst>
                  <a:ext uri="{0D108BD9-81ED-4DB2-BD59-A6C34878D82A}">
                    <a16:rowId xmlns:a16="http://schemas.microsoft.com/office/drawing/2014/main" val="10001"/>
                  </a:ext>
                </a:extLst>
              </a:tr>
              <a:tr h="457327">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600" b="1" kern="100" dirty="0">
                          <a:solidFill>
                            <a:schemeClr val="bg1">
                              <a:lumMod val="85000"/>
                            </a:schemeClr>
                          </a:solidFill>
                          <a:latin typeface="+mn-ea"/>
                          <a:ea typeface="+mn-ea"/>
                          <a:cs typeface="Times New Roman" panose="02020603050405020304" pitchFamily="18" charset="0"/>
                        </a:rPr>
                        <a:t>CPU</a:t>
                      </a:r>
                      <a:r>
                        <a:rPr lang="zh-CN" altLang="en-US" sz="1600" b="1" kern="100" dirty="0">
                          <a:solidFill>
                            <a:schemeClr val="bg1">
                              <a:lumMod val="85000"/>
                            </a:schemeClr>
                          </a:solidFill>
                          <a:latin typeface="+mn-ea"/>
                          <a:ea typeface="+mn-ea"/>
                          <a:cs typeface="Times New Roman" panose="02020603050405020304" pitchFamily="18" charset="0"/>
                        </a:rPr>
                        <a:t>数据通路设计</a:t>
                      </a:r>
                    </a:p>
                  </a:txBody>
                  <a:tcPr marL="68580" marR="68580" marT="34290" marB="34290" anchor="ctr"/>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en-US" altLang="zh-CN" sz="1600" b="1" kern="100" dirty="0">
                          <a:solidFill>
                            <a:schemeClr val="tx1"/>
                          </a:solidFill>
                          <a:latin typeface="+mn-ea"/>
                          <a:ea typeface="+mn-ea"/>
                          <a:cs typeface="Times New Roman" panose="02020603050405020304" pitchFamily="18" charset="0"/>
                        </a:rPr>
                        <a:t>1%</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zh-CN" altLang="en-US" sz="1600" b="1" kern="100" dirty="0">
                          <a:solidFill>
                            <a:schemeClr val="tx1"/>
                          </a:solidFill>
                          <a:latin typeface="+mn-ea"/>
                          <a:ea typeface="+mn-ea"/>
                          <a:cs typeface="Times New Roman" panose="02020603050405020304" pitchFamily="18" charset="0"/>
                        </a:rPr>
                        <a:t>项目结束两周内</a:t>
                      </a:r>
                    </a:p>
                  </a:txBody>
                  <a:tcPr marL="68580" marR="68580" marT="34290" marB="34290" anchor="ctr" anchorCtr="1"/>
                </a:tc>
                <a:extLst>
                  <a:ext uri="{0D108BD9-81ED-4DB2-BD59-A6C34878D82A}">
                    <a16:rowId xmlns:a16="http://schemas.microsoft.com/office/drawing/2014/main" val="10002"/>
                  </a:ext>
                </a:extLst>
              </a:tr>
              <a:tr h="440817">
                <a:tc>
                  <a:txBody>
                    <a:bodyPr/>
                    <a:lstStyle/>
                    <a:p>
                      <a:pPr algn="ctr"/>
                      <a:r>
                        <a:rPr lang="zh-CN" altLang="en-US" sz="1600" b="1" kern="100" dirty="0">
                          <a:solidFill>
                            <a:schemeClr val="tx1"/>
                          </a:solidFill>
                          <a:latin typeface="+mn-ea"/>
                          <a:ea typeface="+mn-ea"/>
                          <a:cs typeface="Times New Roman" panose="02020603050405020304" pitchFamily="18" charset="0"/>
                        </a:rPr>
                        <a:t>阶段</a:t>
                      </a:r>
                      <a:r>
                        <a:rPr lang="en-US" altLang="zh-CN" sz="1600" b="1" kern="100" dirty="0">
                          <a:solidFill>
                            <a:schemeClr val="tx1"/>
                          </a:solidFill>
                          <a:latin typeface="+mn-ea"/>
                          <a:ea typeface="+mn-ea"/>
                          <a:cs typeface="Times New Roman" panose="02020603050405020304" pitchFamily="18" charset="0"/>
                        </a:rPr>
                        <a:t>3</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00" dirty="0">
                          <a:solidFill>
                            <a:schemeClr val="tx1"/>
                          </a:solidFill>
                          <a:latin typeface="+mn-ea"/>
                          <a:ea typeface="+mn-ea"/>
                          <a:cs typeface="Times New Roman" panose="02020603050405020304" pitchFamily="18" charset="0"/>
                        </a:rPr>
                        <a:t>CPU</a:t>
                      </a:r>
                      <a:r>
                        <a:rPr lang="zh-CN" altLang="en-US" sz="1600" b="1" kern="100" dirty="0">
                          <a:solidFill>
                            <a:schemeClr val="tx1"/>
                          </a:solidFill>
                          <a:latin typeface="+mn-ea"/>
                          <a:ea typeface="+mn-ea"/>
                          <a:cs typeface="Times New Roman" panose="02020603050405020304" pitchFamily="18" charset="0"/>
                        </a:rPr>
                        <a:t>控制器设计</a:t>
                      </a:r>
                    </a:p>
                  </a:txBody>
                  <a:tcPr marL="68580" marR="68580" marT="34290" marB="34290" anchor="ctr"/>
                </a:tc>
                <a:tc>
                  <a:txBody>
                    <a:bodyPr/>
                    <a:lstStyle/>
                    <a:p>
                      <a:pPr algn="ctr"/>
                      <a:r>
                        <a:rPr lang="en-US" altLang="zh-CN" sz="1600" b="1" kern="100" dirty="0">
                          <a:solidFill>
                            <a:schemeClr val="tx1"/>
                          </a:solidFill>
                          <a:latin typeface="+mn-ea"/>
                          <a:ea typeface="+mn-ea"/>
                          <a:cs typeface="Times New Roman" panose="02020603050405020304" pitchFamily="18" charset="0"/>
                        </a:rPr>
                        <a:t>2%</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94208">
                <a:tc>
                  <a:txBody>
                    <a:bodyPr/>
                    <a:lstStyle/>
                    <a:p>
                      <a:pPr marL="0" algn="ctr" defTabSz="685783" rtl="0" eaLnBrk="1" latinLnBrk="0" hangingPunct="1"/>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4</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sz="1600" b="1" kern="100" dirty="0">
                          <a:solidFill>
                            <a:schemeClr val="bg1">
                              <a:lumMod val="85000"/>
                            </a:schemeClr>
                          </a:solidFill>
                          <a:latin typeface="+mn-ea"/>
                          <a:ea typeface="+mn-ea"/>
                          <a:cs typeface="Times New Roman" panose="02020603050405020304" pitchFamily="18" charset="0"/>
                        </a:rPr>
                        <a:t>CPU</a:t>
                      </a:r>
                      <a:r>
                        <a:rPr lang="zh-CN" altLang="en-US" sz="1600" b="1" kern="100" dirty="0">
                          <a:solidFill>
                            <a:schemeClr val="bg1">
                              <a:lumMod val="85000"/>
                            </a:schemeClr>
                          </a:solidFill>
                          <a:latin typeface="+mn-ea"/>
                          <a:ea typeface="+mn-ea"/>
                          <a:cs typeface="Times New Roman" panose="02020603050405020304" pitchFamily="18" charset="0"/>
                        </a:rPr>
                        <a:t>整合与验证</a:t>
                      </a:r>
                    </a:p>
                  </a:txBody>
                  <a:tcPr marL="68580" marR="68580" marT="34290" marB="34290" anchor="ctr">
                    <a:solidFill>
                      <a:srgbClr val="F4E9E9"/>
                    </a:solidFill>
                  </a:tcPr>
                </a:tc>
                <a:tc>
                  <a:txBody>
                    <a:bodyPr/>
                    <a:lstStyle/>
                    <a:p>
                      <a:pPr marL="0" algn="l" defTabSz="685783" rtl="0" eaLnBrk="1" latinLnBrk="0" hangingPunct="1"/>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vMerge="1">
                  <a:txBody>
                    <a:bodyPr/>
                    <a:lstStyle/>
                    <a:p>
                      <a:pPr algn="ctr"/>
                      <a:endParaRPr lang="zh-CN" altLang="en-US" sz="1870" b="1" kern="100" dirty="0">
                        <a:solidFill>
                          <a:schemeClr val="tx1"/>
                        </a:solidFill>
                        <a:latin typeface="+mn-ea"/>
                        <a:ea typeface="+mn-ea"/>
                        <a:cs typeface="Times New Roman" panose="02020603050405020304" pitchFamily="18" charset="0"/>
                      </a:endParaRPr>
                    </a:p>
                  </a:txBody>
                  <a:tcPr/>
                </a:tc>
                <a:tc vMerge="1">
                  <a:txBody>
                    <a:bodyPr/>
                    <a:lstStyle/>
                    <a:p>
                      <a:pPr algn="ct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554BDB28-46B0-CBB6-12B0-B4299D976E1A}"/>
              </a:ext>
            </a:extLst>
          </p:cNvPr>
          <p:cNvSpPr txBox="1"/>
          <p:nvPr/>
        </p:nvSpPr>
        <p:spPr>
          <a:xfrm>
            <a:off x="0" y="2779776"/>
            <a:ext cx="9161115" cy="1871025"/>
          </a:xfrm>
          <a:prstGeom prst="rect">
            <a:avLst/>
          </a:prstGeom>
          <a:noFill/>
        </p:spPr>
        <p:txBody>
          <a:bodyPr wrap="square" lIns="68580" tIns="34290" rIns="68580" bIns="34290">
            <a:spAutoFit/>
          </a:bodyPr>
          <a:lstStyle/>
          <a:p>
            <a:pPr algn="just" eaLnBrk="1" fontAlgn="auto" hangingPunct="1">
              <a:lnSpc>
                <a:spcPct val="150000"/>
              </a:lnSpc>
              <a:spcBef>
                <a:spcPts val="450"/>
              </a:spcBef>
              <a:spcAft>
                <a:spcPts val="0"/>
              </a:spcAft>
              <a:defRPr/>
            </a:pPr>
            <a:r>
              <a:rPr lang="zh-CN" altLang="en-US"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项目计划</a:t>
            </a:r>
            <a:endParaRPr lang="en-US" altLang="zh-CN" b="1"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分</a:t>
            </a:r>
            <a:r>
              <a:rPr lang="en-US" altLang="zh-CN" b="1" kern="100" dirty="0">
                <a:solidFill>
                  <a:srgbClr val="FF0000"/>
                </a:solidFill>
                <a:latin typeface="Times New Roman" panose="02020603050405020304" pitchFamily="18" charset="0"/>
                <a:ea typeface="+mn-ea"/>
                <a:cs typeface="Times New Roman" panose="02020603050405020304" pitchFamily="18" charset="0"/>
                <a:sym typeface="+mn-ea"/>
              </a:rPr>
              <a:t>4</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周</a:t>
            </a:r>
            <a:r>
              <a:rPr lang="zh-CN" altLang="en-US" b="1" kern="100" dirty="0">
                <a:latin typeface="Times New Roman" panose="02020603050405020304" pitchFamily="18" charset="0"/>
                <a:ea typeface="+mn-ea"/>
                <a:cs typeface="Times New Roman" panose="02020603050405020304" pitchFamily="18" charset="0"/>
                <a:sym typeface="+mn-ea"/>
              </a:rPr>
              <a:t>实施</a:t>
            </a:r>
            <a:r>
              <a:rPr lang="zh-CN" altLang="zh-CN" b="1" kern="100" dirty="0">
                <a:latin typeface="Times New Roman" panose="02020603050405020304" pitchFamily="18" charset="0"/>
                <a:ea typeface="+mn-ea"/>
                <a:cs typeface="Times New Roman" panose="02020603050405020304" pitchFamily="18" charset="0"/>
                <a:sym typeface="+mn-ea"/>
              </a:rPr>
              <a:t>，每班学生实验时间固定</a:t>
            </a:r>
            <a:r>
              <a:rPr lang="zh-CN" altLang="en-US" b="1" kern="100" dirty="0">
                <a:latin typeface="Times New Roman" panose="02020603050405020304" pitchFamily="18" charset="0"/>
                <a:ea typeface="+mn-ea"/>
                <a:cs typeface="Times New Roman" panose="02020603050405020304" pitchFamily="18" charset="0"/>
                <a:sym typeface="+mn-ea"/>
              </a:rPr>
              <a:t>。</a:t>
            </a:r>
            <a:endParaRPr lang="en-US" altLang="zh-CN"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每次</a:t>
            </a:r>
            <a:r>
              <a:rPr lang="zh-CN" altLang="zh-CN" b="1" kern="100" dirty="0">
                <a:latin typeface="Times New Roman" panose="02020603050405020304" pitchFamily="18" charset="0"/>
                <a:ea typeface="+mn-ea"/>
                <a:cs typeface="Times New Roman" panose="02020603050405020304" pitchFamily="18" charset="0"/>
                <a:sym typeface="+mn-ea"/>
              </a:rPr>
              <a:t>实验</a:t>
            </a:r>
            <a:r>
              <a:rPr lang="zh-CN" altLang="en-US" b="1" kern="100" dirty="0">
                <a:latin typeface="Times New Roman" panose="02020603050405020304" pitchFamily="18" charset="0"/>
                <a:ea typeface="+mn-ea"/>
                <a:cs typeface="Times New Roman" panose="02020603050405020304" pitchFamily="18" charset="0"/>
                <a:sym typeface="+mn-ea"/>
              </a:rPr>
              <a:t>持续</a:t>
            </a:r>
            <a:r>
              <a:rPr lang="en-US" altLang="zh-CN" b="1" kern="100" dirty="0">
                <a:solidFill>
                  <a:srgbClr val="FF0000"/>
                </a:solidFill>
                <a:latin typeface="Times New Roman" panose="02020603050405020304" pitchFamily="18" charset="0"/>
                <a:ea typeface="+mn-ea"/>
                <a:cs typeface="Times New Roman" panose="02020603050405020304" pitchFamily="18" charset="0"/>
                <a:sym typeface="+mn-ea"/>
              </a:rPr>
              <a:t>3</a:t>
            </a:r>
            <a:r>
              <a:rPr lang="zh-CN" altLang="zh-CN" b="1" kern="100" dirty="0">
                <a:solidFill>
                  <a:srgbClr val="FF0000"/>
                </a:solidFill>
                <a:latin typeface="Times New Roman" panose="02020603050405020304" pitchFamily="18" charset="0"/>
                <a:ea typeface="+mn-ea"/>
                <a:cs typeface="Times New Roman" panose="02020603050405020304" pitchFamily="18" charset="0"/>
                <a:sym typeface="+mn-ea"/>
              </a:rPr>
              <a:t>个小时</a:t>
            </a:r>
            <a:r>
              <a:rPr lang="zh-CN" altLang="en-US" b="1" kern="100" dirty="0">
                <a:latin typeface="Times New Roman" panose="02020603050405020304" pitchFamily="18" charset="0"/>
                <a:ea typeface="+mn-ea"/>
                <a:cs typeface="Times New Roman" panose="02020603050405020304" pitchFamily="18" charset="0"/>
                <a:sym typeface="+mn-ea"/>
              </a:rPr>
              <a:t>，</a:t>
            </a:r>
            <a:r>
              <a:rPr lang="en-US" altLang="zh-CN" b="1" kern="100" dirty="0">
                <a:latin typeface="Times New Roman" panose="02020603050405020304" pitchFamily="18" charset="0"/>
                <a:ea typeface="+mn-ea"/>
                <a:cs typeface="Times New Roman" panose="02020603050405020304" pitchFamily="18" charset="0"/>
                <a:sym typeface="+mn-ea"/>
              </a:rPr>
              <a:t>4</a:t>
            </a:r>
            <a:r>
              <a:rPr lang="zh-CN" altLang="en-US" b="1" kern="100" dirty="0">
                <a:latin typeface="Times New Roman" panose="02020603050405020304" pitchFamily="18" charset="0"/>
                <a:ea typeface="+mn-ea"/>
                <a:cs typeface="Times New Roman" panose="02020603050405020304" pitchFamily="18" charset="0"/>
                <a:sym typeface="+mn-ea"/>
              </a:rPr>
              <a:t>学时，不允许迟到早退。</a:t>
            </a:r>
            <a:endParaRPr lang="en-US" altLang="zh-CN"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如实验时间安排确有问题的，必须和实验老师确认后才能</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调换时间</a:t>
            </a:r>
            <a:r>
              <a:rPr lang="zh-CN" altLang="en-US" b="1" kern="100" dirty="0">
                <a:latin typeface="Times New Roman" panose="02020603050405020304" pitchFamily="18" charset="0"/>
                <a:ea typeface="+mn-ea"/>
                <a:cs typeface="Times New Roman" panose="02020603050405020304" pitchFamily="18" charset="0"/>
                <a:sym typeface="+mn-ea"/>
              </a:rPr>
              <a:t>，但需</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自备电脑</a:t>
            </a:r>
            <a:r>
              <a:rPr lang="zh-CN" altLang="en-US" b="1" kern="100" dirty="0">
                <a:latin typeface="Times New Roman" panose="02020603050405020304" pitchFamily="18" charset="0"/>
                <a:ea typeface="+mn-ea"/>
                <a:cs typeface="Times New Roman" panose="02020603050405020304" pitchFamily="18" charset="0"/>
                <a:sym typeface="+mn-ea"/>
              </a:rPr>
              <a:t>。</a:t>
            </a:r>
            <a:endParaRPr lang="en-US" altLang="zh-CN" b="1" kern="100" dirty="0">
              <a:latin typeface="Times New Roman" panose="02020603050405020304" pitchFamily="18" charset="0"/>
              <a:ea typeface="+mn-ea"/>
              <a:cs typeface="Times New Roman" panose="02020603050405020304" pitchFamily="18" charset="0"/>
              <a:sym typeface="+mn-ea"/>
            </a:endParaRPr>
          </a:p>
        </p:txBody>
      </p:sp>
      <p:sp>
        <p:nvSpPr>
          <p:cNvPr id="6"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sz="2400" dirty="0">
                <a:latin typeface="Times New Roman" panose="02020603050405020304" pitchFamily="18" charset="0"/>
                <a:cs typeface="Times New Roman" panose="02020603050405020304" pitchFamily="18" charset="0"/>
              </a:rPr>
              <a:t>项目实施计划建议</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125</a:t>
            </a:fld>
            <a:endParaRPr lang="zh-CN" altLang="en-US" dirty="0"/>
          </a:p>
        </p:txBody>
      </p:sp>
    </p:spTree>
    <p:extLst>
      <p:ext uri="{BB962C8B-B14F-4D97-AF65-F5344CB8AC3E}">
        <p14:creationId xmlns:p14="http://schemas.microsoft.com/office/powerpoint/2010/main" val="18045554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29D3-D76A-CC8C-1997-52B687CD671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E46377-4F2F-8F9F-2A46-A4FD30A51E23}"/>
              </a:ext>
            </a:extLst>
          </p:cNvPr>
          <p:cNvSpPr>
            <a:spLocks noGrp="1"/>
          </p:cNvSpPr>
          <p:nvPr>
            <p:ph type="title"/>
          </p:nvPr>
        </p:nvSpPr>
        <p:spPr/>
        <p:txBody>
          <a:bodyPr/>
          <a:lstStyle/>
          <a:p>
            <a:r>
              <a:rPr lang="en-US" altLang="zh-CN" sz="2400" dirty="0"/>
              <a:t>CPU</a:t>
            </a:r>
            <a:r>
              <a:rPr lang="zh-CN" altLang="en-US" sz="2400" dirty="0"/>
              <a:t>指令集</a:t>
            </a:r>
          </a:p>
        </p:txBody>
      </p:sp>
      <p:sp>
        <p:nvSpPr>
          <p:cNvPr id="4" name="内容占位符 2">
            <a:extLst>
              <a:ext uri="{FF2B5EF4-FFF2-40B4-BE49-F238E27FC236}">
                <a16:creationId xmlns:a16="http://schemas.microsoft.com/office/drawing/2014/main" id="{B1622271-D851-70EE-4051-7E4EFAF64EBC}"/>
              </a:ext>
            </a:extLst>
          </p:cNvPr>
          <p:cNvSpPr>
            <a:spLocks noGrp="1"/>
          </p:cNvSpPr>
          <p:nvPr>
            <p:ph idx="1"/>
          </p:nvPr>
        </p:nvSpPr>
        <p:spPr>
          <a:xfrm>
            <a:off x="0" y="532168"/>
            <a:ext cx="9347422" cy="3886200"/>
          </a:xfrm>
        </p:spPr>
        <p:txBody>
          <a:bodyPr vert="horz" wrap="square" lIns="68580" tIns="34290" rIns="68580" bIns="34290" numCol="1" anchor="t" anchorCtr="0" compatLnSpc="1"/>
          <a:lstStyle/>
          <a:p>
            <a:pPr marL="257175" indent="-257175" defTabSz="685800" eaLnBrk="1" hangingPunct="1">
              <a:buFontTx/>
              <a:buChar char="•"/>
              <a:defRPr/>
            </a:pPr>
            <a:r>
              <a:rPr lang="en-US" altLang="zh-CN" sz="2400" kern="0" dirty="0"/>
              <a:t>CPU</a:t>
            </a:r>
            <a:r>
              <a:rPr lang="zh-CN" altLang="zh-CN" sz="2400" kern="0" dirty="0"/>
              <a:t>指令集系统</a:t>
            </a:r>
            <a:r>
              <a:rPr lang="zh-CN" altLang="en-US" sz="2400" kern="0" dirty="0"/>
              <a:t>（反映</a:t>
            </a:r>
            <a:r>
              <a:rPr lang="en-US" altLang="zh-CN" sz="2400" kern="0" dirty="0"/>
              <a:t>CPU</a:t>
            </a:r>
            <a:r>
              <a:rPr lang="zh-CN" altLang="en-US" sz="2400" kern="0" dirty="0"/>
              <a:t>基本功能）</a:t>
            </a:r>
            <a:endParaRPr lang="en-US" altLang="zh-CN" sz="2400" kern="0" dirty="0"/>
          </a:p>
          <a:p>
            <a:pPr marL="0" indent="0" defTabSz="685800" eaLnBrk="1" hangingPunct="1">
              <a:buNone/>
              <a:defRPr/>
            </a:pPr>
            <a:endParaRPr lang="zh-CN" altLang="zh-CN" sz="2400" kern="0" dirty="0"/>
          </a:p>
          <a:p>
            <a:pPr marL="257175" indent="-257175" defTabSz="685800" eaLnBrk="1" hangingPunct="1">
              <a:buFontTx/>
              <a:buChar char="•"/>
              <a:defRPr/>
            </a:pPr>
            <a:endParaRPr lang="en-US" altLang="zh-CN" sz="2400" kern="0" dirty="0"/>
          </a:p>
          <a:p>
            <a:pPr marL="482204" lvl="1" indent="-257175" eaLnBrk="1" hangingPunct="1">
              <a:lnSpc>
                <a:spcPct val="150000"/>
              </a:lnSpc>
              <a:spcBef>
                <a:spcPts val="750"/>
              </a:spcBef>
              <a:buFont typeface="Wingdings" panose="05000000000000000000" pitchFamily="2" charset="2"/>
              <a:buChar char="Ø"/>
              <a:defRPr/>
            </a:pPr>
            <a:r>
              <a:rPr lang="en-US" altLang="zh-CN" kern="0" dirty="0"/>
              <a:t>Opcode</a:t>
            </a:r>
            <a:r>
              <a:rPr lang="zh-CN" altLang="en-US" kern="0" dirty="0"/>
              <a:t>：操作码，用于区分不同指令</a:t>
            </a:r>
            <a:endParaRPr lang="en-US" altLang="zh-CN" kern="0" dirty="0"/>
          </a:p>
          <a:p>
            <a:pPr marL="482204" lvl="1" indent="-257175" eaLnBrk="1" hangingPunct="1">
              <a:lnSpc>
                <a:spcPct val="150000"/>
              </a:lnSpc>
              <a:spcBef>
                <a:spcPts val="750"/>
              </a:spcBef>
              <a:buFont typeface="Wingdings" panose="05000000000000000000" pitchFamily="2" charset="2"/>
              <a:buChar char="Ø"/>
              <a:defRPr/>
            </a:pPr>
            <a:r>
              <a:rPr lang="en-US" altLang="zh-CN" kern="0" dirty="0"/>
              <a:t>D</a:t>
            </a:r>
            <a:r>
              <a:rPr lang="zh-CN" altLang="en-US" kern="0" dirty="0"/>
              <a:t>和</a:t>
            </a:r>
            <a:r>
              <a:rPr lang="en-US" altLang="zh-CN" kern="0" dirty="0"/>
              <a:t>S</a:t>
            </a:r>
            <a:r>
              <a:rPr lang="zh-CN" altLang="en-US" kern="0" dirty="0"/>
              <a:t>：</a:t>
            </a:r>
            <a:r>
              <a:rPr lang="zh-CN" altLang="zh-CN" kern="0" dirty="0"/>
              <a:t>分别为目的</a:t>
            </a:r>
            <a:r>
              <a:rPr lang="zh-CN" altLang="en-US" kern="0" dirty="0"/>
              <a:t>寄存器地址和</a:t>
            </a:r>
            <a:r>
              <a:rPr lang="zh-CN" altLang="zh-CN" kern="0" dirty="0"/>
              <a:t>源寄存器</a:t>
            </a:r>
            <a:r>
              <a:rPr lang="zh-CN" altLang="en-US" kern="0" dirty="0"/>
              <a:t>地址</a:t>
            </a:r>
            <a:endParaRPr lang="en-US" altLang="zh-CN" kern="0" dirty="0"/>
          </a:p>
          <a:p>
            <a:pPr marL="482204" lvl="1" indent="-257175" eaLnBrk="1" hangingPunct="1">
              <a:lnSpc>
                <a:spcPct val="150000"/>
              </a:lnSpc>
              <a:spcBef>
                <a:spcPts val="750"/>
              </a:spcBef>
              <a:buFont typeface="Wingdings" panose="05000000000000000000" pitchFamily="2" charset="2"/>
              <a:buChar char="Ø"/>
              <a:defRPr/>
            </a:pPr>
            <a:r>
              <a:rPr lang="en-US" altLang="zh-CN" kern="0" dirty="0"/>
              <a:t>I</a:t>
            </a:r>
            <a:r>
              <a:rPr lang="zh-CN" altLang="en-US" kern="0" dirty="0"/>
              <a:t>：</a:t>
            </a:r>
            <a:r>
              <a:rPr lang="zh-CN" altLang="zh-CN" kern="0" dirty="0"/>
              <a:t>立即数</a:t>
            </a:r>
          </a:p>
          <a:p>
            <a:pPr marL="0" indent="0" defTabSz="685800" eaLnBrk="1" hangingPunct="1">
              <a:lnSpc>
                <a:spcPct val="150000"/>
              </a:lnSpc>
              <a:spcBef>
                <a:spcPts val="750"/>
              </a:spcBef>
              <a:buNone/>
              <a:defRPr/>
            </a:pPr>
            <a:r>
              <a:rPr lang="zh-CN" altLang="zh-CN" sz="2000" kern="0" dirty="0"/>
              <a:t>本实验设计的</a:t>
            </a:r>
            <a:r>
              <a:rPr lang="en-US" altLang="zh-CN" sz="2000" kern="0" dirty="0" err="1"/>
              <a:t>cpu</a:t>
            </a:r>
            <a:r>
              <a:rPr lang="zh-CN" altLang="zh-CN" sz="2000" kern="0" dirty="0"/>
              <a:t>的指令格式为：</a:t>
            </a:r>
            <a:r>
              <a:rPr lang="en-US" altLang="zh-CN" sz="2000" kern="0" dirty="0"/>
              <a:t>15-12bit</a:t>
            </a:r>
            <a:r>
              <a:rPr lang="zh-CN" altLang="zh-CN" sz="2000" kern="0" dirty="0"/>
              <a:t>规定指令的类型；</a:t>
            </a:r>
            <a:r>
              <a:rPr lang="en-US" altLang="zh-CN" sz="2000" kern="0" dirty="0"/>
              <a:t>11-8bit</a:t>
            </a:r>
            <a:r>
              <a:rPr lang="zh-CN" altLang="zh-CN" sz="2000" kern="0" dirty="0"/>
              <a:t>选择寄存器，共设有</a:t>
            </a:r>
            <a:r>
              <a:rPr lang="en-US" altLang="zh-CN" sz="2000" kern="0" dirty="0"/>
              <a:t>4</a:t>
            </a:r>
            <a:r>
              <a:rPr lang="zh-CN" altLang="zh-CN" sz="2000" kern="0" dirty="0"/>
              <a:t>个寄存器；</a:t>
            </a:r>
            <a:r>
              <a:rPr lang="en-US" altLang="zh-CN" sz="2000" kern="0" dirty="0"/>
              <a:t>7-0bit</a:t>
            </a:r>
            <a:r>
              <a:rPr lang="zh-CN" altLang="zh-CN" sz="2000" kern="0" dirty="0"/>
              <a:t>为立即数，若指令中无立即数则此字段用</a:t>
            </a:r>
            <a:r>
              <a:rPr lang="en-US" altLang="zh-CN" sz="2000" kern="0" dirty="0"/>
              <a:t> </a:t>
            </a:r>
            <a:r>
              <a:rPr lang="zh-CN" altLang="zh-CN" sz="2000" kern="0" dirty="0"/>
              <a:t>‘</a:t>
            </a:r>
            <a:r>
              <a:rPr lang="en-US" altLang="zh-CN" sz="2000" kern="0" dirty="0"/>
              <a:t>0</a:t>
            </a:r>
            <a:r>
              <a:rPr lang="zh-CN" altLang="zh-CN" sz="2000" kern="0" dirty="0"/>
              <a:t>’代替。</a:t>
            </a:r>
            <a:endParaRPr lang="en-US" altLang="zh-CN" sz="2000" kern="0" dirty="0"/>
          </a:p>
          <a:p>
            <a:pPr marL="0" indent="0" defTabSz="685800" eaLnBrk="1" hangingPunct="1">
              <a:lnSpc>
                <a:spcPct val="150000"/>
              </a:lnSpc>
              <a:spcBef>
                <a:spcPts val="750"/>
              </a:spcBef>
              <a:buNone/>
              <a:defRPr/>
            </a:pPr>
            <a:endParaRPr lang="zh-CN" altLang="zh-CN" sz="2000" kern="0" dirty="0"/>
          </a:p>
        </p:txBody>
      </p:sp>
      <p:sp>
        <p:nvSpPr>
          <p:cNvPr id="5" name="Rectangle 2">
            <a:extLst>
              <a:ext uri="{FF2B5EF4-FFF2-40B4-BE49-F238E27FC236}">
                <a16:creationId xmlns:a16="http://schemas.microsoft.com/office/drawing/2014/main" id="{C3E23CEB-A987-A727-ED94-A3621EF20D1C}"/>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6" name="表格 5">
            <a:extLst>
              <a:ext uri="{FF2B5EF4-FFF2-40B4-BE49-F238E27FC236}">
                <a16:creationId xmlns:a16="http://schemas.microsoft.com/office/drawing/2014/main" id="{1D41749A-C35A-CBCA-9B1F-198E65D2DC05}"/>
              </a:ext>
            </a:extLst>
          </p:cNvPr>
          <p:cNvGraphicFramePr>
            <a:graphicFrameLocks noGrp="1"/>
          </p:cNvGraphicFramePr>
          <p:nvPr/>
        </p:nvGraphicFramePr>
        <p:xfrm>
          <a:off x="944166" y="1059656"/>
          <a:ext cx="7568699" cy="647700"/>
        </p:xfrm>
        <a:graphic>
          <a:graphicData uri="http://schemas.openxmlformats.org/drawingml/2006/table">
            <a:tbl>
              <a:tblPr>
                <a:tableStyleId>{00A15C55-8517-42AA-B614-E9B94910E393}</a:tableStyleId>
              </a:tblPr>
              <a:tblGrid>
                <a:gridCol w="2335025">
                  <a:extLst>
                    <a:ext uri="{9D8B030D-6E8A-4147-A177-3AD203B41FA5}">
                      <a16:colId xmlns:a16="http://schemas.microsoft.com/office/drawing/2014/main" val="20000"/>
                    </a:ext>
                  </a:extLst>
                </a:gridCol>
                <a:gridCol w="907658">
                  <a:extLst>
                    <a:ext uri="{9D8B030D-6E8A-4147-A177-3AD203B41FA5}">
                      <a16:colId xmlns:a16="http://schemas.microsoft.com/office/drawing/2014/main" val="20001"/>
                    </a:ext>
                  </a:extLst>
                </a:gridCol>
                <a:gridCol w="648719">
                  <a:extLst>
                    <a:ext uri="{9D8B030D-6E8A-4147-A177-3AD203B41FA5}">
                      <a16:colId xmlns:a16="http://schemas.microsoft.com/office/drawing/2014/main" val="20002"/>
                    </a:ext>
                  </a:extLst>
                </a:gridCol>
                <a:gridCol w="3677297">
                  <a:extLst>
                    <a:ext uri="{9D8B030D-6E8A-4147-A177-3AD203B41FA5}">
                      <a16:colId xmlns:a16="http://schemas.microsoft.com/office/drawing/2014/main" val="20003"/>
                    </a:ext>
                  </a:extLst>
                </a:gridCol>
              </a:tblGrid>
              <a:tr h="323850">
                <a:tc>
                  <a:txBody>
                    <a:bodyPr/>
                    <a:lstStyle/>
                    <a:p>
                      <a:pPr indent="127000" algn="dist">
                        <a:lnSpc>
                          <a:spcPct val="120000"/>
                        </a:lnSpc>
                        <a:spcBef>
                          <a:spcPts val="120"/>
                        </a:spcBef>
                        <a:spcAft>
                          <a:spcPts val="120"/>
                        </a:spcAft>
                      </a:pPr>
                      <a:r>
                        <a:rPr lang="en-US" sz="1500" kern="100" dirty="0">
                          <a:effectLst/>
                        </a:rPr>
                        <a:t>15 14 13 12</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11 10</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9 8</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7 6 5 4 3 2 1 0</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3850">
                <a:tc>
                  <a:txBody>
                    <a:bodyPr/>
                    <a:lstStyle/>
                    <a:p>
                      <a:pPr indent="127000" algn="l" defTabSz="0">
                        <a:lnSpc>
                          <a:spcPct val="120000"/>
                        </a:lnSpc>
                        <a:spcBef>
                          <a:spcPts val="120"/>
                        </a:spcBef>
                        <a:spcAft>
                          <a:spcPts val="120"/>
                        </a:spcAft>
                        <a:tabLst>
                          <a:tab pos="741680" algn="ctr"/>
                          <a:tab pos="1483360" algn="r"/>
                        </a:tabLst>
                      </a:pPr>
                      <a:r>
                        <a:rPr lang="en-US" sz="1500" kern="100" dirty="0">
                          <a:effectLst/>
                        </a:rPr>
                        <a:t>	Opcode	</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a:effectLst/>
                        </a:rPr>
                        <a:t>D</a:t>
                      </a:r>
                      <a:endParaRPr lang="zh-CN" sz="1500" kern="10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dirty="0">
                          <a:effectLst/>
                        </a:rPr>
                        <a:t>S</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dirty="0">
                          <a:effectLst/>
                        </a:rPr>
                        <a:t>I</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表格 6">
            <a:extLst>
              <a:ext uri="{FF2B5EF4-FFF2-40B4-BE49-F238E27FC236}">
                <a16:creationId xmlns:a16="http://schemas.microsoft.com/office/drawing/2014/main" id="{9D8BFC48-742C-9559-1977-228761BE9830}"/>
              </a:ext>
            </a:extLst>
          </p:cNvPr>
          <p:cNvGraphicFramePr>
            <a:graphicFrameLocks noGrp="1"/>
          </p:cNvGraphicFramePr>
          <p:nvPr/>
        </p:nvGraphicFramePr>
        <p:xfrm>
          <a:off x="1770460" y="2344342"/>
          <a:ext cx="162322" cy="439340"/>
        </p:xfrm>
        <a:graphic>
          <a:graphicData uri="http://schemas.openxmlformats.org/drawingml/2006/table">
            <a:tbl>
              <a:tblPr/>
              <a:tblGrid>
                <a:gridCol w="162322">
                  <a:extLst>
                    <a:ext uri="{9D8B030D-6E8A-4147-A177-3AD203B41FA5}">
                      <a16:colId xmlns:a16="http://schemas.microsoft.com/office/drawing/2014/main" val="20000"/>
                    </a:ext>
                  </a:extLst>
                </a:gridCol>
              </a:tblGrid>
              <a:tr h="439340">
                <a:tc>
                  <a:txBody>
                    <a:bodyPr/>
                    <a:lstStyle/>
                    <a:p>
                      <a:endParaRPr lang="zh-CN" altLang="en-US" sz="1400" dirty="0"/>
                    </a:p>
                  </a:txBody>
                  <a:tcPr marL="68461" marR="68461" marT="34228" marB="34228">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日期占位符 3">
            <a:extLst>
              <a:ext uri="{FF2B5EF4-FFF2-40B4-BE49-F238E27FC236}">
                <a16:creationId xmlns:a16="http://schemas.microsoft.com/office/drawing/2014/main" id="{29AE4AA1-247D-3853-CB73-35B30727D3F1}"/>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A628232D-BC1B-7C1C-26DB-B34B3F943F6E}"/>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126</a:t>
            </a:fld>
            <a:endParaRPr lang="zh-CN" altLang="en-US" dirty="0"/>
          </a:p>
        </p:txBody>
      </p:sp>
    </p:spTree>
    <p:extLst>
      <p:ext uri="{BB962C8B-B14F-4D97-AF65-F5344CB8AC3E}">
        <p14:creationId xmlns:p14="http://schemas.microsoft.com/office/powerpoint/2010/main" val="15338176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291590" y="488724"/>
            <a:ext cx="2430066" cy="432197"/>
          </a:xfrm>
        </p:spPr>
        <p:txBody>
          <a:bodyPr vert="horz" wrap="square" lIns="68580" tIns="34290" rIns="68580" bIns="34290" numCol="1" anchor="ctr" anchorCtr="0" compatLnSpc="1">
            <a:prstTxWarp prst="textNoShape">
              <a:avLst/>
            </a:prstTxWarp>
          </a:bodyPr>
          <a:lstStyle/>
          <a:p>
            <a:pPr algn="ctr" eaLnBrk="1" hangingPunct="1"/>
            <a:r>
              <a:rPr lang="zh-CN" altLang="en-US" b="0" dirty="0">
                <a:latin typeface="黑体" panose="02010609060101010101" pitchFamily="49" charset="-122"/>
                <a:ea typeface="黑体" panose="02010609060101010101" pitchFamily="49" charset="-122"/>
              </a:rPr>
              <a:t>通用寄存器组</a:t>
            </a:r>
          </a:p>
        </p:txBody>
      </p:sp>
      <p:graphicFrame>
        <p:nvGraphicFramePr>
          <p:cNvPr id="4" name="表格 3"/>
          <p:cNvGraphicFramePr>
            <a:graphicFrameLocks noGrp="1"/>
          </p:cNvGraphicFramePr>
          <p:nvPr>
            <p:extLst>
              <p:ext uri="{D42A27DB-BD31-4B8C-83A1-F6EECF244321}">
                <p14:modId xmlns:p14="http://schemas.microsoft.com/office/powerpoint/2010/main" val="3445603057"/>
              </p:ext>
            </p:extLst>
          </p:nvPr>
        </p:nvGraphicFramePr>
        <p:xfrm>
          <a:off x="797868" y="950687"/>
          <a:ext cx="7417509" cy="685740"/>
        </p:xfrm>
        <a:graphic>
          <a:graphicData uri="http://schemas.openxmlformats.org/drawingml/2006/table">
            <a:tbl>
              <a:tblPr firstRow="1" bandRow="1">
                <a:tableStyleId>{5C22544A-7EE6-4342-B048-85BDC9FD1C3A}</a:tableStyleId>
              </a:tblPr>
              <a:tblGrid>
                <a:gridCol w="648132">
                  <a:extLst>
                    <a:ext uri="{9D8B030D-6E8A-4147-A177-3AD203B41FA5}">
                      <a16:colId xmlns:a16="http://schemas.microsoft.com/office/drawing/2014/main" val="20000"/>
                    </a:ext>
                  </a:extLst>
                </a:gridCol>
                <a:gridCol w="2304470">
                  <a:extLst>
                    <a:ext uri="{9D8B030D-6E8A-4147-A177-3AD203B41FA5}">
                      <a16:colId xmlns:a16="http://schemas.microsoft.com/office/drawing/2014/main" val="20001"/>
                    </a:ext>
                  </a:extLst>
                </a:gridCol>
                <a:gridCol w="2377016">
                  <a:extLst>
                    <a:ext uri="{9D8B030D-6E8A-4147-A177-3AD203B41FA5}">
                      <a16:colId xmlns:a16="http://schemas.microsoft.com/office/drawing/2014/main" val="20002"/>
                    </a:ext>
                  </a:extLst>
                </a:gridCol>
                <a:gridCol w="1098890">
                  <a:extLst>
                    <a:ext uri="{9D8B030D-6E8A-4147-A177-3AD203B41FA5}">
                      <a16:colId xmlns:a16="http://schemas.microsoft.com/office/drawing/2014/main" val="20003"/>
                    </a:ext>
                  </a:extLst>
                </a:gridCol>
                <a:gridCol w="989001">
                  <a:extLst>
                    <a:ext uri="{9D8B030D-6E8A-4147-A177-3AD203B41FA5}">
                      <a16:colId xmlns:a16="http://schemas.microsoft.com/office/drawing/2014/main" val="20004"/>
                    </a:ext>
                  </a:extLst>
                </a:gridCol>
              </a:tblGrid>
              <a:tr h="278011">
                <a:tc>
                  <a:txBody>
                    <a:bodyPr/>
                    <a:lstStyle/>
                    <a:p>
                      <a:r>
                        <a:rPr lang="zh-CN" altLang="en-US" sz="1800" b="1" dirty="0">
                          <a:solidFill>
                            <a:schemeClr val="tx1"/>
                          </a:solidFill>
                        </a:rPr>
                        <a:t>地址</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R1(01)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R2(10)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R3(11)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11">
                <a:tc>
                  <a:txBody>
                    <a:bodyPr/>
                    <a:lstStyle/>
                    <a:p>
                      <a:r>
                        <a:rPr lang="zh-CN" altLang="en-US" sz="1800" b="1" dirty="0">
                          <a:solidFill>
                            <a:schemeClr val="tx1"/>
                          </a:solidFill>
                        </a:rPr>
                        <a:t>数据</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0000000000001000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649802837"/>
              </p:ext>
            </p:extLst>
          </p:nvPr>
        </p:nvGraphicFramePr>
        <p:xfrm>
          <a:off x="1344587" y="1808012"/>
          <a:ext cx="6324067" cy="329803"/>
        </p:xfrm>
        <a:graphic>
          <a:graphicData uri="http://schemas.openxmlformats.org/drawingml/2006/table">
            <a:tbl>
              <a:tblPr>
                <a:tableStyleId>{00A15C55-8517-42AA-B614-E9B94910E393}</a:tableStyleId>
              </a:tblPr>
              <a:tblGrid>
                <a:gridCol w="2321170">
                  <a:extLst>
                    <a:ext uri="{9D8B030D-6E8A-4147-A177-3AD203B41FA5}">
                      <a16:colId xmlns:a16="http://schemas.microsoft.com/office/drawing/2014/main" val="20000"/>
                    </a:ext>
                  </a:extLst>
                </a:gridCol>
                <a:gridCol w="2700438">
                  <a:extLst>
                    <a:ext uri="{9D8B030D-6E8A-4147-A177-3AD203B41FA5}">
                      <a16:colId xmlns:a16="http://schemas.microsoft.com/office/drawing/2014/main" val="20001"/>
                    </a:ext>
                  </a:extLst>
                </a:gridCol>
                <a:gridCol w="1302459">
                  <a:extLst>
                    <a:ext uri="{9D8B030D-6E8A-4147-A177-3AD203B41FA5}">
                      <a16:colId xmlns:a16="http://schemas.microsoft.com/office/drawing/2014/main" val="20002"/>
                    </a:ext>
                  </a:extLst>
                </a:gridCol>
              </a:tblGrid>
              <a:tr h="329803">
                <a:tc>
                  <a:txBody>
                    <a:bodyPr/>
                    <a:lstStyle/>
                    <a:p>
                      <a:pPr indent="0" algn="ctr">
                        <a:spcBef>
                          <a:spcPts val="120"/>
                        </a:spcBef>
                        <a:spcAft>
                          <a:spcPts val="120"/>
                        </a:spcAft>
                      </a:pPr>
                      <a:r>
                        <a:rPr lang="en-US" sz="1800" dirty="0" err="1">
                          <a:effectLst/>
                          <a:latin typeface="+mn-ea"/>
                          <a:ea typeface="+mn-ea"/>
                        </a:rPr>
                        <a:t>mvr</a:t>
                      </a:r>
                      <a:r>
                        <a:rPr lang="en-US" sz="1800" dirty="0">
                          <a:effectLst/>
                          <a:latin typeface="+mn-ea"/>
                          <a:ea typeface="+mn-ea"/>
                        </a:rPr>
                        <a:t> </a:t>
                      </a:r>
                      <a:r>
                        <a:rPr lang="zh-CN" sz="1800" dirty="0">
                          <a:effectLst/>
                          <a:latin typeface="+mn-ea"/>
                          <a:ea typeface="+mn-ea"/>
                        </a:rPr>
                        <a:t>转移寄存器数据</a:t>
                      </a:r>
                      <a:endParaRPr lang="zh-CN" sz="18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ctr" defTabSz="914400" rtl="0" eaLnBrk="1" fontAlgn="auto" latinLnBrk="0" hangingPunct="1">
                        <a:lnSpc>
                          <a:spcPct val="120000"/>
                        </a:lnSpc>
                        <a:spcBef>
                          <a:spcPts val="120"/>
                        </a:spcBef>
                        <a:spcAft>
                          <a:spcPts val="120"/>
                        </a:spcAft>
                        <a:buClrTx/>
                        <a:buSzTx/>
                        <a:buFontTx/>
                        <a:buNone/>
                        <a:defRPr/>
                      </a:pPr>
                      <a:r>
                        <a:rPr lang="en-US" sz="1800" kern="100" dirty="0">
                          <a:effectLst/>
                          <a:latin typeface="+mn-ea"/>
                          <a:ea typeface="+mn-ea"/>
                        </a:rPr>
                        <a:t>0001-D-S</a:t>
                      </a:r>
                      <a:r>
                        <a:rPr lang="en-US" altLang="zh-CN" sz="1800" kern="100" dirty="0">
                          <a:effectLst/>
                          <a:latin typeface="+mn-ea"/>
                          <a:ea typeface="+mn-ea"/>
                        </a:rPr>
                        <a:t>-0000-0000</a:t>
                      </a:r>
                      <a:endParaRPr lang="zh-CN" altLang="zh-CN" sz="18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ctr">
                        <a:lnSpc>
                          <a:spcPct val="120000"/>
                        </a:lnSpc>
                        <a:spcBef>
                          <a:spcPts val="120"/>
                        </a:spcBef>
                        <a:spcAft>
                          <a:spcPts val="120"/>
                        </a:spcAft>
                      </a:pPr>
                      <a:r>
                        <a:rPr lang="en-US" sz="1800" kern="100" dirty="0">
                          <a:effectLst/>
                          <a:latin typeface="+mn-ea"/>
                          <a:ea typeface="+mn-ea"/>
                        </a:rPr>
                        <a:t>Rd&lt;=</a:t>
                      </a:r>
                      <a:r>
                        <a:rPr lang="en-US" sz="1800" kern="100" dirty="0" err="1">
                          <a:effectLst/>
                          <a:latin typeface="+mn-ea"/>
                          <a:ea typeface="+mn-ea"/>
                        </a:rPr>
                        <a:t>Rs</a:t>
                      </a:r>
                      <a:endParaRPr lang="zh-CN" sz="18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3587" name="矩形 5"/>
          <p:cNvSpPr/>
          <p:nvPr/>
        </p:nvSpPr>
        <p:spPr>
          <a:xfrm>
            <a:off x="1943099" y="2201434"/>
            <a:ext cx="5127045" cy="1812163"/>
          </a:xfrm>
          <a:prstGeom prst="rect">
            <a:avLst/>
          </a:prstGeom>
          <a:noFill/>
          <a:ln w="9525">
            <a:noFill/>
          </a:ln>
        </p:spPr>
        <p:txBody>
          <a:bodyPr wrap="non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150000"/>
              </a:lnSpc>
              <a:spcBef>
                <a:spcPts val="750"/>
              </a:spcBef>
              <a:buNone/>
            </a:pPr>
            <a:r>
              <a:rPr lang="zh-CN" altLang="en-US" sz="1600" b="1" dirty="0"/>
              <a:t>假设此时指令为</a:t>
            </a:r>
            <a:r>
              <a:rPr lang="zh-CN" altLang="zh-CN" sz="1600" b="1" dirty="0"/>
              <a:t>：</a:t>
            </a:r>
            <a:r>
              <a:rPr lang="en-US" altLang="zh-CN" sz="1600" b="1" dirty="0"/>
              <a:t>0001-0001-0000-0000</a:t>
            </a:r>
          </a:p>
          <a:p>
            <a:pPr marL="0" indent="0" eaLnBrk="1" hangingPunct="1">
              <a:lnSpc>
                <a:spcPct val="150000"/>
              </a:lnSpc>
              <a:spcBef>
                <a:spcPts val="750"/>
              </a:spcBef>
              <a:buNone/>
            </a:pPr>
            <a:r>
              <a:rPr lang="zh-CN" altLang="en-US" sz="1600" b="1" dirty="0"/>
              <a:t>对应助记符表示：</a:t>
            </a:r>
            <a:r>
              <a:rPr lang="en-US" altLang="zh-CN" sz="1600" b="1" dirty="0"/>
              <a:t>mvr   R0  R1</a:t>
            </a:r>
          </a:p>
          <a:p>
            <a:pPr marL="0" indent="0" eaLnBrk="1" hangingPunct="1">
              <a:lnSpc>
                <a:spcPct val="150000"/>
              </a:lnSpc>
              <a:spcBef>
                <a:spcPts val="750"/>
              </a:spcBef>
              <a:buNone/>
            </a:pPr>
            <a:r>
              <a:rPr lang="en-US" altLang="zh-CN" sz="1600" b="1" dirty="0"/>
              <a:t>Rd</a:t>
            </a:r>
            <a:r>
              <a:rPr lang="zh-CN" altLang="en-US" sz="1600" b="1" dirty="0"/>
              <a:t>为</a:t>
            </a:r>
            <a:r>
              <a:rPr lang="en-US" altLang="zh-CN" sz="1600" b="1" dirty="0"/>
              <a:t>00</a:t>
            </a:r>
            <a:r>
              <a:rPr lang="zh-CN" altLang="en-US" sz="1600" b="1" dirty="0"/>
              <a:t>，也就是</a:t>
            </a:r>
            <a:r>
              <a:rPr lang="en-US" altLang="zh-CN" sz="1600" b="1" dirty="0"/>
              <a:t>R0</a:t>
            </a:r>
            <a:r>
              <a:rPr lang="zh-CN" altLang="en-US" sz="1600" b="1" dirty="0"/>
              <a:t>；</a:t>
            </a:r>
            <a:r>
              <a:rPr lang="en-US" altLang="zh-CN" sz="1600" b="1" dirty="0"/>
              <a:t>Rs</a:t>
            </a:r>
            <a:r>
              <a:rPr lang="zh-CN" altLang="en-US" sz="1600" b="1" dirty="0"/>
              <a:t>为</a:t>
            </a:r>
            <a:r>
              <a:rPr lang="en-US" altLang="zh-CN" sz="1600" b="1" dirty="0"/>
              <a:t>01</a:t>
            </a:r>
            <a:r>
              <a:rPr lang="zh-CN" altLang="en-US" sz="1600" b="1" dirty="0"/>
              <a:t>，也就是</a:t>
            </a:r>
            <a:r>
              <a:rPr lang="en-US" altLang="zh-CN" sz="1600" b="1" dirty="0"/>
              <a:t>R1</a:t>
            </a:r>
          </a:p>
          <a:p>
            <a:pPr marL="0" indent="0" eaLnBrk="1" hangingPunct="1">
              <a:lnSpc>
                <a:spcPct val="150000"/>
              </a:lnSpc>
              <a:spcBef>
                <a:spcPts val="750"/>
              </a:spcBef>
              <a:buNone/>
            </a:pPr>
            <a:r>
              <a:rPr lang="zh-CN" altLang="en-US" sz="1600" b="1" dirty="0"/>
              <a:t>该指令把</a:t>
            </a:r>
            <a:r>
              <a:rPr lang="en-US" altLang="zh-CN" sz="1600" b="1" dirty="0"/>
              <a:t>R1</a:t>
            </a:r>
            <a:r>
              <a:rPr lang="zh-CN" altLang="en-US" sz="1600" b="1" dirty="0"/>
              <a:t>内存储的数据复制到</a:t>
            </a:r>
            <a:r>
              <a:rPr lang="en-US" altLang="zh-CN" sz="1600" b="1" dirty="0"/>
              <a:t>R0</a:t>
            </a:r>
            <a:r>
              <a:rPr lang="zh-CN" altLang="en-US" sz="1600" b="1" dirty="0"/>
              <a:t>，指令执行完毕后：</a:t>
            </a:r>
            <a:endParaRPr lang="en-US" altLang="zh-CN" sz="1600" b="1" dirty="0"/>
          </a:p>
        </p:txBody>
      </p:sp>
      <p:graphicFrame>
        <p:nvGraphicFramePr>
          <p:cNvPr id="12" name="表格 11"/>
          <p:cNvGraphicFramePr>
            <a:graphicFrameLocks noGrp="1"/>
          </p:cNvGraphicFramePr>
          <p:nvPr>
            <p:extLst>
              <p:ext uri="{D42A27DB-BD31-4B8C-83A1-F6EECF244321}">
                <p14:modId xmlns:p14="http://schemas.microsoft.com/office/powerpoint/2010/main" val="805564022"/>
              </p:ext>
            </p:extLst>
          </p:nvPr>
        </p:nvGraphicFramePr>
        <p:xfrm>
          <a:off x="908005" y="4005113"/>
          <a:ext cx="7071849" cy="685740"/>
        </p:xfrm>
        <a:graphic>
          <a:graphicData uri="http://schemas.openxmlformats.org/drawingml/2006/table">
            <a:tbl>
              <a:tblPr firstRow="1" bandRow="1">
                <a:tableStyleId>{5C22544A-7EE6-4342-B048-85BDC9FD1C3A}</a:tableStyleId>
              </a:tblPr>
              <a:tblGrid>
                <a:gridCol w="617929">
                  <a:extLst>
                    <a:ext uri="{9D8B030D-6E8A-4147-A177-3AD203B41FA5}">
                      <a16:colId xmlns:a16="http://schemas.microsoft.com/office/drawing/2014/main" val="20000"/>
                    </a:ext>
                  </a:extLst>
                </a:gridCol>
                <a:gridCol w="2197079">
                  <a:extLst>
                    <a:ext uri="{9D8B030D-6E8A-4147-A177-3AD203B41FA5}">
                      <a16:colId xmlns:a16="http://schemas.microsoft.com/office/drawing/2014/main" val="20001"/>
                    </a:ext>
                  </a:extLst>
                </a:gridCol>
                <a:gridCol w="2266246">
                  <a:extLst>
                    <a:ext uri="{9D8B030D-6E8A-4147-A177-3AD203B41FA5}">
                      <a16:colId xmlns:a16="http://schemas.microsoft.com/office/drawing/2014/main" val="20002"/>
                    </a:ext>
                  </a:extLst>
                </a:gridCol>
                <a:gridCol w="1047681">
                  <a:extLst>
                    <a:ext uri="{9D8B030D-6E8A-4147-A177-3AD203B41FA5}">
                      <a16:colId xmlns:a16="http://schemas.microsoft.com/office/drawing/2014/main" val="20003"/>
                    </a:ext>
                  </a:extLst>
                </a:gridCol>
                <a:gridCol w="942914">
                  <a:extLst>
                    <a:ext uri="{9D8B030D-6E8A-4147-A177-3AD203B41FA5}">
                      <a16:colId xmlns:a16="http://schemas.microsoft.com/office/drawing/2014/main" val="20004"/>
                    </a:ext>
                  </a:extLst>
                </a:gridCol>
              </a:tblGrid>
              <a:tr h="278011">
                <a:tc>
                  <a:txBody>
                    <a:bodyPr/>
                    <a:lstStyle/>
                    <a:p>
                      <a:r>
                        <a:rPr lang="zh-CN" altLang="en-US" sz="1800" b="1" dirty="0">
                          <a:solidFill>
                            <a:schemeClr val="tx1"/>
                          </a:solidFill>
                        </a:rPr>
                        <a:t>地址</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R1(01)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R2(10)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R3(11)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11">
                <a:tc>
                  <a:txBody>
                    <a:bodyPr/>
                    <a:lstStyle/>
                    <a:p>
                      <a:r>
                        <a:rPr lang="zh-CN" altLang="en-US" sz="1800" b="1" dirty="0">
                          <a:solidFill>
                            <a:schemeClr val="tx1"/>
                          </a:solidFill>
                        </a:rPr>
                        <a:t>数据</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sz="2400" dirty="0"/>
              <a:t>CPU</a:t>
            </a:r>
            <a:r>
              <a:rPr lang="zh-CN" altLang="en-US" sz="2400" dirty="0"/>
              <a:t>控制器设计</a:t>
            </a: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sz="1050"/>
              <a:pPr>
                <a:defRPr/>
              </a:pPr>
              <a:t>2025/5/14</a:t>
            </a:fld>
            <a:endParaRPr lang="zh-CN" altLang="en-US" sz="1050"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sz="900"/>
              <a:pPr/>
              <a:t>127</a:t>
            </a:fld>
            <a:endParaRPr lang="zh-CN" altLang="en-US" sz="9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3771109692"/>
              </p:ext>
            </p:extLst>
          </p:nvPr>
        </p:nvGraphicFramePr>
        <p:xfrm>
          <a:off x="501961" y="594611"/>
          <a:ext cx="7983415" cy="685740"/>
        </p:xfrm>
        <a:graphic>
          <a:graphicData uri="http://schemas.openxmlformats.org/drawingml/2006/table">
            <a:tbl>
              <a:tblPr firstRow="1" bandRow="1">
                <a:tableStyleId>{5C22544A-7EE6-4342-B048-85BDC9FD1C3A}</a:tableStyleId>
              </a:tblPr>
              <a:tblGrid>
                <a:gridCol w="697652">
                  <a:extLst>
                    <a:ext uri="{9D8B030D-6E8A-4147-A177-3AD203B41FA5}">
                      <a16:colId xmlns:a16="http://schemas.microsoft.com/office/drawing/2014/main" val="20000"/>
                    </a:ext>
                  </a:extLst>
                </a:gridCol>
                <a:gridCol w="2182113">
                  <a:extLst>
                    <a:ext uri="{9D8B030D-6E8A-4147-A177-3AD203B41FA5}">
                      <a16:colId xmlns:a16="http://schemas.microsoft.com/office/drawing/2014/main" val="20001"/>
                    </a:ext>
                  </a:extLst>
                </a:gridCol>
                <a:gridCol w="2336730">
                  <a:extLst>
                    <a:ext uri="{9D8B030D-6E8A-4147-A177-3AD203B41FA5}">
                      <a16:colId xmlns:a16="http://schemas.microsoft.com/office/drawing/2014/main" val="20002"/>
                    </a:ext>
                  </a:extLst>
                </a:gridCol>
                <a:gridCol w="2034382">
                  <a:extLst>
                    <a:ext uri="{9D8B030D-6E8A-4147-A177-3AD203B41FA5}">
                      <a16:colId xmlns:a16="http://schemas.microsoft.com/office/drawing/2014/main" val="20003"/>
                    </a:ext>
                  </a:extLst>
                </a:gridCol>
                <a:gridCol w="732538">
                  <a:extLst>
                    <a:ext uri="{9D8B030D-6E8A-4147-A177-3AD203B41FA5}">
                      <a16:colId xmlns:a16="http://schemas.microsoft.com/office/drawing/2014/main" val="20004"/>
                    </a:ext>
                  </a:extLst>
                </a:gridCol>
              </a:tblGrid>
              <a:tr h="274290">
                <a:tc>
                  <a:txBody>
                    <a:bodyPr/>
                    <a:lstStyle/>
                    <a:p>
                      <a:r>
                        <a:rPr lang="zh-CN" altLang="en-US" sz="1800" b="1" dirty="0">
                          <a:solidFill>
                            <a:schemeClr val="tx1"/>
                          </a:solidFill>
                        </a:rPr>
                        <a:t>地址</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R1(01)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R2(10)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R3(11)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11">
                <a:tc>
                  <a:txBody>
                    <a:bodyPr/>
                    <a:lstStyle/>
                    <a:p>
                      <a:r>
                        <a:rPr lang="zh-CN" altLang="en-US" sz="1800" b="1" dirty="0">
                          <a:solidFill>
                            <a:schemeClr val="tx1"/>
                          </a:solidFill>
                        </a:rPr>
                        <a:t>数据</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0000000000001000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0000000000000000</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4601" name="矩形 5"/>
          <p:cNvSpPr/>
          <p:nvPr/>
        </p:nvSpPr>
        <p:spPr>
          <a:xfrm>
            <a:off x="1243907" y="1845927"/>
            <a:ext cx="2693785" cy="2023631"/>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ts val="1575"/>
              </a:lnSpc>
              <a:spcBef>
                <a:spcPts val="750"/>
              </a:spcBef>
              <a:buNone/>
            </a:pPr>
            <a:r>
              <a:rPr lang="en-US" altLang="zh-CN" sz="1800" b="1" dirty="0"/>
              <a:t>0010-0001-0000-0000</a:t>
            </a:r>
          </a:p>
          <a:p>
            <a:pPr marL="0" indent="0" eaLnBrk="1" hangingPunct="1">
              <a:lnSpc>
                <a:spcPts val="1575"/>
              </a:lnSpc>
              <a:spcBef>
                <a:spcPts val="750"/>
              </a:spcBef>
              <a:buNone/>
            </a:pPr>
            <a:r>
              <a:rPr lang="zh-CN" altLang="en-US" sz="1800" b="1" dirty="0"/>
              <a:t>汇编：</a:t>
            </a:r>
            <a:r>
              <a:rPr lang="en-US" altLang="zh-CN" sz="1800" b="1" dirty="0"/>
              <a:t>lda   R0  R1</a:t>
            </a:r>
          </a:p>
          <a:p>
            <a:pPr marL="0" indent="0" eaLnBrk="1" hangingPunct="1">
              <a:lnSpc>
                <a:spcPts val="1575"/>
              </a:lnSpc>
              <a:spcBef>
                <a:spcPts val="750"/>
              </a:spcBef>
              <a:buNone/>
            </a:pPr>
            <a:r>
              <a:rPr lang="en-US" altLang="zh-CN" sz="1800" b="1" dirty="0"/>
              <a:t>Rd</a:t>
            </a:r>
            <a:r>
              <a:rPr lang="zh-CN" altLang="en-US" sz="1800" b="1" dirty="0"/>
              <a:t>为</a:t>
            </a:r>
            <a:r>
              <a:rPr lang="en-US" altLang="zh-CN" sz="1800" b="1" dirty="0"/>
              <a:t>00</a:t>
            </a:r>
            <a:r>
              <a:rPr lang="zh-CN" altLang="en-US" sz="1800" b="1" dirty="0"/>
              <a:t>，也就是</a:t>
            </a:r>
            <a:r>
              <a:rPr lang="en-US" altLang="zh-CN" sz="1800" b="1" dirty="0"/>
              <a:t>R0</a:t>
            </a:r>
          </a:p>
          <a:p>
            <a:pPr marL="0" indent="0" eaLnBrk="1" hangingPunct="1">
              <a:lnSpc>
                <a:spcPts val="1575"/>
              </a:lnSpc>
              <a:spcBef>
                <a:spcPts val="750"/>
              </a:spcBef>
              <a:buNone/>
            </a:pPr>
            <a:r>
              <a:rPr lang="en-US" altLang="zh-CN" sz="1800" b="1" dirty="0"/>
              <a:t>Rs</a:t>
            </a:r>
            <a:r>
              <a:rPr lang="zh-CN" altLang="en-US" sz="1800" b="1" dirty="0"/>
              <a:t>为</a:t>
            </a:r>
            <a:r>
              <a:rPr lang="en-US" altLang="zh-CN" sz="1800" b="1" dirty="0"/>
              <a:t>01</a:t>
            </a:r>
            <a:r>
              <a:rPr lang="zh-CN" altLang="en-US" sz="1800" b="1" dirty="0"/>
              <a:t>，也就是</a:t>
            </a:r>
            <a:r>
              <a:rPr lang="en-US" altLang="zh-CN" sz="1800" b="1" dirty="0"/>
              <a:t>R1</a:t>
            </a:r>
          </a:p>
          <a:p>
            <a:pPr marL="0" indent="0" eaLnBrk="1" hangingPunct="1">
              <a:lnSpc>
                <a:spcPts val="1575"/>
              </a:lnSpc>
              <a:spcBef>
                <a:spcPts val="750"/>
              </a:spcBef>
              <a:buNone/>
            </a:pPr>
            <a:r>
              <a:rPr lang="zh-CN" altLang="en-US" sz="1800" b="1" dirty="0"/>
              <a:t>该指令把</a:t>
            </a:r>
            <a:r>
              <a:rPr lang="en-US" altLang="zh-CN" sz="1800" b="1" dirty="0"/>
              <a:t>R1</a:t>
            </a:r>
            <a:r>
              <a:rPr lang="zh-CN" altLang="en-US" sz="1800" b="1" dirty="0"/>
              <a:t>指向的存储单元数据复制到</a:t>
            </a:r>
            <a:r>
              <a:rPr lang="en-US" altLang="zh-CN" sz="1800" b="1" dirty="0"/>
              <a:t>R0</a:t>
            </a:r>
          </a:p>
          <a:p>
            <a:pPr marL="0" indent="0" eaLnBrk="1" hangingPunct="1">
              <a:lnSpc>
                <a:spcPts val="1575"/>
              </a:lnSpc>
              <a:spcBef>
                <a:spcPts val="750"/>
              </a:spcBef>
              <a:buNone/>
            </a:pPr>
            <a:r>
              <a:rPr lang="zh-CN" altLang="en-US" sz="1800" b="1" dirty="0"/>
              <a:t>指令执行完毕后：</a:t>
            </a:r>
            <a:endParaRPr lang="en-US" altLang="zh-CN" sz="1800" b="1" dirty="0"/>
          </a:p>
        </p:txBody>
      </p:sp>
      <p:graphicFrame>
        <p:nvGraphicFramePr>
          <p:cNvPr id="12" name="表格 11"/>
          <p:cNvGraphicFramePr>
            <a:graphicFrameLocks noGrp="1"/>
          </p:cNvGraphicFramePr>
          <p:nvPr>
            <p:extLst>
              <p:ext uri="{D42A27DB-BD31-4B8C-83A1-F6EECF244321}">
                <p14:modId xmlns:p14="http://schemas.microsoft.com/office/powerpoint/2010/main" val="720741609"/>
              </p:ext>
            </p:extLst>
          </p:nvPr>
        </p:nvGraphicFramePr>
        <p:xfrm>
          <a:off x="83127" y="4000422"/>
          <a:ext cx="6258704" cy="685740"/>
        </p:xfrm>
        <a:graphic>
          <a:graphicData uri="http://schemas.openxmlformats.org/drawingml/2006/table">
            <a:tbl>
              <a:tblPr firstRow="1" bandRow="1">
                <a:tableStyleId>{5C22544A-7EE6-4342-B048-85BDC9FD1C3A}</a:tableStyleId>
              </a:tblPr>
              <a:tblGrid>
                <a:gridCol w="633046">
                  <a:extLst>
                    <a:ext uri="{9D8B030D-6E8A-4147-A177-3AD203B41FA5}">
                      <a16:colId xmlns:a16="http://schemas.microsoft.com/office/drawing/2014/main" val="20000"/>
                    </a:ext>
                  </a:extLst>
                </a:gridCol>
                <a:gridCol w="2052604">
                  <a:extLst>
                    <a:ext uri="{9D8B030D-6E8A-4147-A177-3AD203B41FA5}">
                      <a16:colId xmlns:a16="http://schemas.microsoft.com/office/drawing/2014/main" val="20001"/>
                    </a:ext>
                  </a:extLst>
                </a:gridCol>
                <a:gridCol w="2014238">
                  <a:extLst>
                    <a:ext uri="{9D8B030D-6E8A-4147-A177-3AD203B41FA5}">
                      <a16:colId xmlns:a16="http://schemas.microsoft.com/office/drawing/2014/main" val="20002"/>
                    </a:ext>
                  </a:extLst>
                </a:gridCol>
                <a:gridCol w="773723">
                  <a:extLst>
                    <a:ext uri="{9D8B030D-6E8A-4147-A177-3AD203B41FA5}">
                      <a16:colId xmlns:a16="http://schemas.microsoft.com/office/drawing/2014/main" val="20003"/>
                    </a:ext>
                  </a:extLst>
                </a:gridCol>
                <a:gridCol w="785093">
                  <a:extLst>
                    <a:ext uri="{9D8B030D-6E8A-4147-A177-3AD203B41FA5}">
                      <a16:colId xmlns:a16="http://schemas.microsoft.com/office/drawing/2014/main" val="20004"/>
                    </a:ext>
                  </a:extLst>
                </a:gridCol>
              </a:tblGrid>
              <a:tr h="278011">
                <a:tc>
                  <a:txBody>
                    <a:bodyPr/>
                    <a:lstStyle/>
                    <a:p>
                      <a:r>
                        <a:rPr lang="zh-CN" altLang="en-US" sz="1800" b="1" dirty="0">
                          <a:solidFill>
                            <a:schemeClr val="tx1"/>
                          </a:solidFill>
                        </a:rPr>
                        <a:t>地址</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R1(01)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R2(10)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R3(11)</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11">
                <a:tc>
                  <a:txBody>
                    <a:bodyPr/>
                    <a:lstStyle/>
                    <a:p>
                      <a:r>
                        <a:rPr lang="zh-CN" altLang="en-US" sz="1800" b="1" dirty="0">
                          <a:solidFill>
                            <a:schemeClr val="tx1"/>
                          </a:solidFill>
                        </a:rPr>
                        <a:t>数据</a:t>
                      </a: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1000100010001000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0000000000000010</a:t>
                      </a:r>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1" dirty="0">
                        <a:solidFill>
                          <a:schemeClr val="tx1"/>
                        </a:solidFill>
                      </a:endParaRPr>
                    </a:p>
                  </a:txBody>
                  <a:tcPr marL="68580" marR="68580" marT="34275" marB="34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2903104955"/>
              </p:ext>
            </p:extLst>
          </p:nvPr>
        </p:nvGraphicFramePr>
        <p:xfrm>
          <a:off x="978344" y="1359970"/>
          <a:ext cx="6865493" cy="330994"/>
        </p:xfrm>
        <a:graphic>
          <a:graphicData uri="http://schemas.openxmlformats.org/drawingml/2006/table">
            <a:tbl>
              <a:tblPr>
                <a:tableStyleId>{00A15C55-8517-42AA-B614-E9B94910E393}</a:tableStyleId>
              </a:tblPr>
              <a:tblGrid>
                <a:gridCol w="2330640">
                  <a:extLst>
                    <a:ext uri="{9D8B030D-6E8A-4147-A177-3AD203B41FA5}">
                      <a16:colId xmlns:a16="http://schemas.microsoft.com/office/drawing/2014/main" val="20000"/>
                    </a:ext>
                  </a:extLst>
                </a:gridCol>
                <a:gridCol w="2393074">
                  <a:extLst>
                    <a:ext uri="{9D8B030D-6E8A-4147-A177-3AD203B41FA5}">
                      <a16:colId xmlns:a16="http://schemas.microsoft.com/office/drawing/2014/main" val="20001"/>
                    </a:ext>
                  </a:extLst>
                </a:gridCol>
                <a:gridCol w="2141779">
                  <a:extLst>
                    <a:ext uri="{9D8B030D-6E8A-4147-A177-3AD203B41FA5}">
                      <a16:colId xmlns:a16="http://schemas.microsoft.com/office/drawing/2014/main" val="20002"/>
                    </a:ext>
                  </a:extLst>
                </a:gridCol>
              </a:tblGrid>
              <a:tr h="330994">
                <a:tc>
                  <a:txBody>
                    <a:bodyPr/>
                    <a:lstStyle/>
                    <a:p>
                      <a:pPr indent="0" algn="l">
                        <a:spcBef>
                          <a:spcPts val="120"/>
                        </a:spcBef>
                        <a:spcAft>
                          <a:spcPts val="120"/>
                        </a:spcAft>
                      </a:pPr>
                      <a:r>
                        <a:rPr lang="en-US" sz="1600" dirty="0" err="1">
                          <a:effectLst/>
                          <a:latin typeface="+mn-ea"/>
                          <a:ea typeface="+mn-ea"/>
                        </a:rPr>
                        <a:t>lda</a:t>
                      </a:r>
                      <a:r>
                        <a:rPr lang="en-US" sz="1600" dirty="0">
                          <a:effectLst/>
                          <a:latin typeface="+mn-ea"/>
                          <a:ea typeface="+mn-ea"/>
                        </a:rPr>
                        <a:t> </a:t>
                      </a:r>
                      <a:r>
                        <a:rPr lang="zh-CN" sz="1600" dirty="0">
                          <a:effectLst/>
                          <a:latin typeface="+mn-ea"/>
                          <a:ea typeface="+mn-ea"/>
                        </a:rPr>
                        <a:t>载入指定地址数据</a:t>
                      </a:r>
                      <a:endParaRPr lang="zh-CN" sz="16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600" kern="100" dirty="0">
                          <a:effectLst/>
                          <a:latin typeface="+mn-ea"/>
                          <a:ea typeface="+mn-ea"/>
                        </a:rPr>
                        <a:t>0010-D-S</a:t>
                      </a:r>
                      <a:r>
                        <a:rPr lang="en-US" altLang="zh-CN" sz="1600" kern="100" dirty="0">
                          <a:effectLst/>
                          <a:latin typeface="+mn-ea"/>
                          <a:ea typeface="+mn-ea"/>
                        </a:rPr>
                        <a:t>-0000-0000</a:t>
                      </a:r>
                      <a:endParaRPr lang="zh-CN" altLang="zh-CN" sz="16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l">
                        <a:lnSpc>
                          <a:spcPct val="120000"/>
                        </a:lnSpc>
                        <a:spcBef>
                          <a:spcPts val="120"/>
                        </a:spcBef>
                        <a:spcAft>
                          <a:spcPts val="120"/>
                        </a:spcAft>
                      </a:pPr>
                      <a:r>
                        <a:rPr lang="en-US" sz="1600" kern="100" dirty="0">
                          <a:effectLst/>
                          <a:latin typeface="+mn-ea"/>
                          <a:ea typeface="+mn-ea"/>
                        </a:rPr>
                        <a:t>Rd&lt;=(</a:t>
                      </a:r>
                      <a:r>
                        <a:rPr lang="en-US" sz="1600" kern="100" dirty="0" err="1">
                          <a:effectLst/>
                          <a:latin typeface="+mn-ea"/>
                          <a:ea typeface="+mn-ea"/>
                        </a:rPr>
                        <a:t>Rs</a:t>
                      </a:r>
                      <a:r>
                        <a:rPr lang="en-US" sz="1600" kern="100" dirty="0">
                          <a:effectLst/>
                          <a:latin typeface="+mn-ea"/>
                          <a:ea typeface="+mn-ea"/>
                        </a:rPr>
                        <a:t>)</a:t>
                      </a:r>
                      <a:endParaRPr lang="zh-CN" sz="16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表格 2"/>
          <p:cNvGraphicFramePr>
            <a:graphicFrameLocks noGrp="1"/>
          </p:cNvGraphicFramePr>
          <p:nvPr>
            <p:custDataLst>
              <p:tags r:id="rId2"/>
            </p:custDataLst>
            <p:extLst>
              <p:ext uri="{D42A27DB-BD31-4B8C-83A1-F6EECF244321}">
                <p14:modId xmlns:p14="http://schemas.microsoft.com/office/powerpoint/2010/main" val="837774847"/>
              </p:ext>
            </p:extLst>
          </p:nvPr>
        </p:nvGraphicFramePr>
        <p:xfrm>
          <a:off x="4095400" y="1788942"/>
          <a:ext cx="4070256" cy="2186884"/>
        </p:xfrm>
        <a:graphic>
          <a:graphicData uri="http://schemas.openxmlformats.org/drawingml/2006/table">
            <a:tbl>
              <a:tblPr firstRow="1" bandRow="1">
                <a:tableStyleId>{5C22544A-7EE6-4342-B048-85BDC9FD1C3A}</a:tableStyleId>
              </a:tblPr>
              <a:tblGrid>
                <a:gridCol w="2003590">
                  <a:extLst>
                    <a:ext uri="{9D8B030D-6E8A-4147-A177-3AD203B41FA5}">
                      <a16:colId xmlns:a16="http://schemas.microsoft.com/office/drawing/2014/main" val="20000"/>
                    </a:ext>
                  </a:extLst>
                </a:gridCol>
                <a:gridCol w="2066666">
                  <a:extLst>
                    <a:ext uri="{9D8B030D-6E8A-4147-A177-3AD203B41FA5}">
                      <a16:colId xmlns:a16="http://schemas.microsoft.com/office/drawing/2014/main" val="20001"/>
                    </a:ext>
                  </a:extLst>
                </a:gridCol>
              </a:tblGrid>
              <a:tr h="278096">
                <a:tc gridSpan="2">
                  <a:txBody>
                    <a:bodyPr/>
                    <a:lstStyle/>
                    <a:p>
                      <a:pPr algn="ctr"/>
                      <a:r>
                        <a:rPr lang="zh-CN" altLang="en-US" sz="1600" b="1" dirty="0">
                          <a:solidFill>
                            <a:schemeClr val="tx1"/>
                          </a:solidFill>
                        </a:rPr>
                        <a:t>外部存储器</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96">
                <a:tc>
                  <a:txBody>
                    <a:bodyPr/>
                    <a:lstStyle/>
                    <a:p>
                      <a:r>
                        <a:rPr lang="zh-CN" altLang="en-US" sz="1600" b="1" dirty="0">
                          <a:solidFill>
                            <a:schemeClr val="tx1"/>
                          </a:solidFill>
                        </a:rPr>
                        <a:t>地址</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b="1" dirty="0">
                          <a:solidFill>
                            <a:schemeClr val="tx1"/>
                          </a:solidFill>
                        </a:rPr>
                        <a:t>数据</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096">
                <a:tc>
                  <a:txBody>
                    <a:bodyPr/>
                    <a:lstStyle/>
                    <a:p>
                      <a:r>
                        <a:rPr lang="en-US" altLang="zh-CN" sz="1600" b="1" dirty="0">
                          <a:solidFill>
                            <a:schemeClr val="tx1"/>
                          </a:solidFill>
                        </a:rPr>
                        <a:t>0000000000000000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1" dirty="0">
                          <a:solidFill>
                            <a:schemeClr val="tx1"/>
                          </a:solidFill>
                        </a:rPr>
                        <a:t>0000000000000100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rPr>
                        <a:t>0000000000000001</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1" dirty="0">
                          <a:solidFill>
                            <a:schemeClr val="tx1"/>
                          </a:solidFill>
                        </a:rPr>
                        <a:t>0000000000000000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rPr>
                        <a:t>0000000000000010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altLang="zh-CN" sz="1600" b="1" dirty="0">
                          <a:solidFill>
                            <a:schemeClr val="tx1"/>
                          </a:solidFill>
                        </a:rPr>
                        <a:t>1000100010001000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rPr>
                        <a:t>0000000000000011</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1" dirty="0">
                          <a:solidFill>
                            <a:schemeClr val="tx1"/>
                          </a:solidFill>
                        </a:rPr>
                        <a:t>0000000000000000</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rPr>
                        <a:t>…………..</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1" dirty="0">
                          <a:solidFill>
                            <a:schemeClr val="tx1"/>
                          </a:solidFill>
                        </a:rPr>
                        <a:t>………….</a:t>
                      </a:r>
                      <a:endParaRPr lang="zh-CN" altLang="en-US" sz="16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036601885"/>
              </p:ext>
            </p:extLst>
          </p:nvPr>
        </p:nvGraphicFramePr>
        <p:xfrm>
          <a:off x="6540944" y="4171783"/>
          <a:ext cx="2218882" cy="343018"/>
        </p:xfrm>
        <a:graphic>
          <a:graphicData uri="http://schemas.openxmlformats.org/drawingml/2006/table">
            <a:tbl>
              <a:tblPr firstRow="1" bandRow="1">
                <a:tableStyleId>{5C22544A-7EE6-4342-B048-85BDC9FD1C3A}</a:tableStyleId>
              </a:tblPr>
              <a:tblGrid>
                <a:gridCol w="454026">
                  <a:extLst>
                    <a:ext uri="{9D8B030D-6E8A-4147-A177-3AD203B41FA5}">
                      <a16:colId xmlns:a16="http://schemas.microsoft.com/office/drawing/2014/main" val="20000"/>
                    </a:ext>
                  </a:extLst>
                </a:gridCol>
                <a:gridCol w="1764856">
                  <a:extLst>
                    <a:ext uri="{9D8B030D-6E8A-4147-A177-3AD203B41FA5}">
                      <a16:colId xmlns:a16="http://schemas.microsoft.com/office/drawing/2014/main" val="20001"/>
                    </a:ext>
                  </a:extLst>
                </a:gridCol>
              </a:tblGrid>
              <a:tr h="278606">
                <a:tc>
                  <a:txBody>
                    <a:bodyPr/>
                    <a:lstStyle/>
                    <a:p>
                      <a:r>
                        <a:rPr lang="en-US" altLang="zh-CN" sz="1800" b="1" dirty="0">
                          <a:solidFill>
                            <a:schemeClr val="bg1"/>
                          </a:solidFill>
                        </a:rPr>
                        <a:t>PC</a:t>
                      </a:r>
                      <a:endParaRPr lang="zh-CN" altLang="en-US" sz="1800" b="1" dirty="0">
                        <a:solidFill>
                          <a:schemeClr val="bg1"/>
                        </a:solidFill>
                      </a:endParaRPr>
                    </a:p>
                  </a:txBody>
                  <a:tcPr marL="68590" marR="68590" marT="34349" marB="343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bg1"/>
                          </a:solidFill>
                        </a:rPr>
                        <a:t>00000000000000</a:t>
                      </a:r>
                      <a:endParaRPr lang="zh-CN" altLang="en-US" sz="1800" b="1" dirty="0">
                        <a:solidFill>
                          <a:schemeClr val="bg1"/>
                        </a:solidFill>
                      </a:endParaRPr>
                    </a:p>
                  </a:txBody>
                  <a:tcPr marL="68590" marR="68590" marT="34349" marB="343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sz="2400" dirty="0"/>
              <a:t>CPU</a:t>
            </a:r>
            <a:r>
              <a:rPr lang="zh-CN" altLang="en-US" sz="2400" dirty="0"/>
              <a:t>控制器设计</a:t>
            </a: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128</a:t>
            </a:fld>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091679" y="449532"/>
            <a:ext cx="2430066" cy="432197"/>
          </a:xfrm>
        </p:spPr>
        <p:txBody>
          <a:bodyPr vert="horz" wrap="square" lIns="68580" tIns="34290" rIns="68580" bIns="34290" numCol="1" anchor="ctr" anchorCtr="0" compatLnSpc="1">
            <a:prstTxWarp prst="textNoShape">
              <a:avLst/>
            </a:prstTxWarp>
          </a:bodyPr>
          <a:lstStyle/>
          <a:p>
            <a:pPr algn="ctr" eaLnBrk="1" hangingPunct="1"/>
            <a:r>
              <a:rPr lang="zh-CN" altLang="en-US" b="0" dirty="0">
                <a:latin typeface="黑体" panose="02010609060101010101" pitchFamily="49" charset="-122"/>
                <a:ea typeface="黑体" panose="02010609060101010101" pitchFamily="49" charset="-122"/>
              </a:rPr>
              <a:t>跳转指令</a:t>
            </a:r>
          </a:p>
        </p:txBody>
      </p:sp>
      <p:sp>
        <p:nvSpPr>
          <p:cNvPr id="25604" name="Rectangle 6"/>
          <p:cNvSpPr/>
          <p:nvPr/>
        </p:nvSpPr>
        <p:spPr>
          <a:xfrm>
            <a:off x="1143000" y="-142347"/>
            <a:ext cx="6858000" cy="284693"/>
          </a:xfrm>
          <a:prstGeom prst="rect">
            <a:avLst/>
          </a:prstGeom>
          <a:noFill/>
          <a:ln w="9525">
            <a:noFill/>
          </a:ln>
        </p:spPr>
        <p:txBody>
          <a:bodyPr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5605" name="矩形 5"/>
          <p:cNvSpPr/>
          <p:nvPr/>
        </p:nvSpPr>
        <p:spPr>
          <a:xfrm>
            <a:off x="1005998" y="2247901"/>
            <a:ext cx="2106215" cy="1408078"/>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ts val="1575"/>
              </a:lnSpc>
              <a:spcBef>
                <a:spcPts val="750"/>
              </a:spcBef>
              <a:buNone/>
            </a:pPr>
            <a:r>
              <a:rPr lang="en-US" altLang="zh-CN" sz="1800" b="1" dirty="0"/>
              <a:t>0000-0011-0000-0010</a:t>
            </a:r>
          </a:p>
          <a:p>
            <a:pPr marL="0" indent="0" eaLnBrk="1" hangingPunct="1">
              <a:lnSpc>
                <a:spcPts val="1575"/>
              </a:lnSpc>
              <a:spcBef>
                <a:spcPts val="750"/>
              </a:spcBef>
              <a:buNone/>
            </a:pPr>
            <a:r>
              <a:rPr lang="zh-CN" altLang="en-US" sz="1800" b="1" dirty="0"/>
              <a:t>该指令改变</a:t>
            </a:r>
            <a:r>
              <a:rPr lang="en-US" altLang="zh-CN" sz="1800" b="1" dirty="0"/>
              <a:t>PC</a:t>
            </a:r>
            <a:r>
              <a:rPr lang="zh-CN" altLang="en-US" sz="1800" b="1" dirty="0"/>
              <a:t>内存储的地址值，从而改变下一条即将执行的指令内容</a:t>
            </a:r>
            <a:endParaRPr lang="en-US" altLang="zh-CN" sz="1800" b="1" dirty="0"/>
          </a:p>
        </p:txBody>
      </p:sp>
      <p:graphicFrame>
        <p:nvGraphicFramePr>
          <p:cNvPr id="2" name="表格 1"/>
          <p:cNvGraphicFramePr>
            <a:graphicFrameLocks noGrp="1"/>
          </p:cNvGraphicFramePr>
          <p:nvPr>
            <p:extLst>
              <p:ext uri="{D42A27DB-BD31-4B8C-83A1-F6EECF244321}">
                <p14:modId xmlns:p14="http://schemas.microsoft.com/office/powerpoint/2010/main" val="2575358070"/>
              </p:ext>
            </p:extLst>
          </p:nvPr>
        </p:nvGraphicFramePr>
        <p:xfrm>
          <a:off x="575497" y="998936"/>
          <a:ext cx="7237385" cy="330994"/>
        </p:xfrm>
        <a:graphic>
          <a:graphicData uri="http://schemas.openxmlformats.org/drawingml/2006/table">
            <a:tbl>
              <a:tblPr>
                <a:tableStyleId>{00A15C55-8517-42AA-B614-E9B94910E393}</a:tableStyleId>
              </a:tblPr>
              <a:tblGrid>
                <a:gridCol w="2456887">
                  <a:extLst>
                    <a:ext uri="{9D8B030D-6E8A-4147-A177-3AD203B41FA5}">
                      <a16:colId xmlns:a16="http://schemas.microsoft.com/office/drawing/2014/main" val="20000"/>
                    </a:ext>
                  </a:extLst>
                </a:gridCol>
                <a:gridCol w="2812103">
                  <a:extLst>
                    <a:ext uri="{9D8B030D-6E8A-4147-A177-3AD203B41FA5}">
                      <a16:colId xmlns:a16="http://schemas.microsoft.com/office/drawing/2014/main" val="20001"/>
                    </a:ext>
                  </a:extLst>
                </a:gridCol>
                <a:gridCol w="1968395">
                  <a:extLst>
                    <a:ext uri="{9D8B030D-6E8A-4147-A177-3AD203B41FA5}">
                      <a16:colId xmlns:a16="http://schemas.microsoft.com/office/drawing/2014/main" val="20002"/>
                    </a:ext>
                  </a:extLst>
                </a:gridCol>
              </a:tblGrid>
              <a:tr h="330994">
                <a:tc>
                  <a:txBody>
                    <a:bodyPr/>
                    <a:lstStyle/>
                    <a:p>
                      <a:pPr indent="0" algn="l">
                        <a:spcBef>
                          <a:spcPts val="120"/>
                        </a:spcBef>
                        <a:spcAft>
                          <a:spcPts val="120"/>
                        </a:spcAft>
                      </a:pPr>
                      <a:r>
                        <a:rPr lang="en-US" sz="1800" dirty="0" err="1">
                          <a:effectLst/>
                          <a:latin typeface="+mn-ea"/>
                          <a:ea typeface="+mn-ea"/>
                        </a:rPr>
                        <a:t>jpr</a:t>
                      </a:r>
                      <a:r>
                        <a:rPr lang="en-US" sz="1800" dirty="0">
                          <a:effectLst/>
                          <a:latin typeface="+mn-ea"/>
                          <a:ea typeface="+mn-ea"/>
                        </a:rPr>
                        <a:t> </a:t>
                      </a:r>
                      <a:r>
                        <a:rPr lang="zh-CN" sz="1800" dirty="0">
                          <a:effectLst/>
                          <a:latin typeface="+mn-ea"/>
                          <a:ea typeface="+mn-ea"/>
                        </a:rPr>
                        <a:t>跳转到相关位置</a:t>
                      </a:r>
                      <a:endParaRPr lang="zh-CN" sz="18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800" kern="100" dirty="0">
                          <a:effectLst/>
                          <a:latin typeface="+mn-ea"/>
                          <a:ea typeface="+mn-ea"/>
                        </a:rPr>
                        <a:t>0000-0011</a:t>
                      </a:r>
                      <a:r>
                        <a:rPr lang="en-US" altLang="zh-CN" sz="1800" kern="100" dirty="0">
                          <a:effectLst/>
                          <a:latin typeface="+mn-ea"/>
                          <a:ea typeface="+mn-ea"/>
                        </a:rPr>
                        <a:t>-[I(8bit)]</a:t>
                      </a:r>
                      <a:endParaRPr lang="zh-CN" altLang="zh-CN" sz="18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l">
                        <a:lnSpc>
                          <a:spcPct val="120000"/>
                        </a:lnSpc>
                        <a:spcBef>
                          <a:spcPts val="120"/>
                        </a:spcBef>
                        <a:spcAft>
                          <a:spcPts val="120"/>
                        </a:spcAft>
                      </a:pPr>
                      <a:r>
                        <a:rPr lang="en-US" sz="1800" kern="100" dirty="0">
                          <a:effectLst/>
                          <a:latin typeface="+mn-ea"/>
                          <a:ea typeface="+mn-ea"/>
                        </a:rPr>
                        <a:t>PC&lt;=PC+I</a:t>
                      </a:r>
                      <a:endParaRPr lang="zh-CN" sz="18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1535717268"/>
              </p:ext>
            </p:extLst>
          </p:nvPr>
        </p:nvGraphicFramePr>
        <p:xfrm>
          <a:off x="4110566" y="1847339"/>
          <a:ext cx="4163747" cy="2400244"/>
        </p:xfrm>
        <a:graphic>
          <a:graphicData uri="http://schemas.openxmlformats.org/drawingml/2006/table">
            <a:tbl>
              <a:tblPr firstRow="1" bandRow="1">
                <a:tableStyleId>{5C22544A-7EE6-4342-B048-85BDC9FD1C3A}</a:tableStyleId>
              </a:tblPr>
              <a:tblGrid>
                <a:gridCol w="2049611">
                  <a:extLst>
                    <a:ext uri="{9D8B030D-6E8A-4147-A177-3AD203B41FA5}">
                      <a16:colId xmlns:a16="http://schemas.microsoft.com/office/drawing/2014/main" val="20000"/>
                    </a:ext>
                  </a:extLst>
                </a:gridCol>
                <a:gridCol w="2114136">
                  <a:extLst>
                    <a:ext uri="{9D8B030D-6E8A-4147-A177-3AD203B41FA5}">
                      <a16:colId xmlns:a16="http://schemas.microsoft.com/office/drawing/2014/main" val="20001"/>
                    </a:ext>
                  </a:extLst>
                </a:gridCol>
              </a:tblGrid>
              <a:tr h="278096">
                <a:tc gridSpan="2">
                  <a:txBody>
                    <a:bodyPr/>
                    <a:lstStyle/>
                    <a:p>
                      <a:pPr algn="ctr"/>
                      <a:r>
                        <a:rPr lang="zh-CN" altLang="en-US" sz="1800" b="1" dirty="0">
                          <a:solidFill>
                            <a:schemeClr val="bg1"/>
                          </a:solidFill>
                        </a:rPr>
                        <a:t>外部存储器</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096">
                <a:tc>
                  <a:txBody>
                    <a:bodyPr/>
                    <a:lstStyle/>
                    <a:p>
                      <a:r>
                        <a:rPr lang="zh-CN" altLang="en-US" sz="1800" b="1" dirty="0">
                          <a:solidFill>
                            <a:schemeClr val="tx1"/>
                          </a:solidFill>
                        </a:rPr>
                        <a:t>地址</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b="1" dirty="0">
                          <a:solidFill>
                            <a:schemeClr val="tx1"/>
                          </a:solidFill>
                        </a:rPr>
                        <a:t>数据</a:t>
                      </a: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096">
                <a:tc>
                  <a:txBody>
                    <a:bodyPr/>
                    <a:lstStyle/>
                    <a:p>
                      <a:r>
                        <a:rPr lang="en-US" altLang="zh-CN" sz="1800" b="1" dirty="0">
                          <a:solidFill>
                            <a:schemeClr val="tx1"/>
                          </a:solidFill>
                        </a:rPr>
                        <a:t>0000000000000000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0000000000000100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0000000000000001</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altLang="zh-CN" sz="1800" b="1" dirty="0">
                          <a:solidFill>
                            <a:schemeClr val="tx1"/>
                          </a:solidFill>
                        </a:rPr>
                        <a:t>0000001100000010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0000000000000010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1000100010001000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0000000000000011</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altLang="zh-CN" sz="1800" b="1" dirty="0">
                          <a:solidFill>
                            <a:schemeClr val="tx1"/>
                          </a:solidFill>
                        </a:rPr>
                        <a:t>0001010000000000</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278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rPr>
                        <a:t>…………..</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tx1"/>
                          </a:solidFill>
                        </a:rPr>
                        <a:t>………….</a:t>
                      </a:r>
                      <a:endParaRPr lang="zh-CN" altLang="en-US" sz="1800" b="1" dirty="0">
                        <a:solidFill>
                          <a:schemeClr val="tx1"/>
                        </a:solidFill>
                      </a:endParaRPr>
                    </a:p>
                  </a:txBody>
                  <a:tcPr marL="68587" marR="68587" marT="34286" marB="342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24249004"/>
              </p:ext>
            </p:extLst>
          </p:nvPr>
        </p:nvGraphicFramePr>
        <p:xfrm>
          <a:off x="3492102" y="1476442"/>
          <a:ext cx="2700338" cy="342724"/>
        </p:xfrm>
        <a:graphic>
          <a:graphicData uri="http://schemas.openxmlformats.org/drawingml/2006/table">
            <a:tbl>
              <a:tblPr firstRow="1" bandRow="1">
                <a:tableStyleId>{5C22544A-7EE6-4342-B048-85BDC9FD1C3A}</a:tableStyleId>
              </a:tblPr>
              <a:tblGrid>
                <a:gridCol w="592758">
                  <a:extLst>
                    <a:ext uri="{9D8B030D-6E8A-4147-A177-3AD203B41FA5}">
                      <a16:colId xmlns:a16="http://schemas.microsoft.com/office/drawing/2014/main" val="20000"/>
                    </a:ext>
                  </a:extLst>
                </a:gridCol>
                <a:gridCol w="2107580">
                  <a:extLst>
                    <a:ext uri="{9D8B030D-6E8A-4147-A177-3AD203B41FA5}">
                      <a16:colId xmlns:a16="http://schemas.microsoft.com/office/drawing/2014/main" val="20001"/>
                    </a:ext>
                  </a:extLst>
                </a:gridCol>
              </a:tblGrid>
              <a:tr h="277415">
                <a:tc>
                  <a:txBody>
                    <a:bodyPr/>
                    <a:lstStyle/>
                    <a:p>
                      <a:r>
                        <a:rPr lang="en-US" altLang="zh-CN" sz="1800" b="1" dirty="0">
                          <a:solidFill>
                            <a:schemeClr val="bg1"/>
                          </a:solidFill>
                        </a:rPr>
                        <a:t>PC</a:t>
                      </a:r>
                      <a:endParaRPr lang="zh-CN" altLang="en-US" sz="1800" b="1" dirty="0">
                        <a:solidFill>
                          <a:schemeClr val="bg1"/>
                        </a:solidFill>
                      </a:endParaRPr>
                    </a:p>
                  </a:txBody>
                  <a:tcPr marL="68590" marR="68590" marT="34202" marB="342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bg1"/>
                          </a:solidFill>
                        </a:rPr>
                        <a:t>00000000000001</a:t>
                      </a:r>
                      <a:endParaRPr lang="zh-CN" altLang="en-US" sz="1800" b="1" dirty="0">
                        <a:solidFill>
                          <a:schemeClr val="bg1"/>
                        </a:solidFill>
                      </a:endParaRPr>
                    </a:p>
                  </a:txBody>
                  <a:tcPr marL="68590" marR="68590" marT="34202" marB="342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5649" name="矩形 7"/>
          <p:cNvSpPr/>
          <p:nvPr/>
        </p:nvSpPr>
        <p:spPr>
          <a:xfrm>
            <a:off x="1491772" y="1600201"/>
            <a:ext cx="1313501" cy="279564"/>
          </a:xfrm>
          <a:prstGeom prst="rect">
            <a:avLst/>
          </a:prstGeom>
          <a:noFill/>
          <a:ln w="9525">
            <a:noFill/>
          </a:ln>
        </p:spPr>
        <p:txBody>
          <a:bodyPr wrap="non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ts val="1575"/>
              </a:lnSpc>
              <a:spcBef>
                <a:spcPts val="750"/>
              </a:spcBef>
              <a:buNone/>
            </a:pPr>
            <a:r>
              <a:rPr lang="en-US" altLang="zh-CN" sz="1800" b="1" dirty="0"/>
              <a:t>PC</a:t>
            </a:r>
            <a:r>
              <a:rPr lang="zh-CN" altLang="en-US" sz="1800" b="1" dirty="0"/>
              <a:t>原始值：</a:t>
            </a:r>
            <a:endParaRPr lang="en-US" altLang="zh-CN" sz="1800" b="1" dirty="0"/>
          </a:p>
        </p:txBody>
      </p:sp>
      <p:sp>
        <p:nvSpPr>
          <p:cNvPr id="25650" name="矩形 8"/>
          <p:cNvSpPr/>
          <p:nvPr/>
        </p:nvSpPr>
        <p:spPr>
          <a:xfrm>
            <a:off x="764131" y="4356539"/>
            <a:ext cx="2475678" cy="279564"/>
          </a:xfrm>
          <a:prstGeom prst="rect">
            <a:avLst/>
          </a:prstGeom>
          <a:noFill/>
          <a:ln w="9525">
            <a:noFill/>
          </a:ln>
        </p:spPr>
        <p:txBody>
          <a:bodyPr wrap="non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ts val="1575"/>
              </a:lnSpc>
              <a:spcBef>
                <a:spcPts val="750"/>
              </a:spcBef>
              <a:buNone/>
            </a:pPr>
            <a:r>
              <a:rPr lang="zh-CN" altLang="en-US" sz="1800" b="1" dirty="0"/>
              <a:t>指令执行完毕后</a:t>
            </a:r>
            <a:r>
              <a:rPr lang="en-US" altLang="zh-CN" sz="1800" b="1" dirty="0"/>
              <a:t>PC</a:t>
            </a:r>
            <a:r>
              <a:rPr lang="zh-CN" altLang="en-US" sz="1800" b="1" dirty="0"/>
              <a:t>值：</a:t>
            </a:r>
            <a:endParaRPr lang="en-US" altLang="zh-CN" sz="1800" b="1" dirty="0"/>
          </a:p>
        </p:txBody>
      </p:sp>
      <p:graphicFrame>
        <p:nvGraphicFramePr>
          <p:cNvPr id="14" name="表格 13"/>
          <p:cNvGraphicFramePr>
            <a:graphicFrameLocks noGrp="1"/>
          </p:cNvGraphicFramePr>
          <p:nvPr>
            <p:extLst>
              <p:ext uri="{D42A27DB-BD31-4B8C-83A1-F6EECF244321}">
                <p14:modId xmlns:p14="http://schemas.microsoft.com/office/powerpoint/2010/main" val="1302341496"/>
              </p:ext>
            </p:extLst>
          </p:nvPr>
        </p:nvGraphicFramePr>
        <p:xfrm>
          <a:off x="3549453" y="4302697"/>
          <a:ext cx="2819375" cy="343018"/>
        </p:xfrm>
        <a:graphic>
          <a:graphicData uri="http://schemas.openxmlformats.org/drawingml/2006/table">
            <a:tbl>
              <a:tblPr firstRow="1" bandRow="1">
                <a:tableStyleId>{5C22544A-7EE6-4342-B048-85BDC9FD1C3A}</a:tableStyleId>
              </a:tblPr>
              <a:tblGrid>
                <a:gridCol w="618888">
                  <a:extLst>
                    <a:ext uri="{9D8B030D-6E8A-4147-A177-3AD203B41FA5}">
                      <a16:colId xmlns:a16="http://schemas.microsoft.com/office/drawing/2014/main" val="20000"/>
                    </a:ext>
                  </a:extLst>
                </a:gridCol>
                <a:gridCol w="2200487">
                  <a:extLst>
                    <a:ext uri="{9D8B030D-6E8A-4147-A177-3AD203B41FA5}">
                      <a16:colId xmlns:a16="http://schemas.microsoft.com/office/drawing/2014/main" val="20001"/>
                    </a:ext>
                  </a:extLst>
                </a:gridCol>
              </a:tblGrid>
              <a:tr h="278606">
                <a:tc>
                  <a:txBody>
                    <a:bodyPr/>
                    <a:lstStyle/>
                    <a:p>
                      <a:r>
                        <a:rPr lang="en-US" altLang="zh-CN" sz="1800" b="1" dirty="0">
                          <a:solidFill>
                            <a:schemeClr val="bg1"/>
                          </a:solidFill>
                        </a:rPr>
                        <a:t>PC</a:t>
                      </a:r>
                      <a:endParaRPr lang="zh-CN" altLang="en-US" sz="1800" b="1" dirty="0">
                        <a:solidFill>
                          <a:schemeClr val="bg1"/>
                        </a:solidFill>
                      </a:endParaRPr>
                    </a:p>
                  </a:txBody>
                  <a:tcPr marL="68590" marR="68590" marT="34349" marB="343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dirty="0">
                          <a:solidFill>
                            <a:schemeClr val="bg1"/>
                          </a:solidFill>
                        </a:rPr>
                        <a:t>00000000000011</a:t>
                      </a:r>
                      <a:endParaRPr lang="zh-CN" altLang="en-US" sz="1800" b="1" dirty="0">
                        <a:solidFill>
                          <a:schemeClr val="bg1"/>
                        </a:solidFill>
                      </a:endParaRPr>
                    </a:p>
                  </a:txBody>
                  <a:tcPr marL="68590" marR="68590" marT="34349" marB="343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129</a:t>
            </a:fld>
            <a:endParaRPr lang="zh-CN" altLang="en-US" dirty="0"/>
          </a:p>
        </p:txBody>
      </p:sp>
      <p:sp>
        <p:nvSpPr>
          <p:cNvPr id="5" name="标题 2">
            <a:extLst>
              <a:ext uri="{FF2B5EF4-FFF2-40B4-BE49-F238E27FC236}">
                <a16:creationId xmlns:a16="http://schemas.microsoft.com/office/drawing/2014/main" id="{F1506AE0-8404-30BD-23AC-419DDFD1E731}"/>
              </a:ext>
            </a:extLst>
          </p:cNvPr>
          <p:cNvSpPr txBox="1">
            <a:spLocks/>
          </p:cNvSpPr>
          <p:nvPr/>
        </p:nvSpPr>
        <p:spPr bwMode="auto">
          <a:xfrm>
            <a:off x="347368" y="46500"/>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sz="2400" dirty="0"/>
              <a:t>CPU</a:t>
            </a:r>
            <a:r>
              <a:rPr lang="zh-CN" altLang="en-US" sz="2400" dirty="0"/>
              <a:t>控制器设计</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E51D7F47-4229-AFD8-387A-BD15C30CAB13}"/>
              </a:ext>
            </a:extLst>
          </p:cNvPr>
          <p:cNvSpPr>
            <a:spLocks noChangeArrowheads="1"/>
          </p:cNvSpPr>
          <p:nvPr/>
        </p:nvSpPr>
        <p:spPr bwMode="auto">
          <a:xfrm>
            <a:off x="1143000"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endParaRPr lang="zh-CN" altLang="en-US" sz="1400">
              <a:latin typeface="Arial" panose="020B0604020202020204" pitchFamily="34" charset="0"/>
              <a:ea typeface="宋体" panose="02010600030101010101" pitchFamily="2" charset="-122"/>
            </a:endParaRPr>
          </a:p>
        </p:txBody>
      </p:sp>
      <p:sp>
        <p:nvSpPr>
          <p:cNvPr id="19461" name="矩形 2">
            <a:extLst>
              <a:ext uri="{FF2B5EF4-FFF2-40B4-BE49-F238E27FC236}">
                <a16:creationId xmlns:a16="http://schemas.microsoft.com/office/drawing/2014/main" id="{2BE3928D-6964-17A0-D331-B46D2EB06BE1}"/>
              </a:ext>
            </a:extLst>
          </p:cNvPr>
          <p:cNvSpPr>
            <a:spLocks noChangeArrowheads="1"/>
          </p:cNvSpPr>
          <p:nvPr/>
        </p:nvSpPr>
        <p:spPr bwMode="auto">
          <a:xfrm>
            <a:off x="7205528" y="737201"/>
            <a:ext cx="1858960" cy="26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latin typeface="Arial" panose="020B0604020202020204" pitchFamily="34" charset="0"/>
                <a:ea typeface="宋体" panose="02010600030101010101" pitchFamily="2" charset="-122"/>
              </a:rPr>
              <a:t>begin</a:t>
            </a:r>
          </a:p>
          <a:p>
            <a:pPr>
              <a:spcBef>
                <a:spcPct val="0"/>
              </a:spcBef>
              <a:buFontTx/>
              <a:buNone/>
            </a:pPr>
            <a:r>
              <a:rPr lang="en-US" altLang="zh-CN" sz="1500" dirty="0">
                <a:latin typeface="Arial" panose="020B0604020202020204" pitchFamily="34" charset="0"/>
                <a:ea typeface="宋体" panose="02010600030101010101" pitchFamily="2" charset="-122"/>
              </a:rPr>
              <a:t>A=0;B=0;C=0;</a:t>
            </a:r>
          </a:p>
          <a:p>
            <a:pPr>
              <a:spcBef>
                <a:spcPct val="0"/>
              </a:spcBef>
              <a:buFontTx/>
              <a:buNone/>
            </a:pPr>
            <a:r>
              <a:rPr lang="en-US" altLang="zh-CN" sz="1500" dirty="0">
                <a:latin typeface="Arial" panose="020B0604020202020204" pitchFamily="34" charset="0"/>
                <a:ea typeface="宋体" panose="02010600030101010101" pitchFamily="2" charset="-122"/>
              </a:rPr>
              <a:t>#10 A=0;B=0;C=1;</a:t>
            </a:r>
          </a:p>
          <a:p>
            <a:pPr>
              <a:spcBef>
                <a:spcPct val="0"/>
              </a:spcBef>
              <a:buFontTx/>
              <a:buNone/>
            </a:pPr>
            <a:r>
              <a:rPr lang="en-US" altLang="zh-CN" sz="1500" dirty="0">
                <a:latin typeface="Arial" panose="020B0604020202020204" pitchFamily="34" charset="0"/>
                <a:ea typeface="宋体" panose="02010600030101010101" pitchFamily="2" charset="-122"/>
              </a:rPr>
              <a:t>#10 A=0;B=1;C=0;</a:t>
            </a:r>
          </a:p>
          <a:p>
            <a:pPr>
              <a:spcBef>
                <a:spcPct val="0"/>
              </a:spcBef>
              <a:buFontTx/>
              <a:buNone/>
            </a:pPr>
            <a:r>
              <a:rPr lang="en-US" altLang="zh-CN" sz="1500" dirty="0">
                <a:latin typeface="Arial" panose="020B0604020202020204" pitchFamily="34" charset="0"/>
                <a:ea typeface="宋体" panose="02010600030101010101" pitchFamily="2" charset="-122"/>
              </a:rPr>
              <a:t>#10 A=0;B=1;C=1;</a:t>
            </a:r>
          </a:p>
          <a:p>
            <a:pPr>
              <a:spcBef>
                <a:spcPct val="0"/>
              </a:spcBef>
              <a:buFontTx/>
              <a:buNone/>
            </a:pPr>
            <a:r>
              <a:rPr lang="en-US" altLang="zh-CN" sz="1500" dirty="0">
                <a:latin typeface="Arial" panose="020B0604020202020204" pitchFamily="34" charset="0"/>
                <a:ea typeface="宋体" panose="02010600030101010101" pitchFamily="2" charset="-122"/>
              </a:rPr>
              <a:t>#10 A=1;B=0;C=0;</a:t>
            </a:r>
          </a:p>
          <a:p>
            <a:pPr>
              <a:spcBef>
                <a:spcPct val="0"/>
              </a:spcBef>
              <a:buFontTx/>
              <a:buNone/>
            </a:pPr>
            <a:r>
              <a:rPr lang="en-US" altLang="zh-CN" sz="1500" dirty="0">
                <a:latin typeface="Arial" panose="020B0604020202020204" pitchFamily="34" charset="0"/>
                <a:ea typeface="宋体" panose="02010600030101010101" pitchFamily="2" charset="-122"/>
              </a:rPr>
              <a:t>#10 A=1;B=0;C=1;</a:t>
            </a:r>
          </a:p>
          <a:p>
            <a:pPr>
              <a:spcBef>
                <a:spcPct val="0"/>
              </a:spcBef>
              <a:buFontTx/>
              <a:buNone/>
            </a:pPr>
            <a:r>
              <a:rPr lang="en-US" altLang="zh-CN" sz="1500" dirty="0">
                <a:latin typeface="Arial" panose="020B0604020202020204" pitchFamily="34" charset="0"/>
                <a:ea typeface="宋体" panose="02010600030101010101" pitchFamily="2" charset="-122"/>
              </a:rPr>
              <a:t>#10 A=1;B=1;C=0;</a:t>
            </a:r>
          </a:p>
          <a:p>
            <a:pPr>
              <a:spcBef>
                <a:spcPct val="0"/>
              </a:spcBef>
              <a:buFontTx/>
              <a:buNone/>
            </a:pPr>
            <a:r>
              <a:rPr lang="en-US" altLang="zh-CN" sz="1500" dirty="0">
                <a:latin typeface="Arial" panose="020B0604020202020204" pitchFamily="34" charset="0"/>
                <a:ea typeface="宋体" panose="02010600030101010101" pitchFamily="2" charset="-122"/>
              </a:rPr>
              <a:t>#10 A=1;B=1;C=1;</a:t>
            </a:r>
          </a:p>
          <a:p>
            <a:pPr>
              <a:spcBef>
                <a:spcPct val="0"/>
              </a:spcBef>
              <a:buFontTx/>
              <a:buNone/>
            </a:pPr>
            <a:r>
              <a:rPr lang="en-US" altLang="zh-CN" sz="1500" dirty="0">
                <a:latin typeface="Arial" panose="020B0604020202020204" pitchFamily="34" charset="0"/>
                <a:ea typeface="宋体" panose="02010600030101010101" pitchFamily="2" charset="-122"/>
              </a:rPr>
              <a:t>#30 $stop;</a:t>
            </a:r>
          </a:p>
          <a:p>
            <a:pPr>
              <a:spcBef>
                <a:spcPct val="0"/>
              </a:spcBef>
              <a:buFontTx/>
              <a:buNone/>
            </a:pPr>
            <a:r>
              <a:rPr lang="en-US" altLang="zh-CN" sz="1500" dirty="0">
                <a:latin typeface="Arial" panose="020B0604020202020204" pitchFamily="34" charset="0"/>
                <a:ea typeface="宋体" panose="02010600030101010101" pitchFamily="2" charset="-122"/>
              </a:rPr>
              <a:t>end</a:t>
            </a:r>
            <a:endParaRPr lang="zh-CN" altLang="en-US" sz="1500" dirty="0">
              <a:latin typeface="Arial" panose="020B0604020202020204" pitchFamily="34" charset="0"/>
              <a:ea typeface="宋体" panose="02010600030101010101" pitchFamily="2" charset="-122"/>
            </a:endParaRPr>
          </a:p>
        </p:txBody>
      </p:sp>
      <p:pic>
        <p:nvPicPr>
          <p:cNvPr id="19462" name="图片 12">
            <a:extLst>
              <a:ext uri="{FF2B5EF4-FFF2-40B4-BE49-F238E27FC236}">
                <a16:creationId xmlns:a16="http://schemas.microsoft.com/office/drawing/2014/main" id="{FA3A56B2-F659-3F77-0AD6-A8272C5B7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7" t="14307" r="1122" b="78023"/>
          <a:stretch/>
        </p:blipFill>
        <p:spPr bwMode="auto">
          <a:xfrm>
            <a:off x="68487" y="1412439"/>
            <a:ext cx="7122132" cy="11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1">
            <a:extLst>
              <a:ext uri="{FF2B5EF4-FFF2-40B4-BE49-F238E27FC236}">
                <a16:creationId xmlns:a16="http://schemas.microsoft.com/office/drawing/2014/main" id="{2741320E-14F8-F343-7D8C-5491E40666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72" t="90054" r="1908"/>
          <a:stretch/>
        </p:blipFill>
        <p:spPr bwMode="auto">
          <a:xfrm>
            <a:off x="68487" y="2593912"/>
            <a:ext cx="7122132" cy="7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8">
            <a:extLst>
              <a:ext uri="{FF2B5EF4-FFF2-40B4-BE49-F238E27FC236}">
                <a16:creationId xmlns:a16="http://schemas.microsoft.com/office/drawing/2014/main" id="{550C8C7F-5FCA-BC2D-75F7-53AF5ACCCE29}"/>
              </a:ext>
            </a:extLst>
          </p:cNvPr>
          <p:cNvSpPr txBox="1">
            <a:spLocks noChangeArrowheads="1"/>
          </p:cNvSpPr>
          <p:nvPr/>
        </p:nvSpPr>
        <p:spPr bwMode="auto">
          <a:xfrm>
            <a:off x="1076687" y="3568230"/>
            <a:ext cx="6772742"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None/>
            </a:pPr>
            <a:r>
              <a:rPr lang="zh-CN" altLang="en-US" sz="1500" dirty="0">
                <a:latin typeface="Arial" panose="020B0604020202020204" pitchFamily="34" charset="0"/>
                <a:ea typeface="宋体" panose="02010600030101010101" pitchFamily="2" charset="-122"/>
              </a:rPr>
              <a:t>注：</a:t>
            </a:r>
            <a:r>
              <a:rPr lang="en-US" altLang="zh-CN" sz="1500" dirty="0">
                <a:latin typeface="Arial" panose="020B0604020202020204" pitchFamily="34" charset="0"/>
                <a:ea typeface="宋体" panose="02010600030101010101" pitchFamily="2" charset="-122"/>
              </a:rPr>
              <a:t>#10</a:t>
            </a:r>
            <a:r>
              <a:rPr lang="zh-CN" altLang="en-US" sz="1500" dirty="0">
                <a:latin typeface="Arial" panose="020B0604020202020204" pitchFamily="34" charset="0"/>
                <a:ea typeface="宋体" panose="02010600030101010101" pitchFamily="2" charset="-122"/>
              </a:rPr>
              <a:t>代表</a:t>
            </a:r>
            <a:r>
              <a:rPr lang="en-US" altLang="zh-CN" sz="1500" dirty="0">
                <a:latin typeface="Arial" panose="020B0604020202020204" pitchFamily="34" charset="0"/>
                <a:ea typeface="宋体" panose="02010600030101010101" pitchFamily="2" charset="-122"/>
              </a:rPr>
              <a:t>10</a:t>
            </a:r>
            <a:r>
              <a:rPr lang="zh-CN" altLang="en-US" sz="1500" dirty="0">
                <a:latin typeface="Arial" panose="020B0604020202020204" pitchFamily="34" charset="0"/>
                <a:ea typeface="宋体" panose="02010600030101010101" pitchFamily="2" charset="-122"/>
              </a:rPr>
              <a:t>个时间单位，例子中</a:t>
            </a:r>
            <a:r>
              <a:rPr lang="en-US" altLang="zh-CN" sz="1500" dirty="0">
                <a:latin typeface="Arial" panose="020B0604020202020204" pitchFamily="34" charset="0"/>
                <a:ea typeface="宋体" panose="02010600030101010101" pitchFamily="2" charset="-122"/>
              </a:rPr>
              <a:t>1</a:t>
            </a:r>
            <a:r>
              <a:rPr lang="zh-CN" altLang="en-US" sz="1500" dirty="0">
                <a:latin typeface="Arial" panose="020B0604020202020204" pitchFamily="34" charset="0"/>
                <a:ea typeface="宋体" panose="02010600030101010101" pitchFamily="2" charset="-122"/>
              </a:rPr>
              <a:t>个时间单位默认设置为</a:t>
            </a:r>
            <a:r>
              <a:rPr lang="en-US" altLang="zh-CN" sz="1500" dirty="0">
                <a:latin typeface="Arial" panose="020B0604020202020204" pitchFamily="34" charset="0"/>
                <a:ea typeface="宋体" panose="02010600030101010101" pitchFamily="2" charset="-122"/>
              </a:rPr>
              <a:t>1ps</a:t>
            </a:r>
          </a:p>
        </p:txBody>
      </p:sp>
      <p:sp>
        <p:nvSpPr>
          <p:cNvPr id="4" name="文本框 3">
            <a:extLst>
              <a:ext uri="{FF2B5EF4-FFF2-40B4-BE49-F238E27FC236}">
                <a16:creationId xmlns:a16="http://schemas.microsoft.com/office/drawing/2014/main" id="{8B9E919A-918A-B7F1-6BCA-A705C0F76157}"/>
              </a:ext>
            </a:extLst>
          </p:cNvPr>
          <p:cNvSpPr txBox="1"/>
          <p:nvPr/>
        </p:nvSpPr>
        <p:spPr>
          <a:xfrm>
            <a:off x="705567" y="1475290"/>
            <a:ext cx="322400" cy="438581"/>
          </a:xfrm>
          <a:prstGeom prst="rect">
            <a:avLst/>
          </a:prstGeom>
          <a:noFill/>
        </p:spPr>
        <p:txBody>
          <a:bodyPr wrap="square" lIns="68580" tIns="34290" rIns="68580" bIns="34290">
            <a:spAutoFit/>
          </a:bodyPr>
          <a:lstStyle/>
          <a:p>
            <a:r>
              <a:rPr lang="en-US" altLang="zh-CN" sz="2400" b="1" dirty="0">
                <a:solidFill>
                  <a:srgbClr val="C00000"/>
                </a:solidFill>
                <a:latin typeface="Arial" panose="020B0604020202020204" pitchFamily="34" charset="0"/>
                <a:ea typeface="宋体" panose="02010600030101010101" pitchFamily="2" charset="-122"/>
              </a:rPr>
              <a:t>A</a:t>
            </a:r>
            <a:endParaRPr lang="zh-CN" altLang="en-US" sz="2400" b="1" dirty="0">
              <a:solidFill>
                <a:srgbClr val="C00000"/>
              </a:solidFill>
            </a:endParaRPr>
          </a:p>
        </p:txBody>
      </p:sp>
      <p:sp>
        <p:nvSpPr>
          <p:cNvPr id="7" name="文本框 6">
            <a:extLst>
              <a:ext uri="{FF2B5EF4-FFF2-40B4-BE49-F238E27FC236}">
                <a16:creationId xmlns:a16="http://schemas.microsoft.com/office/drawing/2014/main" id="{E9DDB522-76F4-8814-3139-B822D4F688CF}"/>
              </a:ext>
            </a:extLst>
          </p:cNvPr>
          <p:cNvSpPr txBox="1"/>
          <p:nvPr/>
        </p:nvSpPr>
        <p:spPr>
          <a:xfrm>
            <a:off x="705567" y="1757895"/>
            <a:ext cx="322400" cy="438581"/>
          </a:xfrm>
          <a:prstGeom prst="rect">
            <a:avLst/>
          </a:prstGeom>
          <a:noFill/>
        </p:spPr>
        <p:txBody>
          <a:bodyPr wrap="square" lIns="68580" tIns="34290" rIns="68580" bIns="34290">
            <a:spAutoFit/>
          </a:bodyPr>
          <a:lstStyle/>
          <a:p>
            <a:r>
              <a:rPr lang="en-US" altLang="zh-CN" sz="2400" b="1" dirty="0">
                <a:solidFill>
                  <a:srgbClr val="C00000"/>
                </a:solidFill>
                <a:latin typeface="Arial" panose="020B0604020202020204" pitchFamily="34" charset="0"/>
                <a:ea typeface="宋体" panose="02010600030101010101" pitchFamily="2" charset="-122"/>
              </a:rPr>
              <a:t>B</a:t>
            </a:r>
            <a:endParaRPr lang="zh-CN" altLang="en-US" sz="2400" b="1" dirty="0">
              <a:solidFill>
                <a:srgbClr val="C00000"/>
              </a:solidFill>
            </a:endParaRPr>
          </a:p>
        </p:txBody>
      </p:sp>
      <p:sp>
        <p:nvSpPr>
          <p:cNvPr id="8" name="文本框 7">
            <a:extLst>
              <a:ext uri="{FF2B5EF4-FFF2-40B4-BE49-F238E27FC236}">
                <a16:creationId xmlns:a16="http://schemas.microsoft.com/office/drawing/2014/main" id="{26C94C79-18D7-687C-73A9-3E88BDA11C26}"/>
              </a:ext>
            </a:extLst>
          </p:cNvPr>
          <p:cNvSpPr txBox="1"/>
          <p:nvPr/>
        </p:nvSpPr>
        <p:spPr>
          <a:xfrm>
            <a:off x="705566" y="2026495"/>
            <a:ext cx="322400" cy="438581"/>
          </a:xfrm>
          <a:prstGeom prst="rect">
            <a:avLst/>
          </a:prstGeom>
          <a:noFill/>
        </p:spPr>
        <p:txBody>
          <a:bodyPr wrap="square" lIns="68580" tIns="34290" rIns="68580" bIns="34290">
            <a:spAutoFit/>
          </a:bodyPr>
          <a:lstStyle/>
          <a:p>
            <a:r>
              <a:rPr lang="en-US" altLang="zh-CN" sz="2400" b="1" dirty="0">
                <a:solidFill>
                  <a:srgbClr val="C00000"/>
                </a:solidFill>
                <a:latin typeface="Arial" panose="020B0604020202020204" pitchFamily="34" charset="0"/>
                <a:ea typeface="宋体" panose="02010600030101010101" pitchFamily="2" charset="-122"/>
              </a:rPr>
              <a:t>C</a:t>
            </a:r>
            <a:endParaRPr lang="zh-CN" altLang="en-US" sz="2400" b="1" dirty="0">
              <a:solidFill>
                <a:srgbClr val="C00000"/>
              </a:solidFill>
            </a:endParaRPr>
          </a:p>
        </p:txBody>
      </p:sp>
      <p:sp>
        <p:nvSpPr>
          <p:cNvPr id="9" name="文本框 8">
            <a:extLst>
              <a:ext uri="{FF2B5EF4-FFF2-40B4-BE49-F238E27FC236}">
                <a16:creationId xmlns:a16="http://schemas.microsoft.com/office/drawing/2014/main" id="{EC613AE1-FEA0-FE57-F7C0-52EF06D261D6}"/>
              </a:ext>
            </a:extLst>
          </p:cNvPr>
          <p:cNvSpPr txBox="1"/>
          <p:nvPr/>
        </p:nvSpPr>
        <p:spPr>
          <a:xfrm>
            <a:off x="720475" y="2276761"/>
            <a:ext cx="322400" cy="438581"/>
          </a:xfrm>
          <a:prstGeom prst="rect">
            <a:avLst/>
          </a:prstGeom>
          <a:noFill/>
        </p:spPr>
        <p:txBody>
          <a:bodyPr wrap="square" lIns="68580" tIns="34290" rIns="68580" bIns="34290">
            <a:spAutoFit/>
          </a:bodyPr>
          <a:lstStyle/>
          <a:p>
            <a:r>
              <a:rPr lang="en-US" altLang="zh-CN" sz="2400" b="1" dirty="0">
                <a:solidFill>
                  <a:srgbClr val="C00000"/>
                </a:solidFill>
                <a:latin typeface="Arial" panose="020B0604020202020204" pitchFamily="34" charset="0"/>
                <a:ea typeface="宋体" panose="02010600030101010101" pitchFamily="2" charset="-122"/>
              </a:rPr>
              <a:t>Y</a:t>
            </a:r>
            <a:endParaRPr lang="zh-CN" altLang="en-US" sz="2400" b="1" dirty="0">
              <a:solidFill>
                <a:srgbClr val="C00000"/>
              </a:solidFill>
            </a:endParaRPr>
          </a:p>
        </p:txBody>
      </p:sp>
      <p:sp>
        <p:nvSpPr>
          <p:cNvPr id="14"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5"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13</a:t>
            </a:fld>
            <a:endParaRPr lang="zh-CN" altLang="en-US" dirty="0"/>
          </a:p>
        </p:txBody>
      </p:sp>
      <p:sp>
        <p:nvSpPr>
          <p:cNvPr id="2" name="标题 1">
            <a:extLst>
              <a:ext uri="{FF2B5EF4-FFF2-40B4-BE49-F238E27FC236}">
                <a16:creationId xmlns:a16="http://schemas.microsoft.com/office/drawing/2014/main" id="{65B47045-829C-2CDA-2487-36410E340F3D}"/>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9" name="图片 1"/>
          <p:cNvPicPr>
            <a:picLocks noChangeAspect="1"/>
          </p:cNvPicPr>
          <p:nvPr/>
        </p:nvPicPr>
        <p:blipFill>
          <a:blip r:embed="rId2"/>
          <a:srcRect l="2905" t="1653" r="1791" b="652"/>
          <a:stretch>
            <a:fillRect/>
          </a:stretch>
        </p:blipFill>
        <p:spPr>
          <a:xfrm>
            <a:off x="3885114" y="658891"/>
            <a:ext cx="5057632" cy="4084452"/>
          </a:xfrm>
          <a:prstGeom prst="rect">
            <a:avLst/>
          </a:prstGeom>
          <a:noFill/>
          <a:ln w="9525">
            <a:noFill/>
          </a:ln>
        </p:spPr>
      </p:pic>
      <p:sp>
        <p:nvSpPr>
          <p:cNvPr id="27653"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4"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5"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7"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8" name="矩形 6"/>
          <p:cNvSpPr/>
          <p:nvPr/>
        </p:nvSpPr>
        <p:spPr>
          <a:xfrm>
            <a:off x="102103" y="483358"/>
            <a:ext cx="3616757" cy="4176784"/>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just" eaLnBrk="1" hangingPunct="1">
              <a:lnSpc>
                <a:spcPct val="150000"/>
              </a:lnSpc>
              <a:spcBef>
                <a:spcPct val="0"/>
              </a:spcBef>
              <a:buNone/>
            </a:pPr>
            <a:r>
              <a:rPr lang="en-US" altLang="zh-CN" sz="1800" dirty="0"/>
              <a:t>reset</a:t>
            </a:r>
            <a:r>
              <a:rPr lang="zh-CN" altLang="en-US" sz="1800" dirty="0"/>
              <a:t>：</a:t>
            </a:r>
            <a:r>
              <a:rPr lang="zh-CN" altLang="zh-CN" sz="1800" dirty="0"/>
              <a:t>初始状态</a:t>
            </a:r>
            <a:endParaRPr lang="en-US" altLang="zh-CN" sz="1800" dirty="0"/>
          </a:p>
          <a:p>
            <a:pPr marL="0" indent="0" algn="just" eaLnBrk="1" hangingPunct="1">
              <a:lnSpc>
                <a:spcPct val="150000"/>
              </a:lnSpc>
              <a:spcBef>
                <a:spcPct val="0"/>
              </a:spcBef>
              <a:buNone/>
            </a:pPr>
            <a:r>
              <a:rPr lang="en-US" altLang="zh-CN" sz="1800" dirty="0"/>
              <a:t>fetch</a:t>
            </a:r>
            <a:r>
              <a:rPr lang="zh-CN" altLang="en-US" sz="1800" dirty="0"/>
              <a:t>：</a:t>
            </a:r>
            <a:r>
              <a:rPr lang="zh-CN" altLang="zh-CN" sz="1800" dirty="0"/>
              <a:t>读取</a:t>
            </a:r>
            <a:r>
              <a:rPr lang="en-US" altLang="zh-CN" sz="1800" dirty="0"/>
              <a:t>16</a:t>
            </a:r>
            <a:r>
              <a:rPr lang="zh-CN" altLang="zh-CN" sz="1800" dirty="0"/>
              <a:t>比特的指令</a:t>
            </a:r>
            <a:endParaRPr lang="en-US" altLang="zh-CN" sz="1800" dirty="0"/>
          </a:p>
          <a:p>
            <a:pPr marL="0" indent="0" algn="just" eaLnBrk="1" hangingPunct="1">
              <a:lnSpc>
                <a:spcPct val="150000"/>
              </a:lnSpc>
              <a:spcBef>
                <a:spcPct val="0"/>
              </a:spcBef>
              <a:buNone/>
            </a:pPr>
            <a:r>
              <a:rPr lang="en-US" altLang="zh-CN" sz="1800" dirty="0"/>
              <a:t>memread</a:t>
            </a:r>
            <a:r>
              <a:rPr lang="zh-CN" altLang="en-US" sz="1800" dirty="0"/>
              <a:t>：</a:t>
            </a:r>
            <a:r>
              <a:rPr lang="zh-CN" altLang="zh-CN" sz="1800" dirty="0"/>
              <a:t>控制器等存储器准备好数据后发</a:t>
            </a:r>
            <a:r>
              <a:rPr lang="en-US" altLang="zh-CN" sz="1800" dirty="0" err="1"/>
              <a:t>memDataReady</a:t>
            </a:r>
            <a:r>
              <a:rPr lang="zh-CN" altLang="zh-CN" sz="1800" dirty="0"/>
              <a:t>信号</a:t>
            </a:r>
            <a:endParaRPr lang="en-US" altLang="zh-CN" sz="1800" dirty="0"/>
          </a:p>
          <a:p>
            <a:pPr marL="0" indent="0" algn="just" eaLnBrk="1" hangingPunct="1">
              <a:lnSpc>
                <a:spcPct val="150000"/>
              </a:lnSpc>
              <a:spcBef>
                <a:spcPct val="0"/>
              </a:spcBef>
              <a:buNone/>
            </a:pPr>
            <a:r>
              <a:rPr lang="en-US" altLang="zh-CN" sz="1800" dirty="0"/>
              <a:t>execl</a:t>
            </a:r>
            <a:r>
              <a:rPr lang="zh-CN" altLang="en-US" sz="1800" dirty="0"/>
              <a:t>：</a:t>
            </a:r>
            <a:r>
              <a:rPr lang="zh-CN" altLang="zh-CN" sz="1800" dirty="0"/>
              <a:t>下执行指令</a:t>
            </a:r>
            <a:endParaRPr lang="en-US" altLang="zh-CN" sz="1800" dirty="0"/>
          </a:p>
          <a:p>
            <a:pPr marL="0" indent="0" algn="just" eaLnBrk="1" hangingPunct="1">
              <a:lnSpc>
                <a:spcPct val="150000"/>
              </a:lnSpc>
              <a:spcBef>
                <a:spcPct val="0"/>
              </a:spcBef>
              <a:buNone/>
            </a:pPr>
            <a:r>
              <a:rPr lang="en-US" altLang="zh-CN" sz="1800" dirty="0"/>
              <a:t>execllda</a:t>
            </a:r>
            <a:r>
              <a:rPr lang="zh-CN" altLang="en-US" sz="1800" dirty="0"/>
              <a:t>：</a:t>
            </a:r>
            <a:r>
              <a:rPr lang="en-US" altLang="zh-CN" sz="1800" dirty="0"/>
              <a:t>lda</a:t>
            </a:r>
            <a:r>
              <a:rPr lang="zh-CN" altLang="en-US" sz="1800" dirty="0"/>
              <a:t>指令执行后会跳转到该状态作为过渡状态</a:t>
            </a:r>
            <a:endParaRPr lang="en-US" altLang="zh-CN" sz="1800" dirty="0"/>
          </a:p>
          <a:p>
            <a:pPr marL="0" indent="0" algn="just" eaLnBrk="1" hangingPunct="1">
              <a:lnSpc>
                <a:spcPct val="150000"/>
              </a:lnSpc>
              <a:spcBef>
                <a:spcPct val="0"/>
              </a:spcBef>
              <a:buNone/>
            </a:pPr>
            <a:r>
              <a:rPr lang="en-US" altLang="zh-CN" sz="1800" dirty="0"/>
              <a:t>excelinp</a:t>
            </a:r>
            <a:r>
              <a:rPr lang="zh-CN" altLang="en-US" sz="1800" dirty="0"/>
              <a:t>：</a:t>
            </a:r>
            <a:r>
              <a:rPr lang="en-US" altLang="zh-CN" sz="1800" dirty="0"/>
              <a:t>inp</a:t>
            </a:r>
            <a:r>
              <a:rPr lang="zh-CN" altLang="en-US" sz="1800" dirty="0"/>
              <a:t>指令执行后会跳转到该状态作为过渡状态</a:t>
            </a:r>
            <a:endParaRPr lang="en-US" altLang="zh-CN" sz="1800" dirty="0"/>
          </a:p>
          <a:p>
            <a:pPr marL="0" indent="0" algn="just" eaLnBrk="1" hangingPunct="1">
              <a:lnSpc>
                <a:spcPct val="150000"/>
              </a:lnSpc>
              <a:spcBef>
                <a:spcPct val="0"/>
              </a:spcBef>
              <a:buNone/>
            </a:pPr>
            <a:r>
              <a:rPr lang="en-US" altLang="zh-CN" sz="1800" dirty="0"/>
              <a:t>incpc</a:t>
            </a:r>
            <a:r>
              <a:rPr lang="zh-CN" altLang="en-US" sz="1800" dirty="0"/>
              <a:t>：</a:t>
            </a:r>
            <a:r>
              <a:rPr lang="zh-CN" altLang="zh-CN" sz="1800" dirty="0"/>
              <a:t>程序计数器加</a:t>
            </a:r>
            <a:r>
              <a:rPr lang="en-US" altLang="zh-CN" sz="1800" dirty="0"/>
              <a:t>1</a:t>
            </a:r>
            <a:endParaRPr lang="zh-CN" altLang="en-US" sz="1800" dirty="0"/>
          </a:p>
        </p:txBody>
      </p:sp>
      <p:sp>
        <p:nvSpPr>
          <p:cNvPr id="11" name="标题 2"/>
          <p:cNvSpPr>
            <a:spLocks noGrp="1"/>
          </p:cNvSpPr>
          <p:nvPr>
            <p:ph type="title"/>
          </p:nvPr>
        </p:nvSpPr>
        <p:spPr>
          <a:xfrm>
            <a:off x="353762" y="70205"/>
            <a:ext cx="6543675" cy="461963"/>
          </a:xfrm>
        </p:spPr>
        <p:txBody>
          <a:bodyPr/>
          <a:lstStyle/>
          <a:p>
            <a:r>
              <a:rPr lang="en-US" altLang="zh-CN" sz="2400" dirty="0"/>
              <a:t>CPU</a:t>
            </a:r>
            <a:r>
              <a:rPr lang="zh-CN" altLang="en-US" sz="2400" dirty="0"/>
              <a:t>控制器设计</a:t>
            </a: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130</a:t>
            </a:fld>
            <a:endParaRPr lang="zh-CN" altLang="en-US" dirty="0"/>
          </a:p>
        </p:txBody>
      </p:sp>
      <p:pic>
        <p:nvPicPr>
          <p:cNvPr id="5" name="图片 4">
            <a:extLst>
              <a:ext uri="{FF2B5EF4-FFF2-40B4-BE49-F238E27FC236}">
                <a16:creationId xmlns:a16="http://schemas.microsoft.com/office/drawing/2014/main" id="{78B08507-D378-E33C-A9F1-5CD76D1F1460}"/>
              </a:ext>
            </a:extLst>
          </p:cNvPr>
          <p:cNvPicPr>
            <a:picLocks noChangeAspect="1"/>
          </p:cNvPicPr>
          <p:nvPr/>
        </p:nvPicPr>
        <p:blipFill>
          <a:blip r:embed="rId3"/>
          <a:stretch>
            <a:fillRect/>
          </a:stretch>
        </p:blipFill>
        <p:spPr>
          <a:xfrm>
            <a:off x="5965825" y="937895"/>
            <a:ext cx="68263" cy="95568"/>
          </a:xfrm>
          <a:prstGeom prst="rect">
            <a:avLst/>
          </a:prstGeom>
        </p:spPr>
      </p:pic>
      <p:pic>
        <p:nvPicPr>
          <p:cNvPr id="7" name="图片 6">
            <a:extLst>
              <a:ext uri="{FF2B5EF4-FFF2-40B4-BE49-F238E27FC236}">
                <a16:creationId xmlns:a16="http://schemas.microsoft.com/office/drawing/2014/main" id="{CED4A28D-5ABC-A00E-C41B-306F27F3F8E6}"/>
              </a:ext>
            </a:extLst>
          </p:cNvPr>
          <p:cNvPicPr>
            <a:picLocks noChangeAspect="1"/>
          </p:cNvPicPr>
          <p:nvPr/>
        </p:nvPicPr>
        <p:blipFill>
          <a:blip r:embed="rId4"/>
          <a:stretch>
            <a:fillRect/>
          </a:stretch>
        </p:blipFill>
        <p:spPr>
          <a:xfrm>
            <a:off x="6719897" y="1290628"/>
            <a:ext cx="57155" cy="85733"/>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403182" y="1101523"/>
            <a:ext cx="2159794" cy="431006"/>
          </a:xfrm>
        </p:spPr>
        <p:txBody>
          <a:bodyPr vert="horz" wrap="square" lIns="68580" tIns="34290" rIns="68580" bIns="34290" numCol="1" anchor="ctr" anchorCtr="0" compatLnSpc="1">
            <a:prstTxWarp prst="textNoShape">
              <a:avLst/>
            </a:prstTxWarp>
          </a:bodyPr>
          <a:lstStyle/>
          <a:p>
            <a:pPr algn="ctr" eaLnBrk="1" hangingPunct="1"/>
            <a:r>
              <a:rPr lang="en-US" altLang="zh-CN" dirty="0">
                <a:latin typeface="黑体" panose="02010609060101010101" pitchFamily="49" charset="-122"/>
                <a:ea typeface="黑体" panose="02010609060101010101" pitchFamily="49" charset="-122"/>
              </a:rPr>
              <a:t>ADD</a:t>
            </a:r>
            <a:r>
              <a:rPr lang="zh-CN" altLang="en-US" dirty="0">
                <a:latin typeface="黑体" panose="02010609060101010101" pitchFamily="49" charset="-122"/>
                <a:ea typeface="黑体" panose="02010609060101010101" pitchFamily="49" charset="-122"/>
              </a:rPr>
              <a:t>指令：</a:t>
            </a:r>
            <a:r>
              <a:rPr lang="en-US" altLang="zh-CN" dirty="0">
                <a:latin typeface="黑体" panose="02010609060101010101" pitchFamily="49" charset="-122"/>
                <a:ea typeface="黑体" panose="02010609060101010101" pitchFamily="49" charset="-122"/>
              </a:rPr>
              <a:t>Rd&lt;=</a:t>
            </a:r>
            <a:r>
              <a:rPr lang="en-US" altLang="zh-CN" dirty="0" err="1">
                <a:latin typeface="黑体" panose="02010609060101010101" pitchFamily="49" charset="-122"/>
                <a:ea typeface="黑体" panose="02010609060101010101" pitchFamily="49" charset="-122"/>
              </a:rPr>
              <a:t>Rd+Rs+C</a:t>
            </a:r>
            <a:endParaRPr lang="zh-CN" altLang="en-US" dirty="0">
              <a:latin typeface="黑体" panose="02010609060101010101" pitchFamily="49" charset="-122"/>
              <a:ea typeface="黑体" panose="02010609060101010101" pitchFamily="49" charset="-122"/>
            </a:endParaRPr>
          </a:p>
        </p:txBody>
      </p:sp>
      <p:sp>
        <p:nvSpPr>
          <p:cNvPr id="28677"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8"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9"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80"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81"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82" name="矩形 2"/>
          <p:cNvSpPr/>
          <p:nvPr/>
        </p:nvSpPr>
        <p:spPr>
          <a:xfrm>
            <a:off x="5830444" y="1764876"/>
            <a:ext cx="3305269" cy="2562240"/>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RFright_on_OpndBus</a:t>
            </a:r>
            <a:r>
              <a:rPr lang="en-US" altLang="zh-CN" sz="1800" dirty="0">
                <a:solidFill>
                  <a:srgbClr val="0070C0"/>
                </a:solidFill>
              </a:rPr>
              <a:t>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AaddB</a:t>
            </a:r>
            <a:r>
              <a:rPr lang="en-US" altLang="zh-CN" sz="1800" dirty="0">
                <a:solidFill>
                  <a:srgbClr val="0070C0"/>
                </a:solidFill>
              </a:rPr>
              <a:t>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sel_aluout_rfin</a:t>
            </a:r>
            <a:r>
              <a:rPr lang="en-US" altLang="zh-CN" sz="1800" dirty="0">
                <a:solidFill>
                  <a:srgbClr val="0070C0"/>
                </a:solidFill>
              </a:rPr>
              <a:t>&lt;=1'b1;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RFLwrite</a:t>
            </a:r>
            <a:r>
              <a:rPr lang="en-US" altLang="zh-CN" sz="1800" dirty="0">
                <a:solidFill>
                  <a:srgbClr val="0070C0"/>
                </a:solidFill>
              </a:rPr>
              <a:t>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RFHwrite</a:t>
            </a:r>
            <a:r>
              <a:rPr lang="en-US" altLang="zh-CN" sz="1800" dirty="0">
                <a:solidFill>
                  <a:srgbClr val="0070C0"/>
                </a:solidFill>
              </a:rPr>
              <a:t>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SRload</a:t>
            </a:r>
            <a:r>
              <a:rPr lang="en-US" altLang="zh-CN" sz="1800" dirty="0">
                <a:solidFill>
                  <a:srgbClr val="0070C0"/>
                </a:solidFill>
              </a:rPr>
              <a:t>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PCplus1 &lt;= 1'b1;</a:t>
            </a:r>
            <a:endParaRPr lang="zh-CN" altLang="zh-CN" sz="1800" dirty="0">
              <a:solidFill>
                <a:srgbClr val="0070C0"/>
              </a:solidFill>
            </a:endParaRPr>
          </a:p>
          <a:p>
            <a:pPr marL="0" indent="0" eaLnBrk="1" hangingPunct="1">
              <a:spcBef>
                <a:spcPct val="0"/>
              </a:spcBef>
              <a:buNone/>
            </a:pPr>
            <a:r>
              <a:rPr lang="en-US" altLang="zh-CN" sz="1800" dirty="0">
                <a:solidFill>
                  <a:srgbClr val="0070C0"/>
                </a:solidFill>
              </a:rPr>
              <a:t>       </a:t>
            </a:r>
            <a:r>
              <a:rPr lang="en-US" altLang="zh-CN" sz="1800" dirty="0" err="1">
                <a:solidFill>
                  <a:srgbClr val="0070C0"/>
                </a:solidFill>
              </a:rPr>
              <a:t>EnablePC</a:t>
            </a:r>
            <a:r>
              <a:rPr lang="en-US" altLang="zh-CN" sz="1800" dirty="0">
                <a:solidFill>
                  <a:srgbClr val="0070C0"/>
                </a:solidFill>
              </a:rPr>
              <a:t> &lt;=1'b1;</a:t>
            </a:r>
            <a:r>
              <a:rPr lang="en-US" altLang="zh-CN" sz="1800" dirty="0"/>
              <a:t>	</a:t>
            </a:r>
            <a:endParaRPr lang="zh-CN" altLang="zh-CN" sz="1800" dirty="0"/>
          </a:p>
        </p:txBody>
      </p:sp>
      <p:sp>
        <p:nvSpPr>
          <p:cNvPr id="28683" name="Rectangle 13"/>
          <p:cNvSpPr/>
          <p:nvPr/>
        </p:nvSpPr>
        <p:spPr>
          <a:xfrm>
            <a:off x="1384698" y="348192"/>
            <a:ext cx="7579519" cy="284693"/>
          </a:xfrm>
          <a:prstGeom prst="rect">
            <a:avLst/>
          </a:prstGeom>
          <a:noFill/>
          <a:ln w="9525">
            <a:noFill/>
          </a:ln>
        </p:spPr>
        <p:txBody>
          <a:bodyPr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endParaRPr lang="zh-CN" altLang="en-US" sz="1400" dirty="0"/>
          </a:p>
        </p:txBody>
      </p:sp>
      <p:pic>
        <p:nvPicPr>
          <p:cNvPr id="28684" name="图片 1"/>
          <p:cNvPicPr>
            <a:picLocks noChangeAspect="1"/>
          </p:cNvPicPr>
          <p:nvPr/>
        </p:nvPicPr>
        <p:blipFill>
          <a:blip r:embed="rId2"/>
          <a:stretch>
            <a:fillRect/>
          </a:stretch>
        </p:blipFill>
        <p:spPr>
          <a:xfrm>
            <a:off x="1659732" y="545307"/>
            <a:ext cx="4342210" cy="4483894"/>
          </a:xfrm>
          <a:prstGeom prst="rect">
            <a:avLst/>
          </a:prstGeom>
          <a:noFill/>
          <a:ln w="9525">
            <a:noFill/>
          </a:ln>
        </p:spPr>
      </p:pic>
      <p:sp>
        <p:nvSpPr>
          <p:cNvPr id="5" name="文本框 4">
            <a:extLst>
              <a:ext uri="{FF2B5EF4-FFF2-40B4-BE49-F238E27FC236}">
                <a16:creationId xmlns:a16="http://schemas.microsoft.com/office/drawing/2014/main" id="{2656019D-C004-9063-4467-6E482E899ED7}"/>
              </a:ext>
            </a:extLst>
          </p:cNvPr>
          <p:cNvSpPr txBox="1"/>
          <p:nvPr/>
        </p:nvSpPr>
        <p:spPr>
          <a:xfrm>
            <a:off x="129775" y="864630"/>
            <a:ext cx="1713305" cy="900246"/>
          </a:xfrm>
          <a:prstGeom prst="rect">
            <a:avLst/>
          </a:prstGeom>
          <a:noFill/>
        </p:spPr>
        <p:txBody>
          <a:bodyPr wrap="square" lIns="68580" tIns="34290" rIns="68580" bIns="34290">
            <a:spAutoFit/>
          </a:bodyPr>
          <a:lstStyle/>
          <a:p>
            <a:r>
              <a:rPr lang="zh-CN" altLang="en-US"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控制通路和数据通路如何协同工作？</a:t>
            </a:r>
          </a:p>
        </p:txBody>
      </p:sp>
      <p:sp>
        <p:nvSpPr>
          <p:cNvPr id="13"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sz="2400" dirty="0"/>
              <a:t>CPU</a:t>
            </a:r>
            <a:r>
              <a:rPr lang="zh-CN" altLang="en-US" sz="2400" dirty="0"/>
              <a:t>控制器设计</a:t>
            </a:r>
          </a:p>
        </p:txBody>
      </p:sp>
      <p:sp>
        <p:nvSpPr>
          <p:cNvPr id="14"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5"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131</a:t>
            </a:fld>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noRot="1" noMove="1" noResize="1" noEditPoints="1" noAdjustHandles="1" noChangeArrowheads="1" noChangeShapeType="1"/>
          </p:cNvSpPr>
          <p:nvPr>
            <p:ph idx="1"/>
          </p:nvPr>
        </p:nvSpPr>
        <p:spPr>
          <a:xfrm>
            <a:off x="474593" y="726200"/>
            <a:ext cx="7822097" cy="3358783"/>
          </a:xfrm>
        </p:spPr>
        <p:txBody>
          <a:bodyPr vert="horz" wrap="square" lIns="68580" tIns="34290" rIns="68580" bIns="34290" numCol="1" anchor="t" anchorCtr="0" compatLnSpc="1">
            <a:prstTxWarp prst="textNoShape">
              <a:avLst/>
            </a:prstTxWarp>
          </a:bodyPr>
          <a:lstStyle/>
          <a:p>
            <a:pPr marL="0" indent="0" eaLnBrk="1" hangingPunct="1">
              <a:buNone/>
              <a:defRPr/>
            </a:pPr>
            <a:endParaRPr lang="en-US" altLang="zh-CN" sz="1800" kern="0" dirty="0">
              <a:latin typeface="+mn-ea"/>
              <a:ea typeface="+mn-ea"/>
            </a:endParaRPr>
          </a:p>
          <a:p>
            <a:pPr marL="257175" indent="-257175" eaLnBrk="1" hangingPunct="1">
              <a:buFontTx/>
              <a:buChar char="•"/>
              <a:defRPr/>
            </a:pPr>
            <a:r>
              <a:rPr lang="en-US" altLang="zh-CN" sz="1800" kern="0" dirty="0">
                <a:latin typeface="+mn-ea"/>
                <a:ea typeface="+mn-ea"/>
              </a:rPr>
              <a:t>1</a:t>
            </a:r>
            <a:r>
              <a:rPr lang="zh-CN" altLang="en-US" sz="1800" kern="0" dirty="0">
                <a:latin typeface="+mn-ea"/>
                <a:ea typeface="+mn-ea"/>
              </a:rPr>
              <a:t>、在</a:t>
            </a:r>
            <a:r>
              <a:rPr lang="en-US" altLang="zh-CN" sz="1800" kern="0" dirty="0" err="1">
                <a:latin typeface="+mn-ea"/>
                <a:ea typeface="+mn-ea"/>
              </a:rPr>
              <a:t>control.v</a:t>
            </a:r>
            <a:r>
              <a:rPr lang="zh-CN" altLang="en-US" sz="1800" kern="0" dirty="0">
                <a:latin typeface="+mn-ea"/>
                <a:ea typeface="+mn-ea"/>
              </a:rPr>
              <a:t>中编写</a:t>
            </a:r>
            <a:r>
              <a:rPr lang="en-US" altLang="zh-CN" sz="1800" kern="0" dirty="0" err="1">
                <a:latin typeface="+mn-ea"/>
                <a:ea typeface="+mn-ea"/>
              </a:rPr>
              <a:t>mvr</a:t>
            </a:r>
            <a:r>
              <a:rPr lang="zh-CN" altLang="en-US" sz="1800" kern="0" dirty="0">
                <a:latin typeface="+mn-ea"/>
                <a:ea typeface="+mn-ea"/>
              </a:rPr>
              <a:t>指令对应的控制命令</a:t>
            </a:r>
            <a:endParaRPr lang="en-US" altLang="zh-CN" sz="1800" kern="0" dirty="0">
              <a:latin typeface="+mn-ea"/>
              <a:ea typeface="+mn-ea"/>
            </a:endParaRPr>
          </a:p>
          <a:p>
            <a:pPr marL="0" indent="0" eaLnBrk="1" hangingPunct="1">
              <a:buNone/>
              <a:defRPr/>
            </a:pPr>
            <a:endParaRPr lang="en-US" altLang="zh-CN" sz="1800" kern="0" dirty="0">
              <a:latin typeface="+mn-ea"/>
              <a:ea typeface="+mn-ea"/>
            </a:endParaRPr>
          </a:p>
          <a:p>
            <a:pPr marL="257175" indent="-257175" eaLnBrk="1" hangingPunct="1">
              <a:buFontTx/>
              <a:buChar char="•"/>
              <a:defRPr/>
            </a:pPr>
            <a:r>
              <a:rPr lang="en-US" altLang="zh-CN" sz="1800" kern="0" dirty="0">
                <a:latin typeface="+mn-ea"/>
                <a:ea typeface="+mn-ea"/>
              </a:rPr>
              <a:t>2</a:t>
            </a:r>
            <a:r>
              <a:rPr lang="zh-CN" altLang="en-US" sz="1800" kern="0" dirty="0">
                <a:latin typeface="+mn-ea"/>
                <a:ea typeface="+mn-ea"/>
              </a:rPr>
              <a:t>、设置</a:t>
            </a:r>
            <a:r>
              <a:rPr lang="en-US" altLang="zh-CN" sz="1800" kern="0" dirty="0" err="1">
                <a:latin typeface="+mn-ea"/>
                <a:ea typeface="+mn-ea"/>
              </a:rPr>
              <a:t>CPU.v</a:t>
            </a:r>
            <a:r>
              <a:rPr lang="zh-CN" altLang="en-US" sz="1800" kern="0" dirty="0">
                <a:latin typeface="+mn-ea"/>
                <a:ea typeface="+mn-ea"/>
              </a:rPr>
              <a:t>为顶层文件进行仿真。仿真中连续执行指令：</a:t>
            </a:r>
            <a:endParaRPr lang="en-US" altLang="zh-CN" sz="1800" kern="0" dirty="0">
              <a:latin typeface="+mn-ea"/>
              <a:ea typeface="+mn-ea"/>
            </a:endParaRPr>
          </a:p>
          <a:p>
            <a:pPr marL="0" indent="0" eaLnBrk="1" hangingPunct="1">
              <a:buNone/>
              <a:defRPr/>
            </a:pPr>
            <a:r>
              <a:rPr lang="zh-CN" altLang="en-US" sz="1800" kern="100" dirty="0">
                <a:latin typeface="+mn-ea"/>
                <a:ea typeface="+mn-ea"/>
                <a:sym typeface="+mn-ea"/>
              </a:rPr>
              <a:t>①</a:t>
            </a:r>
            <a:r>
              <a:rPr lang="en-US" altLang="zh-CN" sz="1800" kern="100" dirty="0">
                <a:latin typeface="+mn-ea"/>
                <a:ea typeface="+mn-ea"/>
                <a:sym typeface="+mn-ea"/>
              </a:rPr>
              <a:t>mil R0 10101111</a:t>
            </a:r>
            <a:r>
              <a:rPr lang="zh-CN" altLang="en-US" sz="1800" kern="100" dirty="0">
                <a:latin typeface="+mn-ea"/>
                <a:ea typeface="+mn-ea"/>
                <a:sym typeface="+mn-ea"/>
              </a:rPr>
              <a:t>（即</a:t>
            </a:r>
            <a:r>
              <a:rPr lang="en-US" altLang="zh-CN" sz="1800" kern="100" dirty="0" err="1">
                <a:latin typeface="+mn-ea"/>
                <a:ea typeface="+mn-ea"/>
                <a:sym typeface="+mn-ea"/>
              </a:rPr>
              <a:t>Databus</a:t>
            </a:r>
            <a:r>
              <a:rPr lang="zh-CN" altLang="en-US" sz="1800" kern="100" dirty="0">
                <a:latin typeface="+mn-ea"/>
                <a:ea typeface="+mn-ea"/>
                <a:sym typeface="+mn-ea"/>
              </a:rPr>
              <a:t>赋值</a:t>
            </a:r>
            <a:r>
              <a:rPr lang="en-US" altLang="zh-CN" sz="1800" kern="100" dirty="0">
                <a:latin typeface="+mn-ea"/>
                <a:ea typeface="+mn-ea"/>
                <a:sym typeface="+mn-ea"/>
              </a:rPr>
              <a:t>2’B</a:t>
            </a:r>
            <a:r>
              <a:rPr lang="en-US" sz="1800" kern="100" dirty="0">
                <a:latin typeface="+mn-ea"/>
                <a:ea typeface="+mn-ea"/>
                <a:sym typeface="+mn-ea"/>
              </a:rPr>
              <a:t>1111000010101111</a:t>
            </a:r>
            <a:r>
              <a:rPr lang="en-US" sz="1800" kern="0" dirty="0">
                <a:latin typeface="+mn-ea"/>
                <a:ea typeface="+mn-ea"/>
                <a:sym typeface="+mn-ea"/>
              </a:rPr>
              <a:t> )  </a:t>
            </a:r>
          </a:p>
          <a:p>
            <a:pPr marL="0" indent="0" eaLnBrk="1" hangingPunct="1">
              <a:buNone/>
              <a:defRPr/>
            </a:pPr>
            <a:r>
              <a:rPr lang="en-US" sz="1800" kern="100" dirty="0">
                <a:latin typeface="+mn-ea"/>
                <a:ea typeface="+mn-ea"/>
                <a:sym typeface="+mn-ea"/>
              </a:rPr>
              <a:t>②</a:t>
            </a:r>
            <a:r>
              <a:rPr lang="en-US" altLang="zh-CN" sz="1800" kern="100" dirty="0" err="1">
                <a:latin typeface="+mn-ea"/>
                <a:ea typeface="+mn-ea"/>
                <a:sym typeface="+mn-ea"/>
              </a:rPr>
              <a:t>mih</a:t>
            </a:r>
            <a:r>
              <a:rPr lang="en-US" altLang="zh-CN" sz="1800" kern="100" dirty="0">
                <a:latin typeface="+mn-ea"/>
                <a:ea typeface="+mn-ea"/>
                <a:sym typeface="+mn-ea"/>
              </a:rPr>
              <a:t> R0 10000001</a:t>
            </a:r>
            <a:r>
              <a:rPr lang="zh-CN" altLang="en-US" sz="1800" kern="100" dirty="0">
                <a:latin typeface="+mn-ea"/>
                <a:ea typeface="+mn-ea"/>
                <a:sym typeface="+mn-ea"/>
              </a:rPr>
              <a:t>（即</a:t>
            </a:r>
            <a:r>
              <a:rPr lang="en-US" altLang="zh-CN" sz="1800" kern="100" dirty="0" err="1">
                <a:latin typeface="+mn-ea"/>
                <a:ea typeface="+mn-ea"/>
                <a:sym typeface="+mn-ea"/>
              </a:rPr>
              <a:t>Databus</a:t>
            </a:r>
            <a:r>
              <a:rPr lang="zh-CN" altLang="en-US" sz="1800" kern="100" dirty="0">
                <a:latin typeface="+mn-ea"/>
                <a:ea typeface="+mn-ea"/>
                <a:sym typeface="+mn-ea"/>
              </a:rPr>
              <a:t>赋值</a:t>
            </a:r>
            <a:r>
              <a:rPr lang="en-US" altLang="zh-CN" sz="1800" kern="100" dirty="0">
                <a:latin typeface="+mn-ea"/>
                <a:ea typeface="+mn-ea"/>
                <a:sym typeface="+mn-ea"/>
              </a:rPr>
              <a:t>2’B</a:t>
            </a:r>
            <a:r>
              <a:rPr lang="en-US" sz="1800" kern="100" dirty="0">
                <a:latin typeface="+mn-ea"/>
                <a:ea typeface="+mn-ea"/>
                <a:sym typeface="+mn-ea"/>
              </a:rPr>
              <a:t>1111000110000001 )    </a:t>
            </a:r>
          </a:p>
          <a:p>
            <a:pPr marL="0" indent="0" eaLnBrk="1" hangingPunct="1">
              <a:buNone/>
              <a:defRPr/>
            </a:pPr>
            <a:r>
              <a:rPr lang="en-US" sz="1800" kern="100" dirty="0">
                <a:latin typeface="+mn-ea"/>
                <a:ea typeface="+mn-ea"/>
                <a:sym typeface="+mn-ea"/>
              </a:rPr>
              <a:t>③</a:t>
            </a:r>
            <a:r>
              <a:rPr lang="en-US" altLang="zh-CN" sz="1800" kern="100" dirty="0" err="1">
                <a:latin typeface="+mn-ea"/>
                <a:ea typeface="+mn-ea"/>
                <a:sym typeface="+mn-ea"/>
              </a:rPr>
              <a:t>mvr</a:t>
            </a:r>
            <a:r>
              <a:rPr lang="en-US" altLang="zh-CN" sz="1800" kern="100" dirty="0">
                <a:latin typeface="+mn-ea"/>
                <a:ea typeface="+mn-ea"/>
                <a:sym typeface="+mn-ea"/>
              </a:rPr>
              <a:t> R1 R0</a:t>
            </a:r>
            <a:r>
              <a:rPr lang="zh-CN" altLang="en-US" sz="1800" kern="100" dirty="0">
                <a:latin typeface="+mn-ea"/>
                <a:ea typeface="+mn-ea"/>
                <a:sym typeface="+mn-ea"/>
              </a:rPr>
              <a:t>      （即</a:t>
            </a:r>
            <a:r>
              <a:rPr lang="en-US" altLang="zh-CN" sz="1800" kern="100" dirty="0" err="1">
                <a:latin typeface="+mn-ea"/>
                <a:ea typeface="+mn-ea"/>
                <a:sym typeface="+mn-ea"/>
              </a:rPr>
              <a:t>Databus</a:t>
            </a:r>
            <a:r>
              <a:rPr lang="zh-CN" altLang="en-US" sz="1800" kern="100" dirty="0">
                <a:latin typeface="+mn-ea"/>
                <a:ea typeface="+mn-ea"/>
                <a:sym typeface="+mn-ea"/>
              </a:rPr>
              <a:t>赋值</a:t>
            </a:r>
            <a:r>
              <a:rPr lang="en-US" altLang="zh-CN" sz="1800" kern="100" dirty="0">
                <a:latin typeface="+mn-ea"/>
                <a:ea typeface="+mn-ea"/>
                <a:sym typeface="+mn-ea"/>
              </a:rPr>
              <a:t>2’B0001010000000000 )</a:t>
            </a:r>
            <a:endParaRPr lang="en-US" sz="1800" kern="100" dirty="0">
              <a:latin typeface="+mn-ea"/>
              <a:ea typeface="+mn-ea"/>
            </a:endParaRPr>
          </a:p>
        </p:txBody>
      </p:sp>
      <p:sp>
        <p:nvSpPr>
          <p:cNvPr id="29700"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5" name="标题 2"/>
          <p:cNvSpPr>
            <a:spLocks noGrp="1"/>
          </p:cNvSpPr>
          <p:nvPr>
            <p:ph type="title"/>
          </p:nvPr>
        </p:nvSpPr>
        <p:spPr>
          <a:xfrm>
            <a:off x="353762" y="70205"/>
            <a:ext cx="6543675" cy="461963"/>
          </a:xfrm>
        </p:spPr>
        <p:txBody>
          <a:bodyPr/>
          <a:lstStyle/>
          <a:p>
            <a:r>
              <a:rPr lang="en-US" altLang="zh-CN" sz="2400" dirty="0"/>
              <a:t>CPU</a:t>
            </a:r>
            <a:r>
              <a:rPr lang="zh-CN" altLang="en-US" sz="2400" dirty="0"/>
              <a:t>控制器设计</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132</a:t>
            </a:fld>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ED644DE-597A-0751-111D-AC863D1B3269}"/>
              </a:ext>
            </a:extLst>
          </p:cNvPr>
          <p:cNvGraphicFramePr>
            <a:graphicFrameLocks noGrp="1"/>
          </p:cNvGraphicFramePr>
          <p:nvPr>
            <p:extLst>
              <p:ext uri="{D42A27DB-BD31-4B8C-83A1-F6EECF244321}">
                <p14:modId xmlns:p14="http://schemas.microsoft.com/office/powerpoint/2010/main" val="654231140"/>
              </p:ext>
            </p:extLst>
          </p:nvPr>
        </p:nvGraphicFramePr>
        <p:xfrm>
          <a:off x="353761" y="688569"/>
          <a:ext cx="8707111" cy="2091207"/>
        </p:xfrm>
        <a:graphic>
          <a:graphicData uri="http://schemas.openxmlformats.org/drawingml/2006/table">
            <a:tbl>
              <a:tblPr firstRow="1" bandRow="1">
                <a:tableStyleId>{21E4AEA4-8DFA-4A89-87EB-49C32662AFE0}</a:tableStyleId>
              </a:tblPr>
              <a:tblGrid>
                <a:gridCol w="1634899">
                  <a:extLst>
                    <a:ext uri="{9D8B030D-6E8A-4147-A177-3AD203B41FA5}">
                      <a16:colId xmlns:a16="http://schemas.microsoft.com/office/drawing/2014/main" val="20000"/>
                    </a:ext>
                  </a:extLst>
                </a:gridCol>
                <a:gridCol w="2960610">
                  <a:extLst>
                    <a:ext uri="{9D8B030D-6E8A-4147-A177-3AD203B41FA5}">
                      <a16:colId xmlns:a16="http://schemas.microsoft.com/office/drawing/2014/main" val="20001"/>
                    </a:ext>
                  </a:extLst>
                </a:gridCol>
                <a:gridCol w="1221331">
                  <a:extLst>
                    <a:ext uri="{9D8B030D-6E8A-4147-A177-3AD203B41FA5}">
                      <a16:colId xmlns:a16="http://schemas.microsoft.com/office/drawing/2014/main" val="20002"/>
                    </a:ext>
                  </a:extLst>
                </a:gridCol>
                <a:gridCol w="1176571">
                  <a:extLst>
                    <a:ext uri="{9D8B030D-6E8A-4147-A177-3AD203B41FA5}">
                      <a16:colId xmlns:a16="http://schemas.microsoft.com/office/drawing/2014/main" val="1148028279"/>
                    </a:ext>
                  </a:extLst>
                </a:gridCol>
                <a:gridCol w="1713700">
                  <a:extLst>
                    <a:ext uri="{9D8B030D-6E8A-4147-A177-3AD203B41FA5}">
                      <a16:colId xmlns:a16="http://schemas.microsoft.com/office/drawing/2014/main" val="1177798490"/>
                    </a:ext>
                  </a:extLst>
                </a:gridCol>
              </a:tblGrid>
              <a:tr h="412775">
                <a:tc>
                  <a:txBody>
                    <a:bodyPr/>
                    <a:lstStyle/>
                    <a:p>
                      <a:pPr algn="ctr"/>
                      <a:r>
                        <a:rPr lang="zh-CN" altLang="en-US" sz="1600" b="1" dirty="0">
                          <a:solidFill>
                            <a:schemeClr val="bg1"/>
                          </a:solidFill>
                          <a:latin typeface="+mn-ea"/>
                          <a:ea typeface="+mn-ea"/>
                        </a:rPr>
                        <a:t>项目</a:t>
                      </a:r>
                      <a:r>
                        <a:rPr lang="en-US" altLang="zh-CN" sz="1600" b="1" dirty="0">
                          <a:solidFill>
                            <a:schemeClr val="bg1"/>
                          </a:solidFill>
                          <a:latin typeface="+mn-ea"/>
                          <a:ea typeface="+mn-ea"/>
                        </a:rPr>
                        <a:t>1</a:t>
                      </a:r>
                      <a:r>
                        <a:rPr lang="zh-CN" altLang="en-US" sz="1600" b="1" dirty="0">
                          <a:solidFill>
                            <a:schemeClr val="bg1"/>
                          </a:solidFill>
                          <a:latin typeface="+mn-ea"/>
                          <a:ea typeface="+mn-ea"/>
                        </a:rPr>
                        <a:t>实施建议</a:t>
                      </a:r>
                    </a:p>
                  </a:txBody>
                  <a:tcPr marL="68580" marR="68580" marT="34290" marB="34290" anchor="ctr" anchorCtr="1"/>
                </a:tc>
                <a:tc>
                  <a:txBody>
                    <a:bodyPr/>
                    <a:lstStyle/>
                    <a:p>
                      <a:pPr algn="ctr"/>
                      <a:r>
                        <a:rPr lang="zh-CN" altLang="en-US" sz="1600" b="1" dirty="0">
                          <a:solidFill>
                            <a:schemeClr val="bg1"/>
                          </a:solidFill>
                          <a:latin typeface="+mn-ea"/>
                          <a:ea typeface="+mn-ea"/>
                        </a:rPr>
                        <a:t>项目</a:t>
                      </a:r>
                      <a:r>
                        <a:rPr lang="en-US" altLang="zh-CN" sz="1600" b="1" dirty="0">
                          <a:solidFill>
                            <a:schemeClr val="bg1"/>
                          </a:solidFill>
                          <a:latin typeface="+mn-ea"/>
                          <a:ea typeface="+mn-ea"/>
                        </a:rPr>
                        <a:t>1</a:t>
                      </a:r>
                      <a:r>
                        <a:rPr lang="zh-CN" altLang="en-US" sz="1600" b="1" dirty="0">
                          <a:solidFill>
                            <a:schemeClr val="bg1"/>
                          </a:solidFill>
                          <a:latin typeface="+mn-ea"/>
                          <a:ea typeface="+mn-ea"/>
                        </a:rPr>
                        <a:t>阶段性检查节点</a:t>
                      </a:r>
                    </a:p>
                  </a:txBody>
                  <a:tcPr marL="68580" marR="68580" marT="34290" marB="34290" anchor="ctr" anchorCtr="1"/>
                </a:tc>
                <a:tc>
                  <a:txBody>
                    <a:bodyPr/>
                    <a:lstStyle/>
                    <a:p>
                      <a:pPr algn="ctr"/>
                      <a:r>
                        <a:rPr lang="zh-CN" altLang="en-US" sz="1600" b="1" dirty="0">
                          <a:solidFill>
                            <a:schemeClr val="bg1"/>
                          </a:solidFill>
                          <a:latin typeface="+mn-ea"/>
                          <a:ea typeface="+mn-ea"/>
                        </a:rPr>
                        <a:t>操作分值</a:t>
                      </a:r>
                    </a:p>
                  </a:txBody>
                  <a:tcPr marL="68580" marR="68580" marT="34290" marB="34290" anchor="ctr" anchorCtr="1"/>
                </a:tc>
                <a:tc>
                  <a:txBody>
                    <a:bodyPr/>
                    <a:lstStyle/>
                    <a:p>
                      <a:pPr algn="ctr"/>
                      <a:r>
                        <a:rPr lang="zh-CN" altLang="en-US" sz="1600" b="1" dirty="0">
                          <a:solidFill>
                            <a:schemeClr val="bg1"/>
                          </a:solidFill>
                          <a:latin typeface="+mn-ea"/>
                          <a:ea typeface="+mn-ea"/>
                        </a:rPr>
                        <a:t>报告分值</a:t>
                      </a:r>
                    </a:p>
                  </a:txBody>
                  <a:tcPr marL="68580" marR="68580" marT="34290" marB="34290" anchor="ctr" anchorCtr="1"/>
                </a:tc>
                <a:tc>
                  <a:txBody>
                    <a:bodyPr/>
                    <a:lstStyle/>
                    <a:p>
                      <a:pPr algn="ctr"/>
                      <a:r>
                        <a:rPr lang="zh-CN" altLang="en-US" sz="1600" b="1" dirty="0">
                          <a:solidFill>
                            <a:schemeClr val="bg1"/>
                          </a:solidFill>
                          <a:latin typeface="+mn-ea"/>
                          <a:ea typeface="+mn-ea"/>
                        </a:rPr>
                        <a:t>报告提交时间</a:t>
                      </a:r>
                    </a:p>
                  </a:txBody>
                  <a:tcPr marL="68580" marR="68580" marT="34290" marB="34290" anchor="ctr" anchorCtr="1"/>
                </a:tc>
                <a:extLst>
                  <a:ext uri="{0D108BD9-81ED-4DB2-BD59-A6C34878D82A}">
                    <a16:rowId xmlns:a16="http://schemas.microsoft.com/office/drawing/2014/main" val="10000"/>
                  </a:ext>
                </a:extLst>
              </a:tr>
              <a:tr h="386080">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1</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600" b="1" kern="100" dirty="0">
                          <a:solidFill>
                            <a:schemeClr val="bg1">
                              <a:lumMod val="85000"/>
                            </a:schemeClr>
                          </a:solidFill>
                          <a:latin typeface="+mn-ea"/>
                          <a:ea typeface="+mn-ea"/>
                          <a:cs typeface="Times New Roman" panose="02020603050405020304" pitchFamily="18" charset="0"/>
                        </a:rPr>
                        <a:t>EDA</a:t>
                      </a:r>
                      <a:r>
                        <a:rPr lang="zh-CN" altLang="en-US" sz="1600" b="1" kern="100" dirty="0">
                          <a:solidFill>
                            <a:schemeClr val="bg1">
                              <a:lumMod val="85000"/>
                            </a:schemeClr>
                          </a:solidFill>
                          <a:latin typeface="+mn-ea"/>
                          <a:ea typeface="+mn-ea"/>
                          <a:cs typeface="Times New Roman" panose="02020603050405020304" pitchFamily="18" charset="0"/>
                        </a:rPr>
                        <a:t>技术基础</a:t>
                      </a:r>
                      <a:r>
                        <a:rPr lang="en-US" altLang="zh-CN" sz="1600" b="1" kern="100" dirty="0">
                          <a:solidFill>
                            <a:schemeClr val="bg1">
                              <a:lumMod val="85000"/>
                            </a:schemeClr>
                          </a:solidFill>
                          <a:latin typeface="+mn-ea"/>
                          <a:ea typeface="+mn-ea"/>
                          <a:cs typeface="Times New Roman" panose="02020603050405020304" pitchFamily="18" charset="0"/>
                        </a:rPr>
                        <a:t>(38</a:t>
                      </a:r>
                      <a:r>
                        <a:rPr lang="zh-CN" altLang="en-US" sz="1600" b="1" kern="100" dirty="0">
                          <a:solidFill>
                            <a:schemeClr val="bg1">
                              <a:lumMod val="85000"/>
                            </a:schemeClr>
                          </a:solidFill>
                          <a:latin typeface="+mn-ea"/>
                          <a:ea typeface="+mn-ea"/>
                          <a:cs typeface="Times New Roman" panose="02020603050405020304" pitchFamily="18" charset="0"/>
                        </a:rPr>
                        <a:t>译码器</a:t>
                      </a:r>
                      <a:r>
                        <a:rPr lang="en-US" altLang="zh-CN" sz="1600" b="1" kern="100" dirty="0">
                          <a:solidFill>
                            <a:schemeClr val="bg1">
                              <a:lumMod val="85000"/>
                            </a:schemeClr>
                          </a:solidFill>
                          <a:latin typeface="+mn-ea"/>
                          <a:ea typeface="+mn-ea"/>
                          <a:cs typeface="Times New Roman" panose="02020603050405020304" pitchFamily="18" charset="0"/>
                        </a:rPr>
                        <a:t>&amp;</a:t>
                      </a:r>
                      <a:r>
                        <a:rPr lang="zh-CN" altLang="en-US" sz="1600" b="1" kern="100" dirty="0">
                          <a:solidFill>
                            <a:schemeClr val="bg1">
                              <a:lumMod val="85000"/>
                            </a:schemeClr>
                          </a:solidFill>
                          <a:latin typeface="+mn-ea"/>
                          <a:ea typeface="+mn-ea"/>
                          <a:cs typeface="Times New Roman" panose="02020603050405020304" pitchFamily="18" charset="0"/>
                        </a:rPr>
                        <a:t>流水灯</a:t>
                      </a:r>
                      <a:r>
                        <a:rPr lang="en-US" altLang="zh-CN" sz="1600" b="1" kern="100" dirty="0">
                          <a:solidFill>
                            <a:schemeClr val="bg1">
                              <a:lumMod val="85000"/>
                            </a:schemeClr>
                          </a:solidFill>
                          <a:latin typeface="+mn-ea"/>
                          <a:ea typeface="+mn-ea"/>
                          <a:cs typeface="Times New Roman" panose="02020603050405020304" pitchFamily="18" charset="0"/>
                        </a:rPr>
                        <a:t>)</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1%</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2</a:t>
                      </a:r>
                      <a:r>
                        <a:rPr lang="zh-CN" altLang="en-US" sz="1600" b="1" kern="100" dirty="0">
                          <a:solidFill>
                            <a:schemeClr val="bg1">
                              <a:lumMod val="85000"/>
                            </a:schemeClr>
                          </a:solidFill>
                          <a:latin typeface="+mn-ea"/>
                          <a:ea typeface="+mn-ea"/>
                          <a:cs typeface="Times New Roman" panose="02020603050405020304" pitchFamily="18" charset="0"/>
                        </a:rPr>
                        <a:t>前</a:t>
                      </a:r>
                    </a:p>
                  </a:txBody>
                  <a:tcPr marL="68580" marR="68580" marT="34290" marB="34290" anchor="ctr" anchorCtr="1"/>
                </a:tc>
                <a:extLst>
                  <a:ext uri="{0D108BD9-81ED-4DB2-BD59-A6C34878D82A}">
                    <a16:rowId xmlns:a16="http://schemas.microsoft.com/office/drawing/2014/main" val="10001"/>
                  </a:ext>
                </a:extLst>
              </a:tr>
              <a:tr h="457327">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600" b="1" kern="100" dirty="0">
                          <a:solidFill>
                            <a:schemeClr val="bg1">
                              <a:lumMod val="85000"/>
                            </a:schemeClr>
                          </a:solidFill>
                          <a:latin typeface="+mn-ea"/>
                          <a:ea typeface="+mn-ea"/>
                          <a:cs typeface="Times New Roman" panose="02020603050405020304" pitchFamily="18" charset="0"/>
                        </a:rPr>
                        <a:t>CPU</a:t>
                      </a:r>
                      <a:r>
                        <a:rPr lang="zh-CN" altLang="en-US" sz="1600" b="1" kern="100" dirty="0">
                          <a:solidFill>
                            <a:schemeClr val="bg1">
                              <a:lumMod val="85000"/>
                            </a:schemeClr>
                          </a:solidFill>
                          <a:latin typeface="+mn-ea"/>
                          <a:ea typeface="+mn-ea"/>
                          <a:cs typeface="Times New Roman" panose="02020603050405020304" pitchFamily="18" charset="0"/>
                        </a:rPr>
                        <a:t>数据通路设计</a:t>
                      </a:r>
                    </a:p>
                  </a:txBody>
                  <a:tcPr marL="68580" marR="68580" marT="34290" marB="34290" anchor="ctr"/>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en-US" altLang="zh-CN" sz="1600" b="1" kern="100" dirty="0">
                          <a:solidFill>
                            <a:schemeClr val="tx1"/>
                          </a:solidFill>
                          <a:latin typeface="+mn-ea"/>
                          <a:ea typeface="+mn-ea"/>
                          <a:cs typeface="Times New Roman" panose="02020603050405020304" pitchFamily="18" charset="0"/>
                        </a:rPr>
                        <a:t>1%</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zh-CN" altLang="en-US" sz="1600" b="1" kern="100" dirty="0">
                          <a:solidFill>
                            <a:schemeClr val="tx1"/>
                          </a:solidFill>
                          <a:latin typeface="+mn-ea"/>
                          <a:ea typeface="+mn-ea"/>
                          <a:cs typeface="Times New Roman" panose="02020603050405020304" pitchFamily="18" charset="0"/>
                        </a:rPr>
                        <a:t>项目结束两周内</a:t>
                      </a:r>
                    </a:p>
                  </a:txBody>
                  <a:tcPr marL="68580" marR="68580" marT="34290" marB="34290" anchor="ctr" anchorCtr="1"/>
                </a:tc>
                <a:extLst>
                  <a:ext uri="{0D108BD9-81ED-4DB2-BD59-A6C34878D82A}">
                    <a16:rowId xmlns:a16="http://schemas.microsoft.com/office/drawing/2014/main" val="10002"/>
                  </a:ext>
                </a:extLst>
              </a:tr>
              <a:tr h="440817">
                <a:tc>
                  <a:txBody>
                    <a:bodyPr/>
                    <a:lstStyle/>
                    <a:p>
                      <a:pPr algn="ctr"/>
                      <a:r>
                        <a:rPr lang="zh-CN" altLang="en-US" sz="1600" b="1" kern="100" dirty="0">
                          <a:solidFill>
                            <a:schemeClr val="bg1">
                              <a:lumMod val="85000"/>
                            </a:schemeClr>
                          </a:solidFill>
                          <a:latin typeface="+mn-ea"/>
                          <a:ea typeface="+mn-ea"/>
                          <a:cs typeface="Times New Roman" panose="02020603050405020304" pitchFamily="18" charset="0"/>
                        </a:rPr>
                        <a:t>阶段</a:t>
                      </a:r>
                      <a:r>
                        <a:rPr lang="en-US" altLang="zh-CN" sz="1600" b="1" kern="100" dirty="0">
                          <a:solidFill>
                            <a:schemeClr val="bg1">
                              <a:lumMod val="85000"/>
                            </a:schemeClr>
                          </a:solidFill>
                          <a:latin typeface="+mn-ea"/>
                          <a:ea typeface="+mn-ea"/>
                          <a:cs typeface="Times New Roman" panose="02020603050405020304" pitchFamily="18" charset="0"/>
                        </a:rPr>
                        <a:t>3</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00" dirty="0">
                          <a:solidFill>
                            <a:schemeClr val="bg1">
                              <a:lumMod val="85000"/>
                            </a:schemeClr>
                          </a:solidFill>
                          <a:latin typeface="+mn-ea"/>
                          <a:ea typeface="+mn-ea"/>
                          <a:cs typeface="Times New Roman" panose="02020603050405020304" pitchFamily="18" charset="0"/>
                        </a:rPr>
                        <a:t>CPU</a:t>
                      </a:r>
                      <a:r>
                        <a:rPr lang="zh-CN" altLang="en-US" sz="1600" b="1" kern="100" dirty="0">
                          <a:solidFill>
                            <a:schemeClr val="bg1">
                              <a:lumMod val="85000"/>
                            </a:schemeClr>
                          </a:solidFill>
                          <a:latin typeface="+mn-ea"/>
                          <a:ea typeface="+mn-ea"/>
                          <a:cs typeface="Times New Roman" panose="02020603050405020304" pitchFamily="18" charset="0"/>
                        </a:rPr>
                        <a:t>控制器设计</a:t>
                      </a:r>
                    </a:p>
                  </a:txBody>
                  <a:tcPr marL="68580" marR="68580" marT="34290" marB="34290" anchor="ctr"/>
                </a:tc>
                <a:tc>
                  <a:txBody>
                    <a:bodyPr/>
                    <a:lstStyle/>
                    <a:p>
                      <a:pPr algn="ctr"/>
                      <a:r>
                        <a:rPr lang="en-US" altLang="zh-CN" sz="1600" b="1" kern="100" dirty="0">
                          <a:solidFill>
                            <a:schemeClr val="bg1">
                              <a:lumMod val="85000"/>
                            </a:schemeClr>
                          </a:solidFill>
                          <a:latin typeface="+mn-ea"/>
                          <a:ea typeface="+mn-ea"/>
                          <a:cs typeface="Times New Roman" panose="02020603050405020304" pitchFamily="18" charset="0"/>
                        </a:rPr>
                        <a:t>2%</a:t>
                      </a:r>
                      <a:endParaRPr lang="zh-CN" altLang="en-US" sz="16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94208">
                <a:tc>
                  <a:txBody>
                    <a:bodyPr/>
                    <a:lstStyle/>
                    <a:p>
                      <a:pPr marL="0" algn="ctr" defTabSz="685783" rtl="0" eaLnBrk="1" latinLnBrk="0" hangingPunct="1"/>
                      <a:r>
                        <a:rPr lang="zh-CN" altLang="en-US" sz="1600" b="1" kern="100" dirty="0">
                          <a:solidFill>
                            <a:schemeClr val="tx1"/>
                          </a:solidFill>
                          <a:latin typeface="+mn-ea"/>
                          <a:ea typeface="+mn-ea"/>
                          <a:cs typeface="Times New Roman" panose="02020603050405020304" pitchFamily="18" charset="0"/>
                        </a:rPr>
                        <a:t>阶段</a:t>
                      </a:r>
                      <a:r>
                        <a:rPr lang="en-US" altLang="zh-CN" sz="1600" b="1" kern="100" dirty="0">
                          <a:solidFill>
                            <a:schemeClr val="tx1"/>
                          </a:solidFill>
                          <a:latin typeface="+mn-ea"/>
                          <a:ea typeface="+mn-ea"/>
                          <a:cs typeface="Times New Roman" panose="02020603050405020304" pitchFamily="18" charset="0"/>
                        </a:rPr>
                        <a:t>4</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solidFill>
                      <a:srgbClr val="F4E9E9"/>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sz="1600" b="1" kern="100" dirty="0">
                          <a:solidFill>
                            <a:schemeClr val="tx1"/>
                          </a:solidFill>
                          <a:latin typeface="+mn-ea"/>
                          <a:ea typeface="+mn-ea"/>
                          <a:cs typeface="Times New Roman" panose="02020603050405020304" pitchFamily="18" charset="0"/>
                        </a:rPr>
                        <a:t>CPU</a:t>
                      </a:r>
                      <a:r>
                        <a:rPr lang="zh-CN" altLang="en-US" sz="1600" b="1" kern="100" dirty="0">
                          <a:solidFill>
                            <a:schemeClr val="tx1"/>
                          </a:solidFill>
                          <a:latin typeface="+mn-ea"/>
                          <a:ea typeface="+mn-ea"/>
                          <a:cs typeface="Times New Roman" panose="02020603050405020304" pitchFamily="18" charset="0"/>
                        </a:rPr>
                        <a:t>整合与验证</a:t>
                      </a:r>
                    </a:p>
                  </a:txBody>
                  <a:tcPr marL="68580" marR="68580" marT="34290" marB="34290" anchor="ctr">
                    <a:solidFill>
                      <a:srgbClr val="F4E9E9"/>
                    </a:solidFill>
                  </a:tcPr>
                </a:tc>
                <a:tc>
                  <a:txBody>
                    <a:bodyPr/>
                    <a:lstStyle/>
                    <a:p>
                      <a:pPr marL="0" algn="l" defTabSz="685783" rtl="0" eaLnBrk="1" latinLnBrk="0" hangingPunct="1"/>
                      <a:r>
                        <a:rPr lang="en-US" altLang="zh-CN" sz="1600" b="1" kern="100" dirty="0">
                          <a:solidFill>
                            <a:schemeClr val="tx1"/>
                          </a:solidFill>
                          <a:latin typeface="+mn-ea"/>
                          <a:ea typeface="+mn-ea"/>
                          <a:cs typeface="Times New Roman" panose="02020603050405020304" pitchFamily="18" charset="0"/>
                        </a:rPr>
                        <a:t>2%</a:t>
                      </a:r>
                      <a:endParaRPr lang="zh-CN" altLang="en-US" sz="1600" b="1" kern="100" dirty="0">
                        <a:solidFill>
                          <a:schemeClr val="tx1"/>
                        </a:solidFill>
                        <a:latin typeface="+mn-ea"/>
                        <a:ea typeface="+mn-ea"/>
                        <a:cs typeface="Times New Roman" panose="02020603050405020304" pitchFamily="18" charset="0"/>
                      </a:endParaRPr>
                    </a:p>
                  </a:txBody>
                  <a:tcPr marL="68580" marR="68580" marT="34290" marB="34290" anchor="ctr" anchorCtr="1">
                    <a:solidFill>
                      <a:srgbClr val="F4E9E9"/>
                    </a:solidFill>
                  </a:tcPr>
                </a:tc>
                <a:tc vMerge="1">
                  <a:txBody>
                    <a:bodyPr/>
                    <a:lstStyle/>
                    <a:p>
                      <a:pPr algn="ctr"/>
                      <a:endParaRPr lang="zh-CN" altLang="en-US" sz="1870" b="1" kern="100" dirty="0">
                        <a:solidFill>
                          <a:schemeClr val="tx1"/>
                        </a:solidFill>
                        <a:latin typeface="+mn-ea"/>
                        <a:ea typeface="+mn-ea"/>
                        <a:cs typeface="Times New Roman" panose="02020603050405020304" pitchFamily="18" charset="0"/>
                      </a:endParaRPr>
                    </a:p>
                  </a:txBody>
                  <a:tcPr/>
                </a:tc>
                <a:tc vMerge="1">
                  <a:txBody>
                    <a:bodyPr/>
                    <a:lstStyle/>
                    <a:p>
                      <a:pPr algn="ct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554BDB28-46B0-CBB6-12B0-B4299D976E1A}"/>
              </a:ext>
            </a:extLst>
          </p:cNvPr>
          <p:cNvSpPr txBox="1"/>
          <p:nvPr/>
        </p:nvSpPr>
        <p:spPr>
          <a:xfrm>
            <a:off x="0" y="2779776"/>
            <a:ext cx="9161115" cy="1871025"/>
          </a:xfrm>
          <a:prstGeom prst="rect">
            <a:avLst/>
          </a:prstGeom>
          <a:noFill/>
        </p:spPr>
        <p:txBody>
          <a:bodyPr wrap="square" lIns="68580" tIns="34290" rIns="68580" bIns="34290">
            <a:spAutoFit/>
          </a:bodyPr>
          <a:lstStyle/>
          <a:p>
            <a:pPr algn="just" eaLnBrk="1" fontAlgn="auto" hangingPunct="1">
              <a:lnSpc>
                <a:spcPct val="150000"/>
              </a:lnSpc>
              <a:spcBef>
                <a:spcPts val="450"/>
              </a:spcBef>
              <a:spcAft>
                <a:spcPts val="0"/>
              </a:spcAft>
              <a:defRPr/>
            </a:pPr>
            <a:r>
              <a:rPr lang="zh-CN" altLang="en-US"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项目计划</a:t>
            </a:r>
            <a:endParaRPr lang="en-US" altLang="zh-CN" b="1"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分</a:t>
            </a:r>
            <a:r>
              <a:rPr lang="en-US" altLang="zh-CN" b="1" kern="100" dirty="0">
                <a:solidFill>
                  <a:srgbClr val="FF0000"/>
                </a:solidFill>
                <a:latin typeface="Times New Roman" panose="02020603050405020304" pitchFamily="18" charset="0"/>
                <a:ea typeface="+mn-ea"/>
                <a:cs typeface="Times New Roman" panose="02020603050405020304" pitchFamily="18" charset="0"/>
                <a:sym typeface="+mn-ea"/>
              </a:rPr>
              <a:t>4</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周</a:t>
            </a:r>
            <a:r>
              <a:rPr lang="zh-CN" altLang="en-US" b="1" kern="100" dirty="0">
                <a:latin typeface="Times New Roman" panose="02020603050405020304" pitchFamily="18" charset="0"/>
                <a:ea typeface="+mn-ea"/>
                <a:cs typeface="Times New Roman" panose="02020603050405020304" pitchFamily="18" charset="0"/>
                <a:sym typeface="+mn-ea"/>
              </a:rPr>
              <a:t>实施</a:t>
            </a:r>
            <a:r>
              <a:rPr lang="zh-CN" altLang="zh-CN" b="1" kern="100" dirty="0">
                <a:latin typeface="Times New Roman" panose="02020603050405020304" pitchFamily="18" charset="0"/>
                <a:ea typeface="+mn-ea"/>
                <a:cs typeface="Times New Roman" panose="02020603050405020304" pitchFamily="18" charset="0"/>
                <a:sym typeface="+mn-ea"/>
              </a:rPr>
              <a:t>，每班学生实验时间固定</a:t>
            </a:r>
            <a:r>
              <a:rPr lang="zh-CN" altLang="en-US" b="1" kern="100" dirty="0">
                <a:latin typeface="Times New Roman" panose="02020603050405020304" pitchFamily="18" charset="0"/>
                <a:ea typeface="+mn-ea"/>
                <a:cs typeface="Times New Roman" panose="02020603050405020304" pitchFamily="18" charset="0"/>
                <a:sym typeface="+mn-ea"/>
              </a:rPr>
              <a:t>。</a:t>
            </a:r>
            <a:endParaRPr lang="en-US" altLang="zh-CN"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每次</a:t>
            </a:r>
            <a:r>
              <a:rPr lang="zh-CN" altLang="zh-CN" b="1" kern="100" dirty="0">
                <a:latin typeface="Times New Roman" panose="02020603050405020304" pitchFamily="18" charset="0"/>
                <a:ea typeface="+mn-ea"/>
                <a:cs typeface="Times New Roman" panose="02020603050405020304" pitchFamily="18" charset="0"/>
                <a:sym typeface="+mn-ea"/>
              </a:rPr>
              <a:t>实验</a:t>
            </a:r>
            <a:r>
              <a:rPr lang="zh-CN" altLang="en-US" b="1" kern="100" dirty="0">
                <a:latin typeface="Times New Roman" panose="02020603050405020304" pitchFamily="18" charset="0"/>
                <a:ea typeface="+mn-ea"/>
                <a:cs typeface="Times New Roman" panose="02020603050405020304" pitchFamily="18" charset="0"/>
                <a:sym typeface="+mn-ea"/>
              </a:rPr>
              <a:t>持续</a:t>
            </a:r>
            <a:r>
              <a:rPr lang="en-US" altLang="zh-CN" b="1" kern="100" dirty="0">
                <a:solidFill>
                  <a:srgbClr val="FF0000"/>
                </a:solidFill>
                <a:latin typeface="Times New Roman" panose="02020603050405020304" pitchFamily="18" charset="0"/>
                <a:ea typeface="+mn-ea"/>
                <a:cs typeface="Times New Roman" panose="02020603050405020304" pitchFamily="18" charset="0"/>
                <a:sym typeface="+mn-ea"/>
              </a:rPr>
              <a:t>3</a:t>
            </a:r>
            <a:r>
              <a:rPr lang="zh-CN" altLang="zh-CN" b="1" kern="100" dirty="0">
                <a:solidFill>
                  <a:srgbClr val="FF0000"/>
                </a:solidFill>
                <a:latin typeface="Times New Roman" panose="02020603050405020304" pitchFamily="18" charset="0"/>
                <a:ea typeface="+mn-ea"/>
                <a:cs typeface="Times New Roman" panose="02020603050405020304" pitchFamily="18" charset="0"/>
                <a:sym typeface="+mn-ea"/>
              </a:rPr>
              <a:t>个小时</a:t>
            </a:r>
            <a:r>
              <a:rPr lang="zh-CN" altLang="en-US" b="1" kern="100" dirty="0">
                <a:latin typeface="Times New Roman" panose="02020603050405020304" pitchFamily="18" charset="0"/>
                <a:ea typeface="+mn-ea"/>
                <a:cs typeface="Times New Roman" panose="02020603050405020304" pitchFamily="18" charset="0"/>
                <a:sym typeface="+mn-ea"/>
              </a:rPr>
              <a:t>，</a:t>
            </a:r>
            <a:r>
              <a:rPr lang="en-US" altLang="zh-CN" b="1" kern="100" dirty="0">
                <a:latin typeface="Times New Roman" panose="02020603050405020304" pitchFamily="18" charset="0"/>
                <a:ea typeface="+mn-ea"/>
                <a:cs typeface="Times New Roman" panose="02020603050405020304" pitchFamily="18" charset="0"/>
                <a:sym typeface="+mn-ea"/>
              </a:rPr>
              <a:t>4</a:t>
            </a:r>
            <a:r>
              <a:rPr lang="zh-CN" altLang="en-US" b="1" kern="100" dirty="0">
                <a:latin typeface="Times New Roman" panose="02020603050405020304" pitchFamily="18" charset="0"/>
                <a:ea typeface="+mn-ea"/>
                <a:cs typeface="Times New Roman" panose="02020603050405020304" pitchFamily="18" charset="0"/>
                <a:sym typeface="+mn-ea"/>
              </a:rPr>
              <a:t>学时，不允许迟到早退。</a:t>
            </a:r>
            <a:endParaRPr lang="en-US" altLang="zh-CN"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b="1" kern="100" dirty="0">
                <a:latin typeface="Times New Roman" panose="02020603050405020304" pitchFamily="18" charset="0"/>
                <a:ea typeface="+mn-ea"/>
                <a:cs typeface="Times New Roman" panose="02020603050405020304" pitchFamily="18" charset="0"/>
                <a:sym typeface="+mn-ea"/>
              </a:rPr>
              <a:t>如实验时间安排确有问题的，必须和实验老师确认后才能</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调换时间</a:t>
            </a:r>
            <a:r>
              <a:rPr lang="zh-CN" altLang="en-US" b="1" kern="100" dirty="0">
                <a:latin typeface="Times New Roman" panose="02020603050405020304" pitchFamily="18" charset="0"/>
                <a:ea typeface="+mn-ea"/>
                <a:cs typeface="Times New Roman" panose="02020603050405020304" pitchFamily="18" charset="0"/>
                <a:sym typeface="+mn-ea"/>
              </a:rPr>
              <a:t>，但需</a:t>
            </a:r>
            <a:r>
              <a:rPr lang="zh-CN" altLang="en-US" b="1" kern="100" dirty="0">
                <a:solidFill>
                  <a:srgbClr val="FF0000"/>
                </a:solidFill>
                <a:latin typeface="Times New Roman" panose="02020603050405020304" pitchFamily="18" charset="0"/>
                <a:ea typeface="+mn-ea"/>
                <a:cs typeface="Times New Roman" panose="02020603050405020304" pitchFamily="18" charset="0"/>
                <a:sym typeface="+mn-ea"/>
              </a:rPr>
              <a:t>自备电脑</a:t>
            </a:r>
            <a:r>
              <a:rPr lang="zh-CN" altLang="en-US" b="1" kern="100" dirty="0">
                <a:latin typeface="Times New Roman" panose="02020603050405020304" pitchFamily="18" charset="0"/>
                <a:ea typeface="+mn-ea"/>
                <a:cs typeface="Times New Roman" panose="02020603050405020304" pitchFamily="18" charset="0"/>
                <a:sym typeface="+mn-ea"/>
              </a:rPr>
              <a:t>。</a:t>
            </a:r>
            <a:endParaRPr lang="en-US" altLang="zh-CN" b="1" kern="100" dirty="0">
              <a:latin typeface="Times New Roman" panose="02020603050405020304" pitchFamily="18" charset="0"/>
              <a:ea typeface="+mn-ea"/>
              <a:cs typeface="Times New Roman" panose="02020603050405020304" pitchFamily="18" charset="0"/>
              <a:sym typeface="+mn-ea"/>
            </a:endParaRPr>
          </a:p>
        </p:txBody>
      </p:sp>
      <p:sp>
        <p:nvSpPr>
          <p:cNvPr id="6"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sz="2400" dirty="0">
                <a:latin typeface="Times New Roman" panose="02020603050405020304" pitchFamily="18" charset="0"/>
                <a:cs typeface="Times New Roman" panose="02020603050405020304" pitchFamily="18" charset="0"/>
              </a:rPr>
              <a:t>项目实施计划建议</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133</a:t>
            </a:fld>
            <a:endParaRPr lang="zh-CN" altLang="en-US" dirty="0"/>
          </a:p>
        </p:txBody>
      </p:sp>
    </p:spTree>
    <p:extLst>
      <p:ext uri="{BB962C8B-B14F-4D97-AF65-F5344CB8AC3E}">
        <p14:creationId xmlns:p14="http://schemas.microsoft.com/office/powerpoint/2010/main" val="9992892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1845470" y="897731"/>
            <a:ext cx="1350169" cy="2862263"/>
          </a:xfrm>
        </p:spPr>
        <p:txBody>
          <a:bodyPr vert="horz" wrap="square" lIns="68580" tIns="34290" rIns="68580" bIns="34290" numCol="1" anchor="ctr" anchorCtr="0" compatLnSpc="1">
            <a:prstTxWarp prst="textNoShape">
              <a:avLst/>
            </a:prstTxWarp>
          </a:bodyPr>
          <a:lstStyle/>
          <a:p>
            <a:pPr algn="ctr" eaLnBrk="1" hangingPunct="1"/>
            <a:r>
              <a:rPr lang="zh-CN" altLang="en-US" sz="1800" b="0" dirty="0">
                <a:latin typeface="黑体" panose="02010609060101010101" pitchFamily="49" charset="-122"/>
                <a:ea typeface="黑体" panose="02010609060101010101" pitchFamily="49" charset="-122"/>
              </a:rPr>
              <a:t>示例</a:t>
            </a:r>
            <a:r>
              <a:rPr lang="en-US" altLang="zh-CN" sz="1800" b="0" dirty="0">
                <a:latin typeface="黑体" panose="02010609060101010101" pitchFamily="49" charset="-122"/>
                <a:ea typeface="黑体" panose="02010609060101010101" pitchFamily="49" charset="-122"/>
              </a:rPr>
              <a:t>CPU</a:t>
            </a:r>
            <a:r>
              <a:rPr lang="zh-CN" altLang="en-US" sz="1800" b="0" dirty="0">
                <a:latin typeface="黑体" panose="02010609060101010101" pitchFamily="49" charset="-122"/>
                <a:ea typeface="黑体" panose="02010609060101010101" pitchFamily="49" charset="-122"/>
              </a:rPr>
              <a:t>框架图</a:t>
            </a:r>
            <a:br>
              <a:rPr lang="en-US" altLang="zh-CN" sz="1800" b="0" dirty="0">
                <a:latin typeface="黑体" panose="02010609060101010101" pitchFamily="49" charset="-122"/>
                <a:ea typeface="黑体" panose="02010609060101010101" pitchFamily="49" charset="-122"/>
              </a:rPr>
            </a:br>
            <a:br>
              <a:rPr lang="en-US" altLang="zh-CN" sz="1800" b="0" dirty="0">
                <a:latin typeface="黑体" panose="02010609060101010101" pitchFamily="49" charset="-122"/>
                <a:ea typeface="黑体" panose="02010609060101010101" pitchFamily="49" charset="-122"/>
              </a:rPr>
            </a:br>
            <a:br>
              <a:rPr lang="en-US" altLang="zh-CN" sz="1800" b="0" dirty="0">
                <a:latin typeface="黑体" panose="02010609060101010101" pitchFamily="49" charset="-122"/>
                <a:ea typeface="黑体" panose="02010609060101010101" pitchFamily="49" charset="-122"/>
              </a:rPr>
            </a:br>
            <a:br>
              <a:rPr lang="en-US" altLang="zh-CN" sz="1800" b="0" dirty="0">
                <a:latin typeface="黑体" panose="02010609060101010101" pitchFamily="49" charset="-122"/>
                <a:ea typeface="黑体" panose="02010609060101010101" pitchFamily="49" charset="-122"/>
              </a:rPr>
            </a:br>
            <a:br>
              <a:rPr lang="en-US" altLang="zh-CN" sz="1800" b="0" dirty="0">
                <a:latin typeface="黑体" panose="02010609060101010101" pitchFamily="49" charset="-122"/>
                <a:ea typeface="黑体" panose="02010609060101010101" pitchFamily="49" charset="-122"/>
              </a:rPr>
            </a:br>
            <a:r>
              <a:rPr lang="zh-CN" altLang="en-US" sz="1800" b="0" dirty="0">
                <a:latin typeface="黑体" panose="02010609060101010101" pitchFamily="49" charset="-122"/>
                <a:ea typeface="黑体" panose="02010609060101010101" pitchFamily="49" charset="-122"/>
              </a:rPr>
              <a:t>对应</a:t>
            </a:r>
            <a:br>
              <a:rPr lang="en-US" altLang="zh-CN" sz="1800" b="0" dirty="0">
                <a:latin typeface="黑体" panose="02010609060101010101" pitchFamily="49" charset="-122"/>
                <a:ea typeface="黑体" panose="02010609060101010101" pitchFamily="49" charset="-122"/>
              </a:rPr>
            </a:br>
            <a:r>
              <a:rPr lang="en-US" altLang="zh-CN" sz="1800" b="0" dirty="0">
                <a:latin typeface="黑体" panose="02010609060101010101" pitchFamily="49" charset="-122"/>
                <a:ea typeface="黑体" panose="02010609060101010101" pitchFamily="49" charset="-122"/>
              </a:rPr>
              <a:t>cpu.v</a:t>
            </a:r>
            <a:r>
              <a:rPr lang="zh-CN" altLang="en-US" sz="1800" b="0" dirty="0">
                <a:latin typeface="黑体" panose="02010609060101010101" pitchFamily="49" charset="-122"/>
                <a:ea typeface="黑体" panose="02010609060101010101" pitchFamily="49" charset="-122"/>
              </a:rPr>
              <a:t>文件</a:t>
            </a:r>
          </a:p>
        </p:txBody>
      </p:sp>
      <p:sp>
        <p:nvSpPr>
          <p:cNvPr id="21508" name="Rectangle 6"/>
          <p:cNvSpPr/>
          <p:nvPr/>
        </p:nvSpPr>
        <p:spPr>
          <a:xfrm>
            <a:off x="1143000" y="-142347"/>
            <a:ext cx="6858000" cy="284693"/>
          </a:xfrm>
          <a:prstGeom prst="rect">
            <a:avLst/>
          </a:prstGeom>
          <a:noFill/>
          <a:ln w="9525">
            <a:noFill/>
          </a:ln>
        </p:spPr>
        <p:txBody>
          <a:bodyPr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pic>
        <p:nvPicPr>
          <p:cNvPr id="21509" name="图片 1"/>
          <p:cNvPicPr>
            <a:picLocks noChangeAspect="1"/>
          </p:cNvPicPr>
          <p:nvPr/>
        </p:nvPicPr>
        <p:blipFill>
          <a:blip r:embed="rId2"/>
          <a:stretch>
            <a:fillRect/>
          </a:stretch>
        </p:blipFill>
        <p:spPr>
          <a:xfrm>
            <a:off x="3113485" y="541486"/>
            <a:ext cx="5203429" cy="4218477"/>
          </a:xfrm>
          <a:prstGeom prst="rect">
            <a:avLst/>
          </a:prstGeom>
          <a:noFill/>
          <a:ln w="9525">
            <a:noFill/>
          </a:ln>
        </p:spPr>
      </p:pic>
      <p:sp>
        <p:nvSpPr>
          <p:cNvPr id="6" name="标题 2"/>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CPU</a:t>
            </a:r>
            <a:r>
              <a:rPr lang="zh-CN" altLang="en-US" dirty="0"/>
              <a:t>整合与验证</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134</a:t>
            </a:fld>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07B72E7F-1BDE-019C-3E1A-D52984D9E49C}"/>
              </a:ext>
            </a:extLst>
          </p:cNvPr>
          <p:cNvGraphicFramePr>
            <a:graphicFrameLocks noGrp="1"/>
          </p:cNvGraphicFramePr>
          <p:nvPr>
            <p:extLst>
              <p:ext uri="{D42A27DB-BD31-4B8C-83A1-F6EECF244321}">
                <p14:modId xmlns:p14="http://schemas.microsoft.com/office/powerpoint/2010/main" val="101647847"/>
              </p:ext>
            </p:extLst>
          </p:nvPr>
        </p:nvGraphicFramePr>
        <p:xfrm>
          <a:off x="76569" y="579620"/>
          <a:ext cx="8990862" cy="3984260"/>
        </p:xfrm>
        <a:graphic>
          <a:graphicData uri="http://schemas.openxmlformats.org/drawingml/2006/table">
            <a:tbl>
              <a:tblPr>
                <a:tableStyleId>{5C22544A-7EE6-4342-B048-85BDC9FD1C3A}</a:tableStyleId>
              </a:tblPr>
              <a:tblGrid>
                <a:gridCol w="1444993">
                  <a:extLst>
                    <a:ext uri="{9D8B030D-6E8A-4147-A177-3AD203B41FA5}">
                      <a16:colId xmlns:a16="http://schemas.microsoft.com/office/drawing/2014/main" val="1851778580"/>
                    </a:ext>
                  </a:extLst>
                </a:gridCol>
                <a:gridCol w="1177747">
                  <a:extLst>
                    <a:ext uri="{9D8B030D-6E8A-4147-A177-3AD203B41FA5}">
                      <a16:colId xmlns:a16="http://schemas.microsoft.com/office/drawing/2014/main" val="1787944061"/>
                    </a:ext>
                  </a:extLst>
                </a:gridCol>
                <a:gridCol w="775411">
                  <a:extLst>
                    <a:ext uri="{9D8B030D-6E8A-4147-A177-3AD203B41FA5}">
                      <a16:colId xmlns:a16="http://schemas.microsoft.com/office/drawing/2014/main" val="1208256001"/>
                    </a:ext>
                  </a:extLst>
                </a:gridCol>
                <a:gridCol w="4564685">
                  <a:extLst>
                    <a:ext uri="{9D8B030D-6E8A-4147-A177-3AD203B41FA5}">
                      <a16:colId xmlns:a16="http://schemas.microsoft.com/office/drawing/2014/main" val="1923847485"/>
                    </a:ext>
                  </a:extLst>
                </a:gridCol>
                <a:gridCol w="1028026">
                  <a:extLst>
                    <a:ext uri="{9D8B030D-6E8A-4147-A177-3AD203B41FA5}">
                      <a16:colId xmlns:a16="http://schemas.microsoft.com/office/drawing/2014/main" val="2051065805"/>
                    </a:ext>
                  </a:extLst>
                </a:gridCol>
              </a:tblGrid>
              <a:tr h="635052">
                <a:tc>
                  <a:txBody>
                    <a:bodyPr/>
                    <a:lstStyle/>
                    <a:p>
                      <a:pPr marL="0" indent="127000" algn="ctr" defTabSz="685800" rtl="0" eaLnBrk="1" latinLnBrk="0" hangingPunct="1">
                        <a:lnSpc>
                          <a:spcPct val="120000"/>
                        </a:lnSpc>
                        <a:spcBef>
                          <a:spcPts val="120"/>
                        </a:spcBef>
                        <a:spcAft>
                          <a:spcPts val="120"/>
                        </a:spcAft>
                      </a:pPr>
                      <a:r>
                        <a:rPr lang="zh-CN" altLang="en-US" sz="1600" b="1" kern="100" dirty="0">
                          <a:solidFill>
                            <a:schemeClr val="dk1"/>
                          </a:solidFill>
                          <a:effectLst/>
                          <a:latin typeface="宋体" panose="02010600030101010101" pitchFamily="2" charset="-122"/>
                          <a:ea typeface="宋体" panose="02010600030101010101" pitchFamily="2" charset="-122"/>
                          <a:cs typeface="+mn-cs"/>
                        </a:rPr>
                        <a:t>接口名称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600" b="1" kern="100" dirty="0">
                          <a:solidFill>
                            <a:schemeClr val="dk1"/>
                          </a:solidFill>
                          <a:effectLst/>
                          <a:latin typeface="宋体" panose="02010600030101010101" pitchFamily="2" charset="-122"/>
                          <a:ea typeface="宋体" panose="02010600030101010101" pitchFamily="2" charset="-122"/>
                          <a:cs typeface="+mn-cs"/>
                        </a:rPr>
                        <a:t>输入</a:t>
                      </a:r>
                      <a:r>
                        <a:rPr lang="en-US" sz="1600" b="1" kern="100" dirty="0">
                          <a:solidFill>
                            <a:schemeClr val="dk1"/>
                          </a:solidFill>
                          <a:effectLst/>
                          <a:latin typeface="宋体" panose="02010600030101010101" pitchFamily="2" charset="-122"/>
                          <a:ea typeface="宋体" panose="02010600030101010101" pitchFamily="2" charset="-122"/>
                          <a:cs typeface="+mn-cs"/>
                        </a:rPr>
                        <a:t>/</a:t>
                      </a:r>
                      <a:r>
                        <a:rPr lang="zh-CN" altLang="en-US" sz="1600" b="1" kern="100" dirty="0">
                          <a:solidFill>
                            <a:schemeClr val="dk1"/>
                          </a:solidFill>
                          <a:effectLst/>
                          <a:latin typeface="宋体" panose="02010600030101010101" pitchFamily="2" charset="-122"/>
                          <a:ea typeface="宋体" panose="02010600030101010101" pitchFamily="2" charset="-122"/>
                          <a:cs typeface="+mn-cs"/>
                        </a:rPr>
                        <a:t>输出</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600" b="1" kern="100" dirty="0">
                          <a:solidFill>
                            <a:schemeClr val="dk1"/>
                          </a:solidFill>
                          <a:effectLst/>
                          <a:latin typeface="宋体" panose="02010600030101010101" pitchFamily="2" charset="-122"/>
                          <a:ea typeface="宋体" panose="02010600030101010101" pitchFamily="2" charset="-122"/>
                          <a:cs typeface="+mn-cs"/>
                        </a:rPr>
                        <a:t>位宽</a:t>
                      </a:r>
                      <a:r>
                        <a:rPr lang="en-US" sz="1600" b="1" kern="100" dirty="0">
                          <a:solidFill>
                            <a:schemeClr val="dk1"/>
                          </a:solidFill>
                          <a:effectLst/>
                          <a:latin typeface="宋体" panose="02010600030101010101" pitchFamily="2" charset="-122"/>
                          <a:ea typeface="宋体" panose="02010600030101010101" pitchFamily="2" charset="-122"/>
                          <a:cs typeface="+mn-cs"/>
                        </a:rPr>
                        <a:t>(bits)</a:t>
                      </a:r>
                      <a:endParaRPr lang="zh-CN" altLang="en-US" sz="1600" b="1" kern="100" dirty="0">
                        <a:solidFill>
                          <a:schemeClr val="dk1"/>
                        </a:solidFill>
                        <a:effectLst/>
                        <a:latin typeface="宋体" panose="02010600030101010101" pitchFamily="2" charset="-122"/>
                        <a:ea typeface="宋体" panose="02010600030101010101" pitchFamily="2" charset="-122"/>
                        <a:cs typeface="+mn-cs"/>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600" b="1" kern="100" dirty="0">
                          <a:solidFill>
                            <a:schemeClr val="dk1"/>
                          </a:solidFill>
                          <a:effectLst/>
                          <a:latin typeface="宋体" panose="02010600030101010101" pitchFamily="2" charset="-122"/>
                          <a:ea typeface="宋体" panose="02010600030101010101" pitchFamily="2" charset="-122"/>
                          <a:cs typeface="+mn-cs"/>
                        </a:rPr>
                        <a:t>功能描述</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127000" algn="ctr" defTabSz="685800" rtl="0" eaLnBrk="1" latinLnBrk="0" hangingPunct="1">
                        <a:lnSpc>
                          <a:spcPct val="120000"/>
                        </a:lnSpc>
                        <a:spcBef>
                          <a:spcPts val="120"/>
                        </a:spcBef>
                        <a:spcAft>
                          <a:spcPts val="120"/>
                        </a:spcAft>
                      </a:pPr>
                      <a:r>
                        <a:rPr lang="zh-CN" altLang="en-US" sz="1600" b="1" kern="100" dirty="0">
                          <a:solidFill>
                            <a:schemeClr val="dk1"/>
                          </a:solidFill>
                          <a:effectLst/>
                          <a:latin typeface="宋体" panose="02010600030101010101" pitchFamily="2" charset="-122"/>
                          <a:ea typeface="宋体" panose="02010600030101010101" pitchFamily="2" charset="-122"/>
                          <a:cs typeface="+mn-cs"/>
                        </a:rPr>
                        <a:t>信号来源</a:t>
                      </a:r>
                      <a:r>
                        <a:rPr lang="en-US" sz="1600" b="1" kern="100" dirty="0">
                          <a:solidFill>
                            <a:schemeClr val="dk1"/>
                          </a:solidFill>
                          <a:effectLst/>
                          <a:latin typeface="宋体" panose="02010600030101010101" pitchFamily="2" charset="-122"/>
                          <a:ea typeface="宋体" panose="02010600030101010101" pitchFamily="2" charset="-122"/>
                          <a:cs typeface="+mn-cs"/>
                        </a:rPr>
                        <a:t>/</a:t>
                      </a:r>
                      <a:r>
                        <a:rPr lang="zh-CN" altLang="en-US" sz="1600" b="1" kern="100" dirty="0">
                          <a:solidFill>
                            <a:schemeClr val="dk1"/>
                          </a:solidFill>
                          <a:effectLst/>
                          <a:latin typeface="宋体" panose="02010600030101010101" pitchFamily="2" charset="-122"/>
                          <a:ea typeface="宋体" panose="02010600030101010101" pitchFamily="2" charset="-122"/>
                          <a:cs typeface="+mn-cs"/>
                        </a:rPr>
                        <a:t>去向</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3693366"/>
                  </a:ext>
                </a:extLst>
              </a:tr>
              <a:tr h="343632">
                <a:tc>
                  <a:txBody>
                    <a:bodyPr/>
                    <a:lstStyle/>
                    <a:p>
                      <a:pPr indent="127000" algn="ctr">
                        <a:lnSpc>
                          <a:spcPct val="120000"/>
                        </a:lnSpc>
                        <a:spcBef>
                          <a:spcPts val="120"/>
                        </a:spcBef>
                        <a:spcAft>
                          <a:spcPts val="120"/>
                        </a:spcAft>
                      </a:pPr>
                      <a:r>
                        <a:rPr lang="en-US" sz="1400" kern="100" dirty="0" err="1">
                          <a:effectLst/>
                          <a:latin typeface="+mn-ea"/>
                          <a:ea typeface="+mn-ea"/>
                        </a:rPr>
                        <a:t>ExternalReset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input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1</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复位输入，有效时</a:t>
                      </a:r>
                      <a:r>
                        <a:rPr lang="en-US" sz="1400" kern="100" dirty="0">
                          <a:effectLst/>
                          <a:latin typeface="+mn-ea"/>
                          <a:ea typeface="+mn-ea"/>
                        </a:rPr>
                        <a:t>CPU</a:t>
                      </a:r>
                      <a:r>
                        <a:rPr lang="zh-CN" sz="1400" kern="100" dirty="0">
                          <a:effectLst/>
                          <a:latin typeface="+mn-ea"/>
                          <a:ea typeface="+mn-ea"/>
                        </a:rPr>
                        <a:t>完成复位操作</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a:effectLst/>
                          <a:latin typeface="+mn-ea"/>
                          <a:ea typeface="+mn-ea"/>
                        </a:rPr>
                        <a:t>按键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3104845"/>
                  </a:ext>
                </a:extLst>
              </a:tr>
              <a:tr h="337332">
                <a:tc>
                  <a:txBody>
                    <a:bodyPr/>
                    <a:lstStyle/>
                    <a:p>
                      <a:pPr indent="127000" algn="ctr">
                        <a:lnSpc>
                          <a:spcPct val="120000"/>
                        </a:lnSpc>
                        <a:spcBef>
                          <a:spcPts val="120"/>
                        </a:spcBef>
                        <a:spcAft>
                          <a:spcPts val="120"/>
                        </a:spcAft>
                      </a:pPr>
                      <a:r>
                        <a:rPr lang="en-US" sz="1400" kern="100" dirty="0" err="1">
                          <a:effectLst/>
                          <a:latin typeface="+mn-ea"/>
                          <a:ea typeface="+mn-ea"/>
                        </a:rPr>
                        <a:t>MemDataready</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input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a:effectLst/>
                          <a:latin typeface="+mn-ea"/>
                          <a:ea typeface="+mn-ea"/>
                        </a:rPr>
                        <a:t>有效时表示存储器准备好要传递给</a:t>
                      </a:r>
                      <a:r>
                        <a:rPr lang="en-US" sz="1400" kern="100">
                          <a:effectLst/>
                          <a:latin typeface="+mn-ea"/>
                          <a:ea typeface="+mn-ea"/>
                        </a:rPr>
                        <a:t>CPU</a:t>
                      </a:r>
                      <a:r>
                        <a:rPr lang="zh-CN" sz="1400" kern="100">
                          <a:effectLst/>
                          <a:latin typeface="+mn-ea"/>
                          <a:ea typeface="+mn-ea"/>
                        </a:rPr>
                        <a:t>的数据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存储器</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489185"/>
                  </a:ext>
                </a:extLst>
              </a:tr>
              <a:tr h="323106">
                <a:tc>
                  <a:txBody>
                    <a:bodyPr/>
                    <a:lstStyle/>
                    <a:p>
                      <a:pPr indent="127000" algn="ctr">
                        <a:lnSpc>
                          <a:spcPct val="120000"/>
                        </a:lnSpc>
                        <a:spcBef>
                          <a:spcPts val="120"/>
                        </a:spcBef>
                        <a:spcAft>
                          <a:spcPts val="120"/>
                        </a:spcAft>
                      </a:pPr>
                      <a:r>
                        <a:rPr lang="en-US" sz="1400" kern="100" dirty="0" err="1">
                          <a:effectLst/>
                          <a:latin typeface="+mn-ea"/>
                          <a:ea typeface="+mn-ea"/>
                        </a:rPr>
                        <a:t>Clk</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input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时钟输入</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a:effectLst/>
                          <a:latin typeface="+mn-ea"/>
                          <a:ea typeface="+mn-ea"/>
                        </a:rPr>
                        <a:t>分频器</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645114"/>
                  </a:ext>
                </a:extLst>
              </a:tr>
              <a:tr h="341343">
                <a:tc>
                  <a:txBody>
                    <a:bodyPr/>
                    <a:lstStyle/>
                    <a:p>
                      <a:pPr indent="127000" algn="ctr">
                        <a:lnSpc>
                          <a:spcPct val="120000"/>
                        </a:lnSpc>
                        <a:spcBef>
                          <a:spcPts val="120"/>
                        </a:spcBef>
                        <a:spcAft>
                          <a:spcPts val="120"/>
                        </a:spcAft>
                      </a:pPr>
                      <a:r>
                        <a:rPr lang="en-US" sz="1400" kern="100">
                          <a:effectLst/>
                          <a:latin typeface="+mn-ea"/>
                          <a:ea typeface="+mn-ea"/>
                        </a:rPr>
                        <a:t>Databus</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input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16</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从存储器读出数据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a:effectLst/>
                          <a:latin typeface="+mn-ea"/>
                          <a:ea typeface="+mn-ea"/>
                        </a:rPr>
                        <a:t>存储器</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4764606"/>
                  </a:ext>
                </a:extLst>
              </a:tr>
              <a:tr h="354388">
                <a:tc>
                  <a:txBody>
                    <a:bodyPr/>
                    <a:lstStyle/>
                    <a:p>
                      <a:pPr indent="127000" algn="ctr">
                        <a:lnSpc>
                          <a:spcPct val="120000"/>
                        </a:lnSpc>
                        <a:spcBef>
                          <a:spcPts val="120"/>
                        </a:spcBef>
                        <a:spcAft>
                          <a:spcPts val="120"/>
                        </a:spcAft>
                      </a:pPr>
                      <a:r>
                        <a:rPr lang="en-US" sz="1400" kern="100">
                          <a:effectLst/>
                          <a:latin typeface="+mn-ea"/>
                          <a:ea typeface="+mn-ea"/>
                        </a:rPr>
                        <a:t>Addressbus</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output</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8</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地址总线，表明要读取读出数据的地址</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CPU</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0162632"/>
                  </a:ext>
                </a:extLst>
              </a:tr>
              <a:tr h="361929">
                <a:tc>
                  <a:txBody>
                    <a:bodyPr/>
                    <a:lstStyle/>
                    <a:p>
                      <a:pPr indent="127000" algn="ctr">
                        <a:lnSpc>
                          <a:spcPct val="120000"/>
                        </a:lnSpc>
                        <a:spcBef>
                          <a:spcPts val="120"/>
                        </a:spcBef>
                        <a:spcAft>
                          <a:spcPts val="120"/>
                        </a:spcAft>
                      </a:pPr>
                      <a:r>
                        <a:rPr lang="en-US" sz="1400" kern="100">
                          <a:effectLst/>
                          <a:latin typeface="+mn-ea"/>
                          <a:ea typeface="+mn-ea"/>
                        </a:rPr>
                        <a:t>ReadMem</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output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读存储器数据，有效表示</a:t>
                      </a:r>
                      <a:r>
                        <a:rPr lang="en-US" sz="1400" kern="100" dirty="0">
                          <a:effectLst/>
                          <a:latin typeface="+mn-ea"/>
                          <a:ea typeface="+mn-ea"/>
                        </a:rPr>
                        <a:t>CPU</a:t>
                      </a:r>
                      <a:r>
                        <a:rPr lang="zh-CN" sz="1400" kern="100" dirty="0">
                          <a:effectLst/>
                          <a:latin typeface="+mn-ea"/>
                          <a:ea typeface="+mn-ea"/>
                        </a:rPr>
                        <a:t>准备向存储器读数据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CPU</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38353"/>
                  </a:ext>
                </a:extLst>
              </a:tr>
              <a:tr h="323106">
                <a:tc>
                  <a:txBody>
                    <a:bodyPr/>
                    <a:lstStyle/>
                    <a:p>
                      <a:pPr indent="127000" algn="ctr">
                        <a:lnSpc>
                          <a:spcPct val="120000"/>
                        </a:lnSpc>
                        <a:spcBef>
                          <a:spcPts val="120"/>
                        </a:spcBef>
                        <a:spcAft>
                          <a:spcPts val="120"/>
                        </a:spcAft>
                      </a:pPr>
                      <a:r>
                        <a:rPr lang="en-US" sz="1400" kern="100">
                          <a:effectLst/>
                          <a:latin typeface="+mn-ea"/>
                          <a:ea typeface="+mn-ea"/>
                        </a:rPr>
                        <a:t>WriteMem</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output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1</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写存储器数据，有效时表示</a:t>
                      </a:r>
                      <a:r>
                        <a:rPr lang="en-US" sz="1400" kern="100" dirty="0">
                          <a:effectLst/>
                          <a:latin typeface="+mn-ea"/>
                          <a:ea typeface="+mn-ea"/>
                        </a:rPr>
                        <a:t>CPU</a:t>
                      </a:r>
                      <a:r>
                        <a:rPr lang="zh-CN" sz="1400" kern="100" dirty="0">
                          <a:effectLst/>
                          <a:latin typeface="+mn-ea"/>
                          <a:ea typeface="+mn-ea"/>
                        </a:rPr>
                        <a:t>准备好向存储器写数据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CPU</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621"/>
                  </a:ext>
                </a:extLst>
              </a:tr>
              <a:tr h="350130">
                <a:tc>
                  <a:txBody>
                    <a:bodyPr/>
                    <a:lstStyle/>
                    <a:p>
                      <a:pPr indent="127000" algn="ctr">
                        <a:lnSpc>
                          <a:spcPct val="120000"/>
                        </a:lnSpc>
                        <a:spcBef>
                          <a:spcPts val="120"/>
                        </a:spcBef>
                        <a:spcAft>
                          <a:spcPts val="120"/>
                        </a:spcAft>
                      </a:pPr>
                      <a:r>
                        <a:rPr lang="en-US" sz="1400" kern="100">
                          <a:effectLst/>
                          <a:latin typeface="+mn-ea"/>
                          <a:ea typeface="+mn-ea"/>
                        </a:rPr>
                        <a:t>ReadIO</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output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读</a:t>
                      </a:r>
                      <a:r>
                        <a:rPr lang="en-US" sz="1400" kern="100" dirty="0">
                          <a:effectLst/>
                          <a:latin typeface="+mn-ea"/>
                          <a:ea typeface="+mn-ea"/>
                        </a:rPr>
                        <a:t>I/O,</a:t>
                      </a:r>
                      <a:r>
                        <a:rPr lang="zh-CN" sz="1400" kern="100" dirty="0">
                          <a:effectLst/>
                          <a:latin typeface="+mn-ea"/>
                          <a:ea typeface="+mn-ea"/>
                        </a:rPr>
                        <a:t>有效时表示</a:t>
                      </a:r>
                      <a:r>
                        <a:rPr lang="en-US" sz="1400" kern="100" dirty="0">
                          <a:effectLst/>
                          <a:latin typeface="+mn-ea"/>
                          <a:ea typeface="+mn-ea"/>
                        </a:rPr>
                        <a:t>CPU</a:t>
                      </a:r>
                      <a:r>
                        <a:rPr lang="zh-CN" sz="1400" kern="100" dirty="0">
                          <a:effectLst/>
                          <a:latin typeface="+mn-ea"/>
                          <a:ea typeface="+mn-ea"/>
                        </a:rPr>
                        <a:t>准备好向</a:t>
                      </a:r>
                      <a:r>
                        <a:rPr lang="en-US" sz="1400" kern="100" dirty="0">
                          <a:effectLst/>
                          <a:latin typeface="+mn-ea"/>
                          <a:ea typeface="+mn-ea"/>
                        </a:rPr>
                        <a:t>I/O</a:t>
                      </a:r>
                      <a:r>
                        <a:rPr lang="zh-CN" sz="1400" kern="100" dirty="0">
                          <a:effectLst/>
                          <a:latin typeface="+mn-ea"/>
                          <a:ea typeface="+mn-ea"/>
                        </a:rPr>
                        <a:t>设备读数据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CPU</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0649275"/>
                  </a:ext>
                </a:extLst>
              </a:tr>
              <a:tr h="329609">
                <a:tc>
                  <a:txBody>
                    <a:bodyPr/>
                    <a:lstStyle/>
                    <a:p>
                      <a:pPr indent="127000" algn="ctr">
                        <a:lnSpc>
                          <a:spcPct val="120000"/>
                        </a:lnSpc>
                        <a:spcBef>
                          <a:spcPts val="120"/>
                        </a:spcBef>
                        <a:spcAft>
                          <a:spcPts val="120"/>
                        </a:spcAft>
                      </a:pPr>
                      <a:r>
                        <a:rPr lang="en-US" sz="1400" kern="100">
                          <a:effectLst/>
                          <a:latin typeface="+mn-ea"/>
                          <a:ea typeface="+mn-ea"/>
                        </a:rPr>
                        <a:t>WriteIO</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output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1</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写</a:t>
                      </a:r>
                      <a:r>
                        <a:rPr lang="en-US" sz="1400" kern="100" dirty="0">
                          <a:effectLst/>
                          <a:latin typeface="+mn-ea"/>
                          <a:ea typeface="+mn-ea"/>
                        </a:rPr>
                        <a:t>I/O,</a:t>
                      </a:r>
                      <a:r>
                        <a:rPr lang="zh-CN" sz="1400" kern="100" dirty="0">
                          <a:effectLst/>
                          <a:latin typeface="+mn-ea"/>
                          <a:ea typeface="+mn-ea"/>
                        </a:rPr>
                        <a:t>有效时表示</a:t>
                      </a:r>
                      <a:r>
                        <a:rPr lang="en-US" sz="1400" kern="100" dirty="0">
                          <a:effectLst/>
                          <a:latin typeface="+mn-ea"/>
                          <a:ea typeface="+mn-ea"/>
                        </a:rPr>
                        <a:t>CPU</a:t>
                      </a:r>
                      <a:r>
                        <a:rPr lang="zh-CN" sz="1400" kern="100" dirty="0">
                          <a:effectLst/>
                          <a:latin typeface="+mn-ea"/>
                          <a:ea typeface="+mn-ea"/>
                        </a:rPr>
                        <a:t>准备好向</a:t>
                      </a:r>
                      <a:r>
                        <a:rPr lang="en-US" sz="1400" kern="100" dirty="0">
                          <a:effectLst/>
                          <a:latin typeface="+mn-ea"/>
                          <a:ea typeface="+mn-ea"/>
                        </a:rPr>
                        <a:t>I/O</a:t>
                      </a:r>
                      <a:r>
                        <a:rPr lang="zh-CN" sz="1400" kern="100" dirty="0">
                          <a:effectLst/>
                          <a:latin typeface="+mn-ea"/>
                          <a:ea typeface="+mn-ea"/>
                        </a:rPr>
                        <a:t>设备写数据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CPU</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3786354"/>
                  </a:ext>
                </a:extLst>
              </a:tr>
              <a:tr h="284633">
                <a:tc>
                  <a:txBody>
                    <a:bodyPr/>
                    <a:lstStyle/>
                    <a:p>
                      <a:pPr indent="127000" algn="ctr">
                        <a:lnSpc>
                          <a:spcPct val="120000"/>
                        </a:lnSpc>
                        <a:spcBef>
                          <a:spcPts val="120"/>
                        </a:spcBef>
                        <a:spcAft>
                          <a:spcPts val="120"/>
                        </a:spcAft>
                      </a:pPr>
                      <a:r>
                        <a:rPr lang="en-US" sz="1400" kern="100">
                          <a:effectLst/>
                          <a:latin typeface="+mn-ea"/>
                          <a:ea typeface="+mn-ea"/>
                        </a:rPr>
                        <a:t>alout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output</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a:effectLst/>
                          <a:latin typeface="+mn-ea"/>
                          <a:ea typeface="+mn-ea"/>
                        </a:rPr>
                        <a:t>16</a:t>
                      </a:r>
                      <a:endParaRPr lang="zh-CN" sz="1400" kern="10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400" kern="100" dirty="0">
                          <a:effectLst/>
                          <a:latin typeface="+mn-ea"/>
                          <a:ea typeface="+mn-ea"/>
                        </a:rPr>
                        <a:t>写入</a:t>
                      </a:r>
                      <a:r>
                        <a:rPr lang="en-US" sz="1400" kern="100" dirty="0">
                          <a:effectLst/>
                          <a:latin typeface="+mn-ea"/>
                          <a:ea typeface="+mn-ea"/>
                        </a:rPr>
                        <a:t>I/O</a:t>
                      </a:r>
                      <a:r>
                        <a:rPr lang="zh-CN" sz="1400" kern="100" dirty="0">
                          <a:effectLst/>
                          <a:latin typeface="+mn-ea"/>
                          <a:ea typeface="+mn-ea"/>
                        </a:rPr>
                        <a:t>或存储器的数据</a:t>
                      </a: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400" kern="100" dirty="0">
                          <a:effectLst/>
                          <a:latin typeface="+mn-ea"/>
                          <a:ea typeface="+mn-ea"/>
                        </a:rPr>
                        <a:t>CPU</a:t>
                      </a:r>
                      <a:endParaRPr lang="zh-CN" sz="1400" kern="100" dirty="0">
                        <a:effectLst/>
                        <a:latin typeface="+mn-ea"/>
                        <a:ea typeface="+mn-ea"/>
                      </a:endParaRPr>
                    </a:p>
                  </a:txBody>
                  <a:tcPr marL="48101" marR="481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3899905"/>
                  </a:ext>
                </a:extLst>
              </a:tr>
            </a:tbl>
          </a:graphicData>
        </a:graphic>
      </p:graphicFrame>
      <p:sp>
        <p:nvSpPr>
          <p:cNvPr id="3" name="标题 2"/>
          <p:cNvSpPr>
            <a:spLocks noGrp="1"/>
          </p:cNvSpPr>
          <p:nvPr>
            <p:ph type="title"/>
          </p:nvPr>
        </p:nvSpPr>
        <p:spPr/>
        <p:txBody>
          <a:bodyPr/>
          <a:lstStyle/>
          <a:p>
            <a:r>
              <a:rPr lang="en-US" altLang="zh-CN" dirty="0"/>
              <a:t>CPU</a:t>
            </a:r>
            <a:r>
              <a:rPr lang="zh-CN" altLang="en-US" dirty="0"/>
              <a:t>整合与验证</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135</a:t>
            </a:fld>
            <a:endParaRPr lang="zh-CN" altLang="en-US" dirty="0"/>
          </a:p>
        </p:txBody>
      </p:sp>
    </p:spTree>
    <p:extLst>
      <p:ext uri="{BB962C8B-B14F-4D97-AF65-F5344CB8AC3E}">
        <p14:creationId xmlns:p14="http://schemas.microsoft.com/office/powerpoint/2010/main" val="20636512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23557" name="对象 2"/>
          <p:cNvGraphicFramePr>
            <a:graphicFrameLocks noChangeAspect="1"/>
          </p:cNvGraphicFramePr>
          <p:nvPr>
            <p:extLst>
              <p:ext uri="{D42A27DB-BD31-4B8C-83A1-F6EECF244321}">
                <p14:modId xmlns:p14="http://schemas.microsoft.com/office/powerpoint/2010/main" val="2837090364"/>
              </p:ext>
            </p:extLst>
          </p:nvPr>
        </p:nvGraphicFramePr>
        <p:xfrm>
          <a:off x="1656159" y="1014311"/>
          <a:ext cx="5951119" cy="3939531"/>
        </p:xfrm>
        <a:graphic>
          <a:graphicData uri="http://schemas.openxmlformats.org/presentationml/2006/ole">
            <mc:AlternateContent xmlns:mc="http://schemas.openxmlformats.org/markup-compatibility/2006">
              <mc:Choice xmlns:v="urn:schemas-microsoft-com:vml" Requires="v">
                <p:oleObj spid="_x0000_s9227" r:id="rId3" imgW="5078730" imgH="3557905" progId="Visio.Drawing.15">
                  <p:embed/>
                </p:oleObj>
              </mc:Choice>
              <mc:Fallback>
                <p:oleObj r:id="rId3" imgW="5078730" imgH="3557905" progId="Visio.Drawing.15">
                  <p:embed/>
                  <p:pic>
                    <p:nvPicPr>
                      <p:cNvPr id="23557" name="对象 2"/>
                      <p:cNvPicPr/>
                      <p:nvPr/>
                    </p:nvPicPr>
                    <p:blipFill>
                      <a:blip r:embed="rId4"/>
                      <a:stretch>
                        <a:fillRect/>
                      </a:stretch>
                    </p:blipFill>
                    <p:spPr>
                      <a:xfrm>
                        <a:off x="1656159" y="1014311"/>
                        <a:ext cx="5951119" cy="3939531"/>
                      </a:xfrm>
                      <a:prstGeom prst="rect">
                        <a:avLst/>
                      </a:prstGeom>
                      <a:noFill/>
                      <a:ln w="38100">
                        <a:noFill/>
                        <a:miter/>
                      </a:ln>
                    </p:spPr>
                  </p:pic>
                </p:oleObj>
              </mc:Fallback>
            </mc:AlternateContent>
          </a:graphicData>
        </a:graphic>
      </p:graphicFrame>
      <p:sp>
        <p:nvSpPr>
          <p:cNvPr id="23558" name="TextBox 3"/>
          <p:cNvSpPr txBox="1"/>
          <p:nvPr/>
        </p:nvSpPr>
        <p:spPr>
          <a:xfrm>
            <a:off x="431779" y="2928939"/>
            <a:ext cx="2207794" cy="1454244"/>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1800" dirty="0">
                <a:latin typeface="宋体" panose="02010600030101010101" pitchFamily="2" charset="-122"/>
              </a:rPr>
              <a:t>IP</a:t>
            </a:r>
            <a:r>
              <a:rPr lang="zh-CN" altLang="en-US" sz="1800" dirty="0">
                <a:latin typeface="宋体" panose="02010600030101010101" pitchFamily="2" charset="-122"/>
              </a:rPr>
              <a:t>核例化实现</a:t>
            </a:r>
            <a:endParaRPr lang="en-US" altLang="zh-CN" sz="1800" dirty="0">
              <a:latin typeface="宋体" panose="02010600030101010101" pitchFamily="2" charset="-122"/>
            </a:endParaRPr>
          </a:p>
          <a:p>
            <a:pPr marL="0" indent="0" eaLnBrk="1" hangingPunct="1">
              <a:spcBef>
                <a:spcPct val="0"/>
              </a:spcBef>
              <a:buNone/>
            </a:pPr>
            <a:r>
              <a:rPr lang="zh-CN" altLang="zh-CN" sz="1800" dirty="0">
                <a:latin typeface="宋体" panose="02010600030101010101" pitchFamily="2" charset="-122"/>
              </a:rPr>
              <a:t>输入端口接外部时钟，输出为</a:t>
            </a:r>
            <a:r>
              <a:rPr lang="en-US" altLang="zh-CN" sz="1800" dirty="0">
                <a:latin typeface="宋体" panose="02010600030101010101" pitchFamily="2" charset="-122"/>
              </a:rPr>
              <a:t>5MHz</a:t>
            </a:r>
            <a:r>
              <a:rPr lang="zh-CN" altLang="zh-CN" sz="1800" dirty="0">
                <a:latin typeface="宋体" panose="02010600030101010101" pitchFamily="2" charset="-122"/>
              </a:rPr>
              <a:t>稳定时钟，作为</a:t>
            </a:r>
            <a:r>
              <a:rPr lang="en-US" altLang="zh-CN" sz="1800" dirty="0">
                <a:latin typeface="宋体" panose="02010600030101010101" pitchFamily="2" charset="-122"/>
              </a:rPr>
              <a:t>CPU</a:t>
            </a:r>
            <a:r>
              <a:rPr lang="zh-CN" altLang="zh-CN" sz="1800" dirty="0">
                <a:latin typeface="宋体" panose="02010600030101010101" pitchFamily="2" charset="-122"/>
              </a:rPr>
              <a:t>和存储器的时钟输入</a:t>
            </a:r>
            <a:endParaRPr lang="zh-CN" altLang="en-US" sz="1800" dirty="0">
              <a:latin typeface="宋体" panose="02010600030101010101" pitchFamily="2" charset="-122"/>
            </a:endParaRPr>
          </a:p>
        </p:txBody>
      </p:sp>
      <p:sp>
        <p:nvSpPr>
          <p:cNvPr id="23559" name="TextBox 7"/>
          <p:cNvSpPr txBox="1"/>
          <p:nvPr/>
        </p:nvSpPr>
        <p:spPr>
          <a:xfrm>
            <a:off x="5585689" y="652970"/>
            <a:ext cx="2771684" cy="623248"/>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1800" dirty="0">
                <a:latin typeface="宋体" panose="02010600030101010101" pitchFamily="2" charset="-122"/>
              </a:rPr>
              <a:t>IP</a:t>
            </a:r>
            <a:r>
              <a:rPr lang="zh-CN" altLang="en-US" sz="1800" dirty="0">
                <a:latin typeface="宋体" panose="02010600030101010101" pitchFamily="2" charset="-122"/>
              </a:rPr>
              <a:t>核例化实现</a:t>
            </a:r>
            <a:endParaRPr lang="en-US" altLang="zh-CN" sz="1800" dirty="0">
              <a:latin typeface="宋体" panose="02010600030101010101" pitchFamily="2" charset="-122"/>
            </a:endParaRPr>
          </a:p>
          <a:p>
            <a:pPr marL="0" indent="0" eaLnBrk="1" hangingPunct="1">
              <a:spcBef>
                <a:spcPct val="0"/>
              </a:spcBef>
              <a:buNone/>
            </a:pPr>
            <a:r>
              <a:rPr lang="zh-CN" altLang="zh-CN" sz="1800" dirty="0"/>
              <a:t>存储</a:t>
            </a:r>
            <a:r>
              <a:rPr lang="en-US" altLang="zh-CN" sz="1800" dirty="0"/>
              <a:t>CPU</a:t>
            </a:r>
            <a:r>
              <a:rPr lang="zh-CN" altLang="zh-CN" sz="1800" dirty="0"/>
              <a:t>执行的程序指令</a:t>
            </a:r>
            <a:endParaRPr lang="zh-CN" altLang="en-US" sz="1800" dirty="0">
              <a:latin typeface="宋体" panose="02010600030101010101" pitchFamily="2" charset="-122"/>
            </a:endParaRPr>
          </a:p>
        </p:txBody>
      </p:sp>
      <p:sp>
        <p:nvSpPr>
          <p:cNvPr id="8" name="矩形 7"/>
          <p:cNvSpPr/>
          <p:nvPr/>
        </p:nvSpPr>
        <p:spPr>
          <a:xfrm>
            <a:off x="3321102" y="1437085"/>
            <a:ext cx="1894636" cy="294609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00"/>
          </a:p>
        </p:txBody>
      </p:sp>
      <p:sp>
        <p:nvSpPr>
          <p:cNvPr id="23561" name="矩形 1"/>
          <p:cNvSpPr/>
          <p:nvPr/>
        </p:nvSpPr>
        <p:spPr>
          <a:xfrm>
            <a:off x="3537190" y="1437085"/>
            <a:ext cx="1485022" cy="315471"/>
          </a:xfrm>
          <a:prstGeom prst="rect">
            <a:avLst/>
          </a:prstGeom>
          <a:noFill/>
          <a:ln w="9525">
            <a:noFill/>
          </a:ln>
        </p:spPr>
        <p:txBody>
          <a:bodyPr wrap="non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600" b="1" dirty="0">
                <a:solidFill>
                  <a:srgbClr val="FF0000"/>
                </a:solidFill>
                <a:latin typeface="宋体" panose="02010600030101010101" pitchFamily="2" charset="-122"/>
              </a:rPr>
              <a:t>精简指令集</a:t>
            </a:r>
            <a:r>
              <a:rPr lang="en-US" altLang="zh-CN" sz="1600" b="1" dirty="0">
                <a:solidFill>
                  <a:srgbClr val="FF0000"/>
                </a:solidFill>
                <a:latin typeface="宋体" panose="02010600030101010101" pitchFamily="2" charset="-122"/>
              </a:rPr>
              <a:t>CPU</a:t>
            </a:r>
          </a:p>
        </p:txBody>
      </p:sp>
      <p:sp>
        <p:nvSpPr>
          <p:cNvPr id="10" name="矩形 9"/>
          <p:cNvSpPr/>
          <p:nvPr/>
        </p:nvSpPr>
        <p:spPr>
          <a:xfrm>
            <a:off x="6261811" y="1437085"/>
            <a:ext cx="2274720" cy="1491854"/>
          </a:xfrm>
          <a:prstGeom prst="rect">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sz="100"/>
          </a:p>
        </p:txBody>
      </p:sp>
      <p:sp>
        <p:nvSpPr>
          <p:cNvPr id="23563" name="矩形 11"/>
          <p:cNvSpPr/>
          <p:nvPr/>
        </p:nvSpPr>
        <p:spPr>
          <a:xfrm>
            <a:off x="7534118" y="1779055"/>
            <a:ext cx="1075573" cy="807913"/>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600" b="1" dirty="0">
                <a:solidFill>
                  <a:srgbClr val="0000FF"/>
                </a:solidFill>
                <a:latin typeface="宋体" panose="02010600030101010101" pitchFamily="2" charset="-122"/>
              </a:rPr>
              <a:t>配合测试设计的外部存储器</a:t>
            </a:r>
            <a:endParaRPr lang="en-US" altLang="zh-CN" sz="1600" b="1" dirty="0">
              <a:solidFill>
                <a:srgbClr val="0000FF"/>
              </a:solidFill>
              <a:latin typeface="宋体" panose="02010600030101010101" pitchFamily="2" charset="-122"/>
            </a:endParaRPr>
          </a:p>
        </p:txBody>
      </p:sp>
      <p:sp>
        <p:nvSpPr>
          <p:cNvPr id="3" name="标题 2"/>
          <p:cNvSpPr>
            <a:spLocks noGrp="1"/>
          </p:cNvSpPr>
          <p:nvPr>
            <p:ph type="title"/>
          </p:nvPr>
        </p:nvSpPr>
        <p:spPr/>
        <p:txBody>
          <a:bodyPr/>
          <a:lstStyle/>
          <a:p>
            <a:r>
              <a:rPr lang="en-US" altLang="zh-CN" dirty="0"/>
              <a:t>CPU</a:t>
            </a:r>
            <a:r>
              <a:rPr lang="zh-CN" altLang="en-US" dirty="0"/>
              <a:t>整合与验证</a:t>
            </a:r>
          </a:p>
        </p:txBody>
      </p:sp>
      <p:sp>
        <p:nvSpPr>
          <p:cNvPr id="13"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4"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136</a:t>
            </a:fld>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65346-E637-31AF-EE00-A506F8CDC3D6}"/>
              </a:ext>
            </a:extLst>
          </p:cNvPr>
          <p:cNvSpPr>
            <a:spLocks noGrp="1"/>
          </p:cNvSpPr>
          <p:nvPr>
            <p:ph type="title"/>
          </p:nvPr>
        </p:nvSpPr>
        <p:spPr/>
        <p:txBody>
          <a:bodyPr/>
          <a:lstStyle/>
          <a:p>
            <a:r>
              <a:rPr lang="en-US" altLang="zh-CN" dirty="0"/>
              <a:t>CPU</a:t>
            </a:r>
            <a:r>
              <a:rPr lang="zh-CN" altLang="en-US" dirty="0"/>
              <a:t>整合与验证</a:t>
            </a:r>
          </a:p>
        </p:txBody>
      </p:sp>
      <p:sp>
        <p:nvSpPr>
          <p:cNvPr id="24580"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4581"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24582" name="对象 5"/>
          <p:cNvGraphicFramePr>
            <a:graphicFrameLocks noChangeAspect="1"/>
          </p:cNvGraphicFramePr>
          <p:nvPr>
            <p:extLst>
              <p:ext uri="{D42A27DB-BD31-4B8C-83A1-F6EECF244321}">
                <p14:modId xmlns:p14="http://schemas.microsoft.com/office/powerpoint/2010/main" val="4011507979"/>
              </p:ext>
            </p:extLst>
          </p:nvPr>
        </p:nvGraphicFramePr>
        <p:xfrm>
          <a:off x="-30480" y="1482330"/>
          <a:ext cx="3094330" cy="2178839"/>
        </p:xfrm>
        <a:graphic>
          <a:graphicData uri="http://schemas.openxmlformats.org/presentationml/2006/ole">
            <mc:AlternateContent xmlns:mc="http://schemas.openxmlformats.org/markup-compatibility/2006">
              <mc:Choice xmlns:v="urn:schemas-microsoft-com:vml" Requires="v">
                <p:oleObj spid="_x0000_s10251" r:id="rId3" imgW="4218940" imgH="2362835" progId="Visio.Drawing.15">
                  <p:embed/>
                </p:oleObj>
              </mc:Choice>
              <mc:Fallback>
                <p:oleObj r:id="rId3" imgW="4218940" imgH="2362835" progId="Visio.Drawing.15">
                  <p:embed/>
                  <p:pic>
                    <p:nvPicPr>
                      <p:cNvPr id="24582" name="对象 5"/>
                      <p:cNvPicPr/>
                      <p:nvPr/>
                    </p:nvPicPr>
                    <p:blipFill>
                      <a:blip r:embed="rId4"/>
                      <a:stretch>
                        <a:fillRect/>
                      </a:stretch>
                    </p:blipFill>
                    <p:spPr>
                      <a:xfrm>
                        <a:off x="-30480" y="1482330"/>
                        <a:ext cx="3094330" cy="2178839"/>
                      </a:xfrm>
                      <a:prstGeom prst="rect">
                        <a:avLst/>
                      </a:prstGeom>
                      <a:noFill/>
                      <a:ln w="38100">
                        <a:noFill/>
                        <a:miter/>
                      </a:ln>
                    </p:spPr>
                  </p:pic>
                </p:oleObj>
              </mc:Fallback>
            </mc:AlternateContent>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739075475"/>
              </p:ext>
            </p:extLst>
          </p:nvPr>
        </p:nvGraphicFramePr>
        <p:xfrm>
          <a:off x="3025379" y="861438"/>
          <a:ext cx="5942319" cy="3622117"/>
        </p:xfrm>
        <a:graphic>
          <a:graphicData uri="http://schemas.openxmlformats.org/drawingml/2006/table">
            <a:tbl>
              <a:tblPr>
                <a:tableStyleId>{00A15C55-8517-42AA-B614-E9B94910E393}</a:tableStyleId>
              </a:tblPr>
              <a:tblGrid>
                <a:gridCol w="1399550">
                  <a:extLst>
                    <a:ext uri="{9D8B030D-6E8A-4147-A177-3AD203B41FA5}">
                      <a16:colId xmlns:a16="http://schemas.microsoft.com/office/drawing/2014/main" val="20000"/>
                    </a:ext>
                  </a:extLst>
                </a:gridCol>
                <a:gridCol w="735356">
                  <a:extLst>
                    <a:ext uri="{9D8B030D-6E8A-4147-A177-3AD203B41FA5}">
                      <a16:colId xmlns:a16="http://schemas.microsoft.com/office/drawing/2014/main" val="20001"/>
                    </a:ext>
                  </a:extLst>
                </a:gridCol>
                <a:gridCol w="690596">
                  <a:extLst>
                    <a:ext uri="{9D8B030D-6E8A-4147-A177-3AD203B41FA5}">
                      <a16:colId xmlns:a16="http://schemas.microsoft.com/office/drawing/2014/main" val="20002"/>
                    </a:ext>
                  </a:extLst>
                </a:gridCol>
                <a:gridCol w="1700912">
                  <a:extLst>
                    <a:ext uri="{9D8B030D-6E8A-4147-A177-3AD203B41FA5}">
                      <a16:colId xmlns:a16="http://schemas.microsoft.com/office/drawing/2014/main" val="20003"/>
                    </a:ext>
                  </a:extLst>
                </a:gridCol>
                <a:gridCol w="1415905">
                  <a:extLst>
                    <a:ext uri="{9D8B030D-6E8A-4147-A177-3AD203B41FA5}">
                      <a16:colId xmlns:a16="http://schemas.microsoft.com/office/drawing/2014/main" val="20004"/>
                    </a:ext>
                  </a:extLst>
                </a:gridCol>
              </a:tblGrid>
              <a:tr h="541613">
                <a:tc>
                  <a:txBody>
                    <a:bodyPr/>
                    <a:lstStyle/>
                    <a:p>
                      <a:pPr indent="127000" algn="ctr">
                        <a:lnSpc>
                          <a:spcPct val="120000"/>
                        </a:lnSpc>
                        <a:spcBef>
                          <a:spcPts val="120"/>
                        </a:spcBef>
                        <a:spcAft>
                          <a:spcPts val="120"/>
                        </a:spcAft>
                      </a:pPr>
                      <a:r>
                        <a:rPr lang="zh-CN" sz="1600" b="1" kern="100" dirty="0">
                          <a:effectLst/>
                        </a:rPr>
                        <a:t>接口名称</a:t>
                      </a:r>
                      <a:endParaRPr lang="zh-CN" sz="1600" b="1"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600" b="1" kern="100" dirty="0">
                          <a:effectLst/>
                        </a:rPr>
                        <a:t>输入</a:t>
                      </a:r>
                      <a:endParaRPr lang="en-US" altLang="zh-CN" sz="1600" b="1" kern="100" dirty="0">
                        <a:effectLst/>
                      </a:endParaRPr>
                    </a:p>
                    <a:p>
                      <a:pPr indent="127000" algn="ctr">
                        <a:lnSpc>
                          <a:spcPct val="120000"/>
                        </a:lnSpc>
                        <a:spcBef>
                          <a:spcPts val="120"/>
                        </a:spcBef>
                        <a:spcAft>
                          <a:spcPts val="120"/>
                        </a:spcAft>
                      </a:pPr>
                      <a:r>
                        <a:rPr lang="en-US" sz="1600" b="1" kern="100" dirty="0">
                          <a:effectLst/>
                        </a:rPr>
                        <a:t>/</a:t>
                      </a:r>
                      <a:r>
                        <a:rPr lang="zh-CN" sz="1600" b="1" kern="100" dirty="0">
                          <a:effectLst/>
                        </a:rPr>
                        <a:t>输出</a:t>
                      </a:r>
                      <a:endParaRPr lang="zh-CN" sz="1600" b="1"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600" b="1" kern="100" dirty="0">
                          <a:effectLst/>
                        </a:rPr>
                        <a:t>位宽</a:t>
                      </a:r>
                      <a:r>
                        <a:rPr lang="en-US" sz="1600" b="1" kern="100" dirty="0">
                          <a:effectLst/>
                        </a:rPr>
                        <a:t>(bits)</a:t>
                      </a:r>
                      <a:endParaRPr lang="zh-CN" sz="1600" b="1"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600" b="1" kern="100" dirty="0">
                          <a:effectLst/>
                        </a:rPr>
                        <a:t>功能描述</a:t>
                      </a:r>
                      <a:endParaRPr lang="zh-CN" sz="1600" b="1"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600" b="1" kern="100" dirty="0">
                          <a:effectLst/>
                        </a:rPr>
                        <a:t>信号来源</a:t>
                      </a:r>
                      <a:endParaRPr lang="en-US" altLang="zh-CN" sz="1600" b="1" kern="100" dirty="0">
                        <a:effectLst/>
                      </a:endParaRPr>
                    </a:p>
                    <a:p>
                      <a:pPr indent="127000" algn="ctr">
                        <a:lnSpc>
                          <a:spcPct val="120000"/>
                        </a:lnSpc>
                        <a:spcBef>
                          <a:spcPts val="120"/>
                        </a:spcBef>
                        <a:spcAft>
                          <a:spcPts val="120"/>
                        </a:spcAft>
                      </a:pPr>
                      <a:r>
                        <a:rPr lang="en-US" sz="1600" b="1" kern="100" dirty="0">
                          <a:effectLst/>
                        </a:rPr>
                        <a:t>/</a:t>
                      </a:r>
                      <a:r>
                        <a:rPr lang="zh-CN" sz="1600" b="1" kern="100" dirty="0">
                          <a:effectLst/>
                        </a:rPr>
                        <a:t>去向</a:t>
                      </a:r>
                      <a:endParaRPr lang="zh-CN" sz="1600" b="1"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8912">
                <a:tc>
                  <a:txBody>
                    <a:bodyPr/>
                    <a:lstStyle/>
                    <a:p>
                      <a:pPr indent="127000" algn="ctr">
                        <a:lnSpc>
                          <a:spcPct val="120000"/>
                        </a:lnSpc>
                        <a:spcBef>
                          <a:spcPts val="120"/>
                        </a:spcBef>
                        <a:spcAft>
                          <a:spcPts val="120"/>
                        </a:spcAft>
                      </a:pPr>
                      <a:r>
                        <a:rPr lang="en-US" sz="1400" kern="100" dirty="0">
                          <a:effectLst/>
                        </a:rPr>
                        <a:t>wren</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input</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1</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a:effectLst/>
                        </a:rPr>
                        <a:t>写有效时向存储器写入数据</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CPU</a:t>
                      </a:r>
                      <a:r>
                        <a:rPr lang="zh-CN" sz="1400" kern="100">
                          <a:effectLst/>
                        </a:rPr>
                        <a:t>控制器</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8912">
                <a:tc>
                  <a:txBody>
                    <a:bodyPr/>
                    <a:lstStyle/>
                    <a:p>
                      <a:pPr indent="127000" algn="ctr">
                        <a:lnSpc>
                          <a:spcPct val="120000"/>
                        </a:lnSpc>
                        <a:spcBef>
                          <a:spcPts val="120"/>
                        </a:spcBef>
                        <a:spcAft>
                          <a:spcPts val="120"/>
                        </a:spcAft>
                      </a:pPr>
                      <a:r>
                        <a:rPr lang="en-US" sz="1400" kern="100">
                          <a:effectLst/>
                        </a:rPr>
                        <a:t>readMem</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input</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1</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读有效时从存储器读出数据</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CPU</a:t>
                      </a:r>
                      <a:r>
                        <a:rPr lang="zh-CN" sz="1400" kern="100">
                          <a:effectLst/>
                        </a:rPr>
                        <a:t>控制器</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4047">
                <a:tc>
                  <a:txBody>
                    <a:bodyPr/>
                    <a:lstStyle/>
                    <a:p>
                      <a:pPr indent="127000" algn="ctr">
                        <a:lnSpc>
                          <a:spcPct val="120000"/>
                        </a:lnSpc>
                        <a:spcBef>
                          <a:spcPts val="120"/>
                        </a:spcBef>
                        <a:spcAft>
                          <a:spcPts val="120"/>
                        </a:spcAft>
                      </a:pPr>
                      <a:r>
                        <a:rPr lang="en-US" sz="1400" kern="100">
                          <a:effectLst/>
                        </a:rPr>
                        <a:t>data</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input</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16</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写入</a:t>
                      </a:r>
                      <a:r>
                        <a:rPr lang="en-US" sz="1400" kern="100" dirty="0">
                          <a:effectLst/>
                        </a:rPr>
                        <a:t>RAM</a:t>
                      </a:r>
                      <a:r>
                        <a:rPr lang="zh-CN" sz="1400" kern="100" dirty="0">
                          <a:effectLst/>
                        </a:rPr>
                        <a:t>的数据</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a:effectLst/>
                        </a:rPr>
                        <a:t>逻辑运算单元</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2020">
                <a:tc>
                  <a:txBody>
                    <a:bodyPr/>
                    <a:lstStyle/>
                    <a:p>
                      <a:pPr indent="127000" algn="ctr">
                        <a:lnSpc>
                          <a:spcPct val="120000"/>
                        </a:lnSpc>
                        <a:spcBef>
                          <a:spcPts val="120"/>
                        </a:spcBef>
                        <a:spcAft>
                          <a:spcPts val="120"/>
                        </a:spcAft>
                      </a:pPr>
                      <a:r>
                        <a:rPr lang="en-US" sz="1400" kern="100">
                          <a:effectLst/>
                        </a:rPr>
                        <a:t>radd</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input</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8</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地址总线接口</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CPU</a:t>
                      </a:r>
                      <a:r>
                        <a:rPr lang="zh-CN" sz="1400" kern="100" dirty="0">
                          <a:effectLst/>
                        </a:rPr>
                        <a:t>寻址单元</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5604">
                <a:tc>
                  <a:txBody>
                    <a:bodyPr/>
                    <a:lstStyle/>
                    <a:p>
                      <a:pPr indent="127000" algn="ctr">
                        <a:lnSpc>
                          <a:spcPct val="120000"/>
                        </a:lnSpc>
                        <a:spcBef>
                          <a:spcPts val="120"/>
                        </a:spcBef>
                        <a:spcAft>
                          <a:spcPts val="120"/>
                        </a:spcAft>
                      </a:pPr>
                      <a:r>
                        <a:rPr lang="en-US" sz="1400" kern="100">
                          <a:effectLst/>
                        </a:rPr>
                        <a:t>clk</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input</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1</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时钟输入</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分频器</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76071">
                <a:tc>
                  <a:txBody>
                    <a:bodyPr/>
                    <a:lstStyle/>
                    <a:p>
                      <a:pPr indent="127000" algn="ctr">
                        <a:lnSpc>
                          <a:spcPct val="120000"/>
                        </a:lnSpc>
                        <a:spcBef>
                          <a:spcPts val="120"/>
                        </a:spcBef>
                        <a:spcAft>
                          <a:spcPts val="120"/>
                        </a:spcAft>
                      </a:pPr>
                      <a:r>
                        <a:rPr lang="en-US" sz="1400" kern="100">
                          <a:effectLst/>
                        </a:rPr>
                        <a:t>MemDataready</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output</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1</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有效时表示存储器准备好读出数据</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CPU</a:t>
                      </a:r>
                      <a:r>
                        <a:rPr lang="zh-CN" sz="1400" kern="100" dirty="0">
                          <a:effectLst/>
                        </a:rPr>
                        <a:t>控制器</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2020">
                <a:tc>
                  <a:txBody>
                    <a:bodyPr/>
                    <a:lstStyle/>
                    <a:p>
                      <a:pPr indent="127000" algn="ctr">
                        <a:lnSpc>
                          <a:spcPct val="120000"/>
                        </a:lnSpc>
                        <a:spcBef>
                          <a:spcPts val="120"/>
                        </a:spcBef>
                        <a:spcAft>
                          <a:spcPts val="120"/>
                        </a:spcAft>
                      </a:pPr>
                      <a:r>
                        <a:rPr lang="en-US" sz="1400" kern="100">
                          <a:effectLst/>
                        </a:rPr>
                        <a:t>q</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output</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a:effectLst/>
                        </a:rPr>
                        <a:t>16</a:t>
                      </a:r>
                      <a:endParaRPr lang="zh-CN" sz="1400" kern="10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zh-CN" sz="1400" kern="100" dirty="0">
                          <a:effectLst/>
                        </a:rPr>
                        <a:t>数据输出</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400" kern="100" dirty="0">
                          <a:effectLst/>
                        </a:rPr>
                        <a:t>CPU</a:t>
                      </a:r>
                      <a:r>
                        <a:rPr lang="zh-CN" sz="1400" kern="100" dirty="0">
                          <a:effectLst/>
                        </a:rPr>
                        <a:t>数据总线</a:t>
                      </a:r>
                      <a:endParaRPr lang="zh-CN" sz="1400" kern="100" dirty="0">
                        <a:effectLst/>
                        <a:latin typeface="Times New Roman" panose="02020603050405020304"/>
                        <a:ea typeface="宋体" panose="02010600030101010101" pitchFamily="2" charset="-122"/>
                      </a:endParaRPr>
                    </a:p>
                  </a:txBody>
                  <a:tcPr marL="51443" marR="5144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137</a:t>
            </a:fld>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213C355-2A38-5DB8-6902-DC26E133EA47}"/>
              </a:ext>
            </a:extLst>
          </p:cNvPr>
          <p:cNvSpPr>
            <a:spLocks noGrp="1"/>
          </p:cNvSpPr>
          <p:nvPr>
            <p:ph type="title"/>
          </p:nvPr>
        </p:nvSpPr>
        <p:spPr/>
        <p:txBody>
          <a:bodyPr/>
          <a:lstStyle/>
          <a:p>
            <a:r>
              <a:rPr lang="en-US" altLang="zh-CN" dirty="0"/>
              <a:t>CPU</a:t>
            </a:r>
            <a:r>
              <a:rPr lang="zh-CN" altLang="en-US" dirty="0"/>
              <a:t>整合与验证</a:t>
            </a:r>
          </a:p>
        </p:txBody>
      </p:sp>
      <p:sp>
        <p:nvSpPr>
          <p:cNvPr id="25604"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5605"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5606" name="矩形 2"/>
          <p:cNvSpPr/>
          <p:nvPr/>
        </p:nvSpPr>
        <p:spPr>
          <a:xfrm>
            <a:off x="70269" y="569797"/>
            <a:ext cx="6138863" cy="4255011"/>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en-US" altLang="zh-CN" sz="1600" dirty="0"/>
              <a:t>     mil  R2  1                </a:t>
            </a:r>
            <a:endParaRPr lang="zh-CN" altLang="zh-CN" sz="1600" dirty="0"/>
          </a:p>
          <a:p>
            <a:pPr marL="0" indent="0" eaLnBrk="1" hangingPunct="1">
              <a:spcBef>
                <a:spcPct val="0"/>
              </a:spcBef>
              <a:buNone/>
            </a:pPr>
            <a:r>
              <a:rPr lang="en-US" altLang="zh-CN" sz="1600" dirty="0"/>
              <a:t>L0:mih  R2  0                //R2</a:t>
            </a:r>
            <a:r>
              <a:rPr lang="zh-CN" altLang="zh-CN" sz="1600" dirty="0"/>
              <a:t>中存放的值为</a:t>
            </a:r>
            <a:r>
              <a:rPr lang="en-US" altLang="zh-CN" sz="1600" dirty="0"/>
              <a:t>0000000000000001</a:t>
            </a:r>
            <a:endParaRPr lang="zh-CN" altLang="zh-CN" sz="1600" dirty="0"/>
          </a:p>
          <a:p>
            <a:pPr marL="0" indent="0" eaLnBrk="1" hangingPunct="1">
              <a:spcBef>
                <a:spcPct val="0"/>
              </a:spcBef>
              <a:buNone/>
            </a:pPr>
            <a:r>
              <a:rPr lang="en-US" altLang="zh-CN" sz="1600" dirty="0"/>
              <a:t>     mil  R0  8</a:t>
            </a:r>
            <a:endParaRPr lang="zh-CN" altLang="zh-CN" sz="1600" dirty="0"/>
          </a:p>
          <a:p>
            <a:pPr marL="0" indent="0" eaLnBrk="1" hangingPunct="1">
              <a:spcBef>
                <a:spcPct val="0"/>
              </a:spcBef>
              <a:buNone/>
            </a:pPr>
            <a:r>
              <a:rPr lang="en-US" altLang="zh-CN" sz="1600" dirty="0"/>
              <a:t>     mih  R0  0                //R0</a:t>
            </a:r>
            <a:r>
              <a:rPr lang="zh-CN" altLang="zh-CN" sz="1600" dirty="0"/>
              <a:t>中存放的值为</a:t>
            </a:r>
            <a:r>
              <a:rPr lang="en-US" altLang="zh-CN" sz="1600" dirty="0"/>
              <a:t>0000000000001000</a:t>
            </a:r>
            <a:endParaRPr lang="zh-CN" altLang="zh-CN" sz="1600" dirty="0"/>
          </a:p>
          <a:p>
            <a:pPr marL="0" indent="0" eaLnBrk="1" hangingPunct="1">
              <a:spcBef>
                <a:spcPct val="0"/>
              </a:spcBef>
              <a:buNone/>
            </a:pPr>
            <a:r>
              <a:rPr lang="en-US" altLang="zh-CN" sz="1600" dirty="0"/>
              <a:t>     mil  R1  1</a:t>
            </a:r>
            <a:endParaRPr lang="zh-CN" altLang="zh-CN" sz="1600" dirty="0"/>
          </a:p>
          <a:p>
            <a:pPr marL="0" indent="0" eaLnBrk="1" hangingPunct="1">
              <a:spcBef>
                <a:spcPct val="0"/>
              </a:spcBef>
              <a:buNone/>
            </a:pPr>
            <a:r>
              <a:rPr lang="en-US" altLang="zh-CN" sz="1600" dirty="0"/>
              <a:t>     mih  R1  0                //R1</a:t>
            </a:r>
            <a:r>
              <a:rPr lang="zh-CN" altLang="zh-CN" sz="1600" dirty="0"/>
              <a:t>中存放的值为</a:t>
            </a:r>
            <a:r>
              <a:rPr lang="en-US" altLang="zh-CN" sz="1600" dirty="0"/>
              <a:t>0000000000000001</a:t>
            </a:r>
            <a:endParaRPr lang="zh-CN" altLang="zh-CN" sz="1600" dirty="0"/>
          </a:p>
          <a:p>
            <a:pPr marL="0" indent="0" eaLnBrk="1" hangingPunct="1">
              <a:spcBef>
                <a:spcPct val="0"/>
              </a:spcBef>
              <a:buNone/>
            </a:pPr>
            <a:r>
              <a:rPr lang="en-US" altLang="zh-CN" sz="1600" dirty="0"/>
              <a:t>L1:oup  port  R1              //</a:t>
            </a:r>
            <a:r>
              <a:rPr lang="zh-CN" altLang="zh-CN" sz="1600" dirty="0"/>
              <a:t>把</a:t>
            </a:r>
            <a:r>
              <a:rPr lang="en-US" altLang="zh-CN" sz="1600" dirty="0"/>
              <a:t>R1</a:t>
            </a:r>
            <a:r>
              <a:rPr lang="zh-CN" altLang="zh-CN" sz="1600" dirty="0"/>
              <a:t>中的值输出到</a:t>
            </a:r>
            <a:r>
              <a:rPr lang="en-US" altLang="zh-CN" sz="1600" dirty="0"/>
              <a:t>port</a:t>
            </a:r>
            <a:r>
              <a:rPr lang="zh-CN" altLang="zh-CN" sz="1600" dirty="0"/>
              <a:t>端口（地址为</a:t>
            </a:r>
            <a:r>
              <a:rPr lang="en-US" altLang="zh-CN" sz="1600" dirty="0"/>
              <a:t>2’b00000010</a:t>
            </a:r>
            <a:r>
              <a:rPr lang="zh-CN" altLang="zh-CN" sz="1600" dirty="0"/>
              <a:t>）</a:t>
            </a:r>
          </a:p>
          <a:p>
            <a:pPr marL="0" indent="0" eaLnBrk="1" hangingPunct="1">
              <a:spcBef>
                <a:spcPct val="0"/>
              </a:spcBef>
              <a:buNone/>
            </a:pPr>
            <a:r>
              <a:rPr lang="en-US" altLang="zh-CN" sz="1600" dirty="0"/>
              <a:t>     shl  R1                        //R1</a:t>
            </a:r>
            <a:r>
              <a:rPr lang="zh-CN" altLang="zh-CN" sz="1600" dirty="0"/>
              <a:t>左移一位</a:t>
            </a:r>
          </a:p>
          <a:p>
            <a:pPr marL="0" indent="0" eaLnBrk="1" hangingPunct="1">
              <a:spcBef>
                <a:spcPct val="0"/>
              </a:spcBef>
              <a:buNone/>
            </a:pPr>
            <a:r>
              <a:rPr lang="en-US" altLang="zh-CN" sz="1600" dirty="0"/>
              <a:t>     mil  R3  2’b11111111</a:t>
            </a:r>
          </a:p>
          <a:p>
            <a:pPr marL="0" indent="0" eaLnBrk="1" hangingPunct="1">
              <a:spcBef>
                <a:spcPct val="0"/>
              </a:spcBef>
              <a:buNone/>
            </a:pPr>
            <a:r>
              <a:rPr lang="en-US" altLang="zh-CN" sz="1600" dirty="0"/>
              <a:t>     mih  R3  2’b11111111                //R3</a:t>
            </a:r>
            <a:r>
              <a:rPr lang="zh-CN" altLang="zh-CN" sz="1600" dirty="0"/>
              <a:t>中存放的值为</a:t>
            </a:r>
            <a:r>
              <a:rPr lang="en-US" altLang="zh-CN" sz="1600" dirty="0"/>
              <a:t>1111111111111111</a:t>
            </a:r>
            <a:endParaRPr lang="zh-CN" altLang="zh-CN" sz="1600" dirty="0"/>
          </a:p>
          <a:p>
            <a:pPr marL="0" indent="0" eaLnBrk="1" hangingPunct="1">
              <a:spcBef>
                <a:spcPct val="0"/>
              </a:spcBef>
              <a:buNone/>
            </a:pPr>
            <a:r>
              <a:rPr lang="en-US" altLang="zh-CN" sz="1600" dirty="0"/>
              <a:t>L2:sub  R3  R2               //R3-R2</a:t>
            </a:r>
            <a:r>
              <a:rPr lang="zh-CN" altLang="zh-CN" sz="1600" dirty="0"/>
              <a:t>结果存放入</a:t>
            </a:r>
            <a:r>
              <a:rPr lang="en-US" altLang="zh-CN" sz="1600" dirty="0"/>
              <a:t>R3</a:t>
            </a:r>
            <a:r>
              <a:rPr lang="zh-CN" altLang="zh-CN" sz="1600" dirty="0"/>
              <a:t>为</a:t>
            </a:r>
            <a:r>
              <a:rPr lang="en-US" altLang="zh-CN" sz="1600" dirty="0"/>
              <a:t>1111111111111110</a:t>
            </a:r>
            <a:endParaRPr lang="zh-CN" altLang="zh-CN" sz="1600" dirty="0"/>
          </a:p>
          <a:p>
            <a:pPr marL="0" indent="0" eaLnBrk="1" hangingPunct="1">
              <a:spcBef>
                <a:spcPct val="0"/>
              </a:spcBef>
              <a:buNone/>
            </a:pPr>
            <a:r>
              <a:rPr lang="en-US" altLang="zh-CN" sz="1600" dirty="0"/>
              <a:t>     jnz  L2                       //</a:t>
            </a:r>
            <a:r>
              <a:rPr lang="zh-CN" altLang="zh-CN" sz="1600" dirty="0"/>
              <a:t>当</a:t>
            </a:r>
            <a:r>
              <a:rPr lang="en-US" altLang="zh-CN" sz="1600" dirty="0"/>
              <a:t>R3-R2</a:t>
            </a:r>
            <a:r>
              <a:rPr lang="zh-CN" altLang="zh-CN" sz="1600" dirty="0"/>
              <a:t>不等于</a:t>
            </a:r>
            <a:r>
              <a:rPr lang="en-US" altLang="zh-CN" sz="1600" dirty="0"/>
              <a:t>0</a:t>
            </a:r>
            <a:r>
              <a:rPr lang="zh-CN" altLang="zh-CN" sz="1600" dirty="0"/>
              <a:t>时一直循环执行减操作</a:t>
            </a:r>
          </a:p>
          <a:p>
            <a:pPr marL="0" indent="0" eaLnBrk="1" hangingPunct="1">
              <a:spcBef>
                <a:spcPct val="0"/>
              </a:spcBef>
              <a:buNone/>
            </a:pPr>
            <a:r>
              <a:rPr lang="en-US" altLang="zh-CN" sz="1600" dirty="0"/>
              <a:t>     sub  R0  R2              </a:t>
            </a:r>
            <a:endParaRPr lang="zh-CN" altLang="zh-CN" sz="1600" dirty="0"/>
          </a:p>
          <a:p>
            <a:pPr marL="0" indent="0" eaLnBrk="1" hangingPunct="1">
              <a:spcBef>
                <a:spcPct val="0"/>
              </a:spcBef>
              <a:buNone/>
            </a:pPr>
            <a:r>
              <a:rPr lang="en-US" altLang="zh-CN" sz="1600" dirty="0"/>
              <a:t>     jnz  L1                   //</a:t>
            </a:r>
            <a:r>
              <a:rPr lang="zh-CN" altLang="zh-CN" sz="1600" dirty="0"/>
              <a:t>此处同上，相当于执行</a:t>
            </a:r>
            <a:r>
              <a:rPr lang="en-US" altLang="zh-CN" sz="1600" dirty="0"/>
              <a:t>8</a:t>
            </a:r>
            <a:r>
              <a:rPr lang="zh-CN" altLang="zh-CN" sz="1600" dirty="0"/>
              <a:t>次</a:t>
            </a:r>
            <a:r>
              <a:rPr lang="en-US" altLang="zh-CN" sz="1600" dirty="0"/>
              <a:t>L1</a:t>
            </a:r>
            <a:r>
              <a:rPr lang="zh-CN" altLang="zh-CN" sz="1600" dirty="0"/>
              <a:t>到此的循环</a:t>
            </a:r>
          </a:p>
          <a:p>
            <a:pPr marL="0" indent="0" eaLnBrk="1" hangingPunct="1">
              <a:spcBef>
                <a:spcPct val="0"/>
              </a:spcBef>
              <a:buNone/>
            </a:pPr>
            <a:r>
              <a:rPr lang="en-US" altLang="zh-CN" sz="1600" dirty="0"/>
              <a:t>     jpa  L0                   //</a:t>
            </a:r>
            <a:r>
              <a:rPr lang="zh-CN" altLang="zh-CN" sz="1600" dirty="0"/>
              <a:t>执行完毕</a:t>
            </a:r>
            <a:r>
              <a:rPr lang="en-US" altLang="zh-CN" sz="1600" dirty="0"/>
              <a:t>8</a:t>
            </a:r>
            <a:r>
              <a:rPr lang="zh-CN" altLang="zh-CN" sz="1600" dirty="0"/>
              <a:t>个</a:t>
            </a:r>
            <a:r>
              <a:rPr lang="en-US" altLang="zh-CN" sz="1600" dirty="0"/>
              <a:t>LED</a:t>
            </a:r>
            <a:r>
              <a:rPr lang="zh-CN" altLang="zh-CN" sz="1600" dirty="0"/>
              <a:t>灯流水操作后重新执行</a:t>
            </a:r>
          </a:p>
        </p:txBody>
      </p:sp>
      <p:pic>
        <p:nvPicPr>
          <p:cNvPr id="2" name="图片 2">
            <a:extLst>
              <a:ext uri="{FF2B5EF4-FFF2-40B4-BE49-F238E27FC236}">
                <a16:creationId xmlns:a16="http://schemas.microsoft.com/office/drawing/2014/main" id="{F3C83390-13FB-C0D0-97FD-AA450084BDA2}"/>
              </a:ext>
            </a:extLst>
          </p:cNvPr>
          <p:cNvPicPr>
            <a:picLocks noChangeAspect="1"/>
          </p:cNvPicPr>
          <p:nvPr/>
        </p:nvPicPr>
        <p:blipFill rotWithShape="1">
          <a:blip r:embed="rId2"/>
          <a:srcRect l="6694"/>
          <a:stretch/>
        </p:blipFill>
        <p:spPr>
          <a:xfrm>
            <a:off x="5763556" y="597642"/>
            <a:ext cx="3223903" cy="4138613"/>
          </a:xfrm>
          <a:prstGeom prst="rect">
            <a:avLst/>
          </a:prstGeom>
          <a:noFill/>
          <a:ln w="9525">
            <a:noFill/>
          </a:ln>
        </p:spPr>
      </p:pic>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138</a:t>
            </a:fld>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1C5EE-2F80-9539-1CF9-611880939E08}"/>
              </a:ext>
            </a:extLst>
          </p:cNvPr>
          <p:cNvSpPr>
            <a:spLocks noGrp="1"/>
          </p:cNvSpPr>
          <p:nvPr>
            <p:ph type="title"/>
          </p:nvPr>
        </p:nvSpPr>
        <p:spPr/>
        <p:txBody>
          <a:bodyPr/>
          <a:lstStyle/>
          <a:p>
            <a:r>
              <a:rPr lang="en-US" altLang="zh-CN" dirty="0"/>
              <a:t>CPU</a:t>
            </a:r>
            <a:r>
              <a:rPr lang="zh-CN" altLang="en-US" dirty="0"/>
              <a:t>整合与验证</a:t>
            </a:r>
          </a:p>
        </p:txBody>
      </p:sp>
      <p:sp>
        <p:nvSpPr>
          <p:cNvPr id="27650" name="内容占位符 2"/>
          <p:cNvSpPr>
            <a:spLocks noGrp="1"/>
          </p:cNvSpPr>
          <p:nvPr>
            <p:ph idx="1"/>
          </p:nvPr>
        </p:nvSpPr>
        <p:spPr>
          <a:xfrm>
            <a:off x="1865710" y="3413520"/>
            <a:ext cx="2165747" cy="820340"/>
          </a:xfrm>
        </p:spPr>
        <p:txBody>
          <a:bodyPr vert="horz" wrap="square" lIns="68580" tIns="34290" rIns="68580" bIns="34290" numCol="1" anchor="t" anchorCtr="0" compatLnSpc="1">
            <a:prstTxWarp prst="textNoShape">
              <a:avLst/>
            </a:prstTxWarp>
          </a:bodyPr>
          <a:lstStyle/>
          <a:p>
            <a:pPr eaLnBrk="1" hangingPunct="1"/>
            <a:r>
              <a:rPr lang="zh-CN" altLang="en-US" dirty="0">
                <a:latin typeface="微软雅黑" panose="020B0503020204020204" pitchFamily="34" charset="-122"/>
                <a:ea typeface="微软雅黑" panose="020B0503020204020204" pitchFamily="34" charset="-122"/>
                <a:cs typeface="+mn-cs"/>
              </a:rPr>
              <a:t>存储器例化</a:t>
            </a:r>
          </a:p>
          <a:p>
            <a:pPr eaLnBrk="1" hangingPunct="1"/>
            <a:endParaRPr lang="en-US" altLang="zh-CN" dirty="0">
              <a:latin typeface="微软雅黑" panose="020B0503020204020204" pitchFamily="34" charset="-122"/>
              <a:ea typeface="微软雅黑" panose="020B0503020204020204" pitchFamily="34" charset="-122"/>
              <a:cs typeface="+mn-cs"/>
            </a:endParaRPr>
          </a:p>
        </p:txBody>
      </p:sp>
      <p:sp>
        <p:nvSpPr>
          <p:cNvPr id="27652" name="Rectangle 6"/>
          <p:cNvSpPr/>
          <p:nvPr/>
        </p:nvSpPr>
        <p:spPr>
          <a:xfrm>
            <a:off x="1143001" y="200550"/>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3" name="Rectangle 2"/>
          <p:cNvSpPr/>
          <p:nvPr/>
        </p:nvSpPr>
        <p:spPr>
          <a:xfrm>
            <a:off x="1143001" y="200550"/>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7655" name="文本框 2"/>
          <p:cNvSpPr txBox="1"/>
          <p:nvPr/>
        </p:nvSpPr>
        <p:spPr>
          <a:xfrm>
            <a:off x="63218" y="3963428"/>
            <a:ext cx="7526941" cy="623248"/>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just" eaLnBrk="1" hangingPunct="1">
              <a:spcBef>
                <a:spcPct val="0"/>
              </a:spcBef>
              <a:buNone/>
            </a:pPr>
            <a:r>
              <a:rPr lang="en-US" altLang="zh-CN" sz="1800" dirty="0" err="1"/>
              <a:t>coe</a:t>
            </a:r>
            <a:r>
              <a:rPr lang="zh-CN" altLang="en-US" sz="1800" dirty="0"/>
              <a:t>文件就是存储器初始化文件，即</a:t>
            </a:r>
            <a:r>
              <a:rPr lang="en-US" altLang="zh-CN" sz="1800" dirty="0"/>
              <a:t>memory coefficient file</a:t>
            </a:r>
            <a:r>
              <a:rPr lang="zh-CN" altLang="en-US" sz="1800" dirty="0"/>
              <a:t>，用来配置RAM或ROM中的数据。</a:t>
            </a:r>
            <a:r>
              <a:rPr lang="en-US" altLang="zh-CN" sz="1800" dirty="0" err="1"/>
              <a:t>coe</a:t>
            </a:r>
            <a:r>
              <a:rPr lang="zh-CN" altLang="en-US" sz="1800" dirty="0"/>
              <a:t>是</a:t>
            </a:r>
            <a:r>
              <a:rPr lang="en-US" altLang="zh-CN" sz="1800" dirty="0"/>
              <a:t>coefficient</a:t>
            </a:r>
            <a:r>
              <a:rPr lang="zh-CN" altLang="en-US" sz="1800" dirty="0"/>
              <a:t>的缩写，中文意思就是存储器系数文件。</a:t>
            </a:r>
          </a:p>
        </p:txBody>
      </p:sp>
      <p:graphicFrame>
        <p:nvGraphicFramePr>
          <p:cNvPr id="27656" name="对象 2"/>
          <p:cNvGraphicFramePr>
            <a:graphicFrameLocks noChangeAspect="1"/>
          </p:cNvGraphicFramePr>
          <p:nvPr>
            <p:extLst>
              <p:ext uri="{D42A27DB-BD31-4B8C-83A1-F6EECF244321}">
                <p14:modId xmlns:p14="http://schemas.microsoft.com/office/powerpoint/2010/main" val="3491950641"/>
              </p:ext>
            </p:extLst>
          </p:nvPr>
        </p:nvGraphicFramePr>
        <p:xfrm>
          <a:off x="-13457" y="333121"/>
          <a:ext cx="5438728" cy="3600338"/>
        </p:xfrm>
        <a:graphic>
          <a:graphicData uri="http://schemas.openxmlformats.org/presentationml/2006/ole">
            <mc:AlternateContent xmlns:mc="http://schemas.openxmlformats.org/markup-compatibility/2006">
              <mc:Choice xmlns:v="urn:schemas-microsoft-com:vml" Requires="v">
                <p:oleObj spid="_x0000_s11275" r:id="rId3" imgW="4861560" imgH="3402965" progId="Visio.Drawing.15">
                  <p:embed/>
                </p:oleObj>
              </mc:Choice>
              <mc:Fallback>
                <p:oleObj r:id="rId3" imgW="4861560" imgH="3402965" progId="Visio.Drawing.15">
                  <p:embed/>
                  <p:pic>
                    <p:nvPicPr>
                      <p:cNvPr id="27656" name="对象 2"/>
                      <p:cNvPicPr/>
                      <p:nvPr/>
                    </p:nvPicPr>
                    <p:blipFill>
                      <a:blip r:embed="rId4"/>
                      <a:stretch>
                        <a:fillRect/>
                      </a:stretch>
                    </p:blipFill>
                    <p:spPr>
                      <a:xfrm>
                        <a:off x="-13457" y="333121"/>
                        <a:ext cx="5438728" cy="3600338"/>
                      </a:xfrm>
                      <a:prstGeom prst="rect">
                        <a:avLst/>
                      </a:prstGeom>
                      <a:noFill/>
                      <a:ln w="38100">
                        <a:noFill/>
                        <a:miter/>
                      </a:ln>
                    </p:spPr>
                  </p:pic>
                </p:oleObj>
              </mc:Fallback>
            </mc:AlternateContent>
          </a:graphicData>
        </a:graphic>
      </p:graphicFrame>
      <p:sp>
        <p:nvSpPr>
          <p:cNvPr id="5" name="矩形 4"/>
          <p:cNvSpPr/>
          <p:nvPr/>
        </p:nvSpPr>
        <p:spPr>
          <a:xfrm>
            <a:off x="4375549" y="1116804"/>
            <a:ext cx="392906" cy="15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700" b="1" dirty="0">
                <a:solidFill>
                  <a:srgbClr val="FF0000"/>
                </a:solidFill>
              </a:rPr>
              <a:t>指令</a:t>
            </a:r>
            <a:r>
              <a:rPr lang="en-US" altLang="zh-CN" sz="700" b="1" dirty="0">
                <a:solidFill>
                  <a:srgbClr val="FF0000"/>
                </a:solidFill>
              </a:rPr>
              <a:t>1</a:t>
            </a:r>
            <a:endParaRPr lang="zh-CN" altLang="en-US" sz="700" b="1" dirty="0">
              <a:solidFill>
                <a:srgbClr val="FF0000"/>
              </a:solidFill>
            </a:endParaRPr>
          </a:p>
        </p:txBody>
      </p:sp>
      <p:sp>
        <p:nvSpPr>
          <p:cNvPr id="6" name="矩形 5"/>
          <p:cNvSpPr/>
          <p:nvPr/>
        </p:nvSpPr>
        <p:spPr>
          <a:xfrm>
            <a:off x="4375549" y="1268013"/>
            <a:ext cx="392906" cy="15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700" b="1" dirty="0">
                <a:solidFill>
                  <a:srgbClr val="FF0000"/>
                </a:solidFill>
              </a:rPr>
              <a:t>指令</a:t>
            </a:r>
            <a:r>
              <a:rPr lang="en-US" altLang="zh-CN" sz="700" b="1" dirty="0">
                <a:solidFill>
                  <a:srgbClr val="FF0000"/>
                </a:solidFill>
              </a:rPr>
              <a:t>2</a:t>
            </a:r>
            <a:endParaRPr lang="zh-CN" altLang="en-US" sz="700" b="1" dirty="0">
              <a:solidFill>
                <a:srgbClr val="FF0000"/>
              </a:solidFill>
            </a:endParaRPr>
          </a:p>
        </p:txBody>
      </p:sp>
      <p:sp>
        <p:nvSpPr>
          <p:cNvPr id="9" name="矩形 8"/>
          <p:cNvSpPr/>
          <p:nvPr/>
        </p:nvSpPr>
        <p:spPr>
          <a:xfrm>
            <a:off x="4375549" y="1581147"/>
            <a:ext cx="392906" cy="15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zh-CN" altLang="en-US" sz="700" b="1" dirty="0">
                <a:solidFill>
                  <a:srgbClr val="FF0000"/>
                </a:solidFill>
              </a:rPr>
              <a:t>指令</a:t>
            </a:r>
            <a:r>
              <a:rPr lang="en-US" altLang="zh-CN" sz="700" b="1" dirty="0">
                <a:solidFill>
                  <a:srgbClr val="FF0000"/>
                </a:solidFill>
              </a:rPr>
              <a:t>N</a:t>
            </a:r>
            <a:endParaRPr lang="zh-CN" altLang="en-US" sz="700" b="1" dirty="0">
              <a:solidFill>
                <a:srgbClr val="FF0000"/>
              </a:solidFill>
            </a:endParaRPr>
          </a:p>
        </p:txBody>
      </p:sp>
      <p:sp>
        <p:nvSpPr>
          <p:cNvPr id="10" name="矩形 9"/>
          <p:cNvSpPr/>
          <p:nvPr/>
        </p:nvSpPr>
        <p:spPr>
          <a:xfrm>
            <a:off x="4377930" y="1426366"/>
            <a:ext cx="392906" cy="151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700" b="1" dirty="0">
                <a:solidFill>
                  <a:srgbClr val="FF0000"/>
                </a:solidFill>
              </a:rPr>
              <a:t>….</a:t>
            </a:r>
            <a:endParaRPr lang="zh-CN" altLang="en-US" sz="700" b="1" dirty="0">
              <a:solidFill>
                <a:srgbClr val="FF0000"/>
              </a:solidFill>
            </a:endParaRPr>
          </a:p>
        </p:txBody>
      </p:sp>
      <p:pic>
        <p:nvPicPr>
          <p:cNvPr id="27661" name="图片 12"/>
          <p:cNvPicPr>
            <a:picLocks noChangeAspect="1"/>
          </p:cNvPicPr>
          <p:nvPr/>
        </p:nvPicPr>
        <p:blipFill>
          <a:blip r:embed="rId5"/>
          <a:srcRect l="19113" r="61774"/>
          <a:stretch>
            <a:fillRect/>
          </a:stretch>
        </p:blipFill>
        <p:spPr>
          <a:xfrm>
            <a:off x="7688824" y="571424"/>
            <a:ext cx="1391958" cy="4122959"/>
          </a:xfrm>
          <a:prstGeom prst="rect">
            <a:avLst/>
          </a:prstGeom>
          <a:noFill/>
          <a:ln w="9525">
            <a:noFill/>
          </a:ln>
        </p:spPr>
      </p:pic>
      <p:sp>
        <p:nvSpPr>
          <p:cNvPr id="27662" name="文本框 14"/>
          <p:cNvSpPr txBox="1"/>
          <p:nvPr/>
        </p:nvSpPr>
        <p:spPr>
          <a:xfrm>
            <a:off x="5331133" y="877867"/>
            <a:ext cx="1913288" cy="1054135"/>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a:spcBef>
                <a:spcPct val="0"/>
              </a:spcBef>
              <a:buNone/>
            </a:pPr>
            <a:r>
              <a:rPr lang="en-US" altLang="zh-CN" sz="1600" dirty="0"/>
              <a:t>0000111100001111</a:t>
            </a:r>
          </a:p>
          <a:p>
            <a:pPr marL="0" indent="0" algn="ctr">
              <a:spcBef>
                <a:spcPct val="0"/>
              </a:spcBef>
              <a:buNone/>
            </a:pPr>
            <a:r>
              <a:rPr lang="en-US" altLang="zh-CN" sz="1600" dirty="0"/>
              <a:t>0000111100001111</a:t>
            </a:r>
          </a:p>
          <a:p>
            <a:pPr marL="0" indent="0" algn="ctr">
              <a:spcBef>
                <a:spcPct val="0"/>
              </a:spcBef>
              <a:buNone/>
            </a:pPr>
            <a:r>
              <a:rPr lang="en-US" altLang="zh-CN" sz="1600" dirty="0"/>
              <a:t>……</a:t>
            </a:r>
          </a:p>
          <a:p>
            <a:pPr marL="0" indent="0" algn="ctr">
              <a:spcBef>
                <a:spcPct val="0"/>
              </a:spcBef>
              <a:buNone/>
            </a:pPr>
            <a:r>
              <a:rPr lang="en-US" altLang="zh-CN" sz="1600" dirty="0"/>
              <a:t>0000111100001111</a:t>
            </a:r>
          </a:p>
        </p:txBody>
      </p:sp>
      <p:sp>
        <p:nvSpPr>
          <p:cNvPr id="16" name="箭头: 下 15"/>
          <p:cNvSpPr/>
          <p:nvPr/>
        </p:nvSpPr>
        <p:spPr>
          <a:xfrm rot="5400000">
            <a:off x="7290738" y="1074125"/>
            <a:ext cx="241638" cy="4628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7" name="箭头: 下 16"/>
          <p:cNvSpPr/>
          <p:nvPr/>
        </p:nvSpPr>
        <p:spPr>
          <a:xfrm rot="5400000">
            <a:off x="5005388" y="998932"/>
            <a:ext cx="216694" cy="595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27665" name="文本框 18"/>
          <p:cNvSpPr txBox="1"/>
          <p:nvPr/>
        </p:nvSpPr>
        <p:spPr>
          <a:xfrm>
            <a:off x="4424929" y="2075256"/>
            <a:ext cx="2874795" cy="315471"/>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a:spcBef>
                <a:spcPct val="0"/>
              </a:spcBef>
              <a:buNone/>
            </a:pPr>
            <a:r>
              <a:rPr lang="zh-CN" altLang="en-US" sz="1600" dirty="0">
                <a:solidFill>
                  <a:srgbClr val="FF0000"/>
                </a:solidFill>
              </a:rPr>
              <a:t>怎么将机器码写入存储器？</a:t>
            </a:r>
            <a:endParaRPr lang="en-US" altLang="zh-CN" sz="1600" dirty="0">
              <a:solidFill>
                <a:srgbClr val="FF0000"/>
              </a:solidFill>
            </a:endParaRPr>
          </a:p>
        </p:txBody>
      </p:sp>
      <p:sp>
        <p:nvSpPr>
          <p:cNvPr id="1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139</a:t>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a:extLst>
              <a:ext uri="{FF2B5EF4-FFF2-40B4-BE49-F238E27FC236}">
                <a16:creationId xmlns:a16="http://schemas.microsoft.com/office/drawing/2014/main" id="{15929E9C-716C-1246-0D03-6FEB7462D35D}"/>
              </a:ext>
            </a:extLst>
          </p:cNvPr>
          <p:cNvSpPr>
            <a:spLocks noChangeArrowheads="1"/>
          </p:cNvSpPr>
          <p:nvPr/>
        </p:nvSpPr>
        <p:spPr bwMode="auto">
          <a:xfrm>
            <a:off x="1143000" y="-142347"/>
            <a:ext cx="1385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eaLnBrk="1" hangingPunct="1">
              <a:spcBef>
                <a:spcPct val="0"/>
              </a:spcBef>
              <a:buFontTx/>
              <a:buNone/>
            </a:pPr>
            <a:endParaRPr lang="zh-CN" altLang="en-US" sz="1400">
              <a:latin typeface="Arial" panose="020B0604020202020204" pitchFamily="34" charset="0"/>
              <a:ea typeface="宋体" panose="02010600030101010101" pitchFamily="2" charset="-122"/>
            </a:endParaRPr>
          </a:p>
        </p:txBody>
      </p:sp>
      <p:sp>
        <p:nvSpPr>
          <p:cNvPr id="21511" name="文本框 10">
            <a:extLst>
              <a:ext uri="{FF2B5EF4-FFF2-40B4-BE49-F238E27FC236}">
                <a16:creationId xmlns:a16="http://schemas.microsoft.com/office/drawing/2014/main" id="{1EA4BC8F-3B90-7BA7-4B9C-402DD69949CB}"/>
              </a:ext>
            </a:extLst>
          </p:cNvPr>
          <p:cNvSpPr txBox="1">
            <a:spLocks noChangeArrowheads="1"/>
          </p:cNvSpPr>
          <p:nvPr/>
        </p:nvSpPr>
        <p:spPr bwMode="auto">
          <a:xfrm>
            <a:off x="920364" y="726562"/>
            <a:ext cx="1944282"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en-US" altLang="zh-CN"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Step3</a:t>
            </a:r>
            <a:r>
              <a:rPr lang="zh-CN" altLang="en-US" sz="15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：下板验证功能</a:t>
            </a:r>
          </a:p>
        </p:txBody>
      </p:sp>
      <p:graphicFrame>
        <p:nvGraphicFramePr>
          <p:cNvPr id="15370" name="对象 -2147482624">
            <a:extLst>
              <a:ext uri="{FF2B5EF4-FFF2-40B4-BE49-F238E27FC236}">
                <a16:creationId xmlns:a16="http://schemas.microsoft.com/office/drawing/2014/main" id="{A39B7DFA-EC3E-AA6A-0A0F-D3ADDC1DDCE5}"/>
              </a:ext>
            </a:extLst>
          </p:cNvPr>
          <p:cNvGraphicFramePr>
            <a:graphicFrameLocks noChangeAspect="1"/>
          </p:cNvGraphicFramePr>
          <p:nvPr>
            <p:extLst>
              <p:ext uri="{D42A27DB-BD31-4B8C-83A1-F6EECF244321}">
                <p14:modId xmlns:p14="http://schemas.microsoft.com/office/powerpoint/2010/main" val="3720250896"/>
              </p:ext>
            </p:extLst>
          </p:nvPr>
        </p:nvGraphicFramePr>
        <p:xfrm>
          <a:off x="2402681" y="908501"/>
          <a:ext cx="5776386" cy="3835542"/>
        </p:xfrm>
        <a:graphic>
          <a:graphicData uri="http://schemas.openxmlformats.org/presentationml/2006/ole">
            <mc:AlternateContent xmlns:mc="http://schemas.openxmlformats.org/markup-compatibility/2006">
              <mc:Choice xmlns:v="urn:schemas-microsoft-com:vml" Requires="v">
                <p:oleObj spid="_x0000_s2059" r:id="rId4" imgW="4412880" imgH="2926800" progId="Visio.Drawing.11">
                  <p:embed/>
                </p:oleObj>
              </mc:Choice>
              <mc:Fallback>
                <p:oleObj r:id="rId4" imgW="4412880" imgH="2926800" progId="Visio.Drawing.11">
                  <p:embed/>
                  <p:pic>
                    <p:nvPicPr>
                      <p:cNvPr id="15370" name="对象 -2147482624">
                        <a:extLst>
                          <a:ext uri="{FF2B5EF4-FFF2-40B4-BE49-F238E27FC236}">
                            <a16:creationId xmlns:a16="http://schemas.microsoft.com/office/drawing/2014/main" id="{A39B7DFA-EC3E-AA6A-0A0F-D3ADDC1DD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681" y="908501"/>
                        <a:ext cx="5776386" cy="3835542"/>
                      </a:xfrm>
                      <a:prstGeom prst="rect">
                        <a:avLst/>
                      </a:prstGeom>
                      <a:noFill/>
                      <a:ln>
                        <a:noFill/>
                      </a:ln>
                    </p:spPr>
                  </p:pic>
                </p:oleObj>
              </mc:Fallback>
            </mc:AlternateContent>
          </a:graphicData>
        </a:graphic>
      </p:graphicFrame>
      <p:pic>
        <p:nvPicPr>
          <p:cNvPr id="21514" name="图片 1">
            <a:extLst>
              <a:ext uri="{FF2B5EF4-FFF2-40B4-BE49-F238E27FC236}">
                <a16:creationId xmlns:a16="http://schemas.microsoft.com/office/drawing/2014/main" id="{26A34890-32DC-5619-D47E-EDBAF5AE7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9271" y="1918126"/>
            <a:ext cx="2861048" cy="19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84521841-4A42-0128-3CE6-3E8982CBE54F}"/>
              </a:ext>
            </a:extLst>
          </p:cNvPr>
          <p:cNvSpPr/>
          <p:nvPr/>
        </p:nvSpPr>
        <p:spPr>
          <a:xfrm>
            <a:off x="1029302" y="1979340"/>
            <a:ext cx="172640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zh-CN" altLang="en-US" b="1" noProof="1">
                <a:solidFill>
                  <a:schemeClr val="bg1"/>
                </a:solidFill>
              </a:rPr>
              <a:t>滑动开关</a:t>
            </a:r>
            <a:r>
              <a:rPr lang="en-US" altLang="zh-CN" b="1" noProof="1">
                <a:solidFill>
                  <a:schemeClr val="bg1"/>
                </a:solidFill>
              </a:rPr>
              <a:t>1</a:t>
            </a:r>
          </a:p>
        </p:txBody>
      </p:sp>
      <p:cxnSp>
        <p:nvCxnSpPr>
          <p:cNvPr id="17" name="直接箭头连接符 16">
            <a:extLst>
              <a:ext uri="{FF2B5EF4-FFF2-40B4-BE49-F238E27FC236}">
                <a16:creationId xmlns:a16="http://schemas.microsoft.com/office/drawing/2014/main" id="{2D43BCF9-D1F1-2DB5-C570-4EA11238EF66}"/>
              </a:ext>
            </a:extLst>
          </p:cNvPr>
          <p:cNvCxnSpPr>
            <a:cxnSpLocks/>
            <a:stCxn id="15" idx="3"/>
          </p:cNvCxnSpPr>
          <p:nvPr/>
        </p:nvCxnSpPr>
        <p:spPr>
          <a:xfrm>
            <a:off x="2755709" y="2157934"/>
            <a:ext cx="825197" cy="4394"/>
          </a:xfrm>
          <a:prstGeom prst="straightConnector1">
            <a:avLst/>
          </a:prstGeom>
          <a:ln w="28575" cmpd="sng">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A0272F0-31B8-29E9-1460-00BA068F2D23}"/>
              </a:ext>
            </a:extLst>
          </p:cNvPr>
          <p:cNvSpPr txBox="1">
            <a:spLocks noChangeArrowheads="1"/>
          </p:cNvSpPr>
          <p:nvPr/>
        </p:nvSpPr>
        <p:spPr bwMode="auto">
          <a:xfrm>
            <a:off x="2845344" y="1975053"/>
            <a:ext cx="848272"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zh-CN" altLang="en-US" sz="1100" dirty="0">
                <a:solidFill>
                  <a:srgbClr val="FF0000"/>
                </a:solidFill>
                <a:latin typeface="Arial" panose="020B0604020202020204" pitchFamily="34" charset="0"/>
                <a:ea typeface="宋体" panose="02010600030101010101" pitchFamily="2" charset="-122"/>
              </a:rPr>
              <a:t>？？？？</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24" name="矩形 23">
            <a:extLst>
              <a:ext uri="{FF2B5EF4-FFF2-40B4-BE49-F238E27FC236}">
                <a16:creationId xmlns:a16="http://schemas.microsoft.com/office/drawing/2014/main" id="{5A05CB3C-8DD5-187A-9A25-AE1F5DDFDC26}"/>
              </a:ext>
            </a:extLst>
          </p:cNvPr>
          <p:cNvSpPr/>
          <p:nvPr/>
        </p:nvSpPr>
        <p:spPr>
          <a:xfrm>
            <a:off x="1029302" y="2304380"/>
            <a:ext cx="1726407" cy="357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zh-CN" altLang="en-US" b="1" noProof="1">
                <a:solidFill>
                  <a:schemeClr val="bg1"/>
                </a:solidFill>
              </a:rPr>
              <a:t>滑动开关</a:t>
            </a:r>
            <a:r>
              <a:rPr lang="en-US" altLang="zh-CN" b="1" noProof="1">
                <a:solidFill>
                  <a:schemeClr val="bg1"/>
                </a:solidFill>
              </a:rPr>
              <a:t>2</a:t>
            </a:r>
          </a:p>
        </p:txBody>
      </p:sp>
      <p:cxnSp>
        <p:nvCxnSpPr>
          <p:cNvPr id="25" name="直接箭头连接符 24">
            <a:extLst>
              <a:ext uri="{FF2B5EF4-FFF2-40B4-BE49-F238E27FC236}">
                <a16:creationId xmlns:a16="http://schemas.microsoft.com/office/drawing/2014/main" id="{93B4C5EF-CEF7-2E7B-02D5-528D14B259D2}"/>
              </a:ext>
            </a:extLst>
          </p:cNvPr>
          <p:cNvCxnSpPr>
            <a:cxnSpLocks/>
          </p:cNvCxnSpPr>
          <p:nvPr/>
        </p:nvCxnSpPr>
        <p:spPr>
          <a:xfrm>
            <a:off x="2755708" y="2480872"/>
            <a:ext cx="825198" cy="9002"/>
          </a:xfrm>
          <a:prstGeom prst="straightConnector1">
            <a:avLst/>
          </a:prstGeom>
          <a:ln w="28575" cmpd="sng">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06E8E85-7A2A-6994-427A-2AEF0D5714EE}"/>
              </a:ext>
            </a:extLst>
          </p:cNvPr>
          <p:cNvSpPr txBox="1">
            <a:spLocks noChangeArrowheads="1"/>
          </p:cNvSpPr>
          <p:nvPr/>
        </p:nvSpPr>
        <p:spPr bwMode="auto">
          <a:xfrm>
            <a:off x="2856514" y="2296444"/>
            <a:ext cx="935135"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zh-CN" altLang="en-US" sz="1100" dirty="0">
                <a:solidFill>
                  <a:srgbClr val="FF0000"/>
                </a:solidFill>
                <a:latin typeface="Arial" panose="020B0604020202020204" pitchFamily="34" charset="0"/>
                <a:ea typeface="宋体" panose="02010600030101010101" pitchFamily="2" charset="-122"/>
              </a:rPr>
              <a:t>？？？？</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27" name="矩形 26">
            <a:extLst>
              <a:ext uri="{FF2B5EF4-FFF2-40B4-BE49-F238E27FC236}">
                <a16:creationId xmlns:a16="http://schemas.microsoft.com/office/drawing/2014/main" id="{85A9BF06-2B32-92FE-DA1E-8CC65CFDF15F}"/>
              </a:ext>
            </a:extLst>
          </p:cNvPr>
          <p:cNvSpPr/>
          <p:nvPr/>
        </p:nvSpPr>
        <p:spPr>
          <a:xfrm>
            <a:off x="1029302" y="2612753"/>
            <a:ext cx="172640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zh-CN" altLang="en-US" b="1" noProof="1">
                <a:solidFill>
                  <a:schemeClr val="bg1"/>
                </a:solidFill>
              </a:rPr>
              <a:t>滑动开关</a:t>
            </a:r>
            <a:r>
              <a:rPr lang="en-US" altLang="zh-CN" b="1" noProof="1">
                <a:solidFill>
                  <a:schemeClr val="bg1"/>
                </a:solidFill>
              </a:rPr>
              <a:t>3</a:t>
            </a:r>
          </a:p>
        </p:txBody>
      </p:sp>
      <p:cxnSp>
        <p:nvCxnSpPr>
          <p:cNvPr id="28" name="直接箭头连接符 27">
            <a:extLst>
              <a:ext uri="{FF2B5EF4-FFF2-40B4-BE49-F238E27FC236}">
                <a16:creationId xmlns:a16="http://schemas.microsoft.com/office/drawing/2014/main" id="{6C5C2B76-DA32-6310-B4A4-1D83EF413449}"/>
              </a:ext>
            </a:extLst>
          </p:cNvPr>
          <p:cNvCxnSpPr>
            <a:cxnSpLocks/>
          </p:cNvCxnSpPr>
          <p:nvPr/>
        </p:nvCxnSpPr>
        <p:spPr>
          <a:xfrm>
            <a:off x="2755708" y="2861868"/>
            <a:ext cx="825198" cy="286"/>
          </a:xfrm>
          <a:prstGeom prst="straightConnector1">
            <a:avLst/>
          </a:prstGeom>
          <a:ln w="28575" cmpd="sng">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562B68-BBD1-E096-9B60-81A87F5F857C}"/>
              </a:ext>
            </a:extLst>
          </p:cNvPr>
          <p:cNvSpPr txBox="1">
            <a:spLocks noChangeArrowheads="1"/>
          </p:cNvSpPr>
          <p:nvPr/>
        </p:nvSpPr>
        <p:spPr bwMode="auto">
          <a:xfrm>
            <a:off x="2856514" y="2657724"/>
            <a:ext cx="935135"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AutoNum type="ea1JpnChsDbPeriod"/>
              <a:defRPr sz="2800" b="1">
                <a:solidFill>
                  <a:schemeClr val="tx1"/>
                </a:solidFill>
                <a:latin typeface="Comic Sans MS" panose="030F0702030302020204" pitchFamily="66" charset="0"/>
                <a:ea typeface="华文楷体" panose="02010600040101010101" pitchFamily="2" charset="-122"/>
              </a:defRPr>
            </a:lvl1pPr>
            <a:lvl2pPr marL="742950" indent="-285750">
              <a:spcBef>
                <a:spcPct val="20000"/>
              </a:spcBef>
              <a:buChar char="–"/>
              <a:defRPr sz="2800" b="1">
                <a:solidFill>
                  <a:schemeClr val="tx1"/>
                </a:solidFill>
                <a:latin typeface="Comic Sans MS" panose="030F0702030302020204" pitchFamily="66" charset="0"/>
                <a:ea typeface="华文楷体" panose="02010600040101010101" pitchFamily="2" charset="-122"/>
              </a:defRPr>
            </a:lvl2pPr>
            <a:lvl3pPr marL="1143000" indent="-228600">
              <a:spcBef>
                <a:spcPct val="20000"/>
              </a:spcBef>
              <a:buChar char="•"/>
              <a:defRPr sz="2400" b="1">
                <a:solidFill>
                  <a:schemeClr val="tx1"/>
                </a:solidFill>
                <a:latin typeface="Comic Sans MS" panose="030F0702030302020204" pitchFamily="66" charset="0"/>
                <a:ea typeface="华文楷体" panose="02010600040101010101" pitchFamily="2" charset="-122"/>
              </a:defRPr>
            </a:lvl3pPr>
            <a:lvl4pPr marL="16002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4pPr>
            <a:lvl5pPr marL="2057400" indent="-228600">
              <a:spcBef>
                <a:spcPct val="20000"/>
              </a:spcBef>
              <a:buChar char="»"/>
              <a:defRPr sz="2000" b="1">
                <a:solidFill>
                  <a:schemeClr val="tx1"/>
                </a:solidFill>
                <a:latin typeface="Comic Sans MS" panose="030F0702030302020204" pitchFamily="66" charset="0"/>
                <a:ea typeface="华文楷体" panose="02010600040101010101" pitchFamily="2" charset="-122"/>
              </a:defRPr>
            </a:lvl5pPr>
            <a:lvl6pPr marL="25146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6pPr>
            <a:lvl7pPr marL="29718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7pPr>
            <a:lvl8pPr marL="34290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8pPr>
            <a:lvl9pPr marL="3886200" indent="-228600" eaLnBrk="0" fontAlgn="base" hangingPunct="0">
              <a:spcBef>
                <a:spcPct val="20000"/>
              </a:spcBef>
              <a:spcAft>
                <a:spcPct val="0"/>
              </a:spcAft>
              <a:buChar char="»"/>
              <a:defRPr sz="2000" b="1">
                <a:solidFill>
                  <a:schemeClr val="tx1"/>
                </a:solidFill>
                <a:latin typeface="Comic Sans MS" panose="030F0702030302020204" pitchFamily="66" charset="0"/>
                <a:ea typeface="华文楷体" panose="02010600040101010101" pitchFamily="2" charset="-122"/>
              </a:defRPr>
            </a:lvl9pPr>
          </a:lstStyle>
          <a:p>
            <a:pPr>
              <a:spcBef>
                <a:spcPct val="0"/>
              </a:spcBef>
              <a:buFontTx/>
              <a:buNone/>
            </a:pPr>
            <a:r>
              <a:rPr lang="zh-CN" altLang="en-US" sz="1100" dirty="0">
                <a:solidFill>
                  <a:srgbClr val="FF0000"/>
                </a:solidFill>
                <a:latin typeface="Arial" panose="020B0604020202020204" pitchFamily="34" charset="0"/>
                <a:ea typeface="宋体" panose="02010600030101010101" pitchFamily="2" charset="-122"/>
              </a:rPr>
              <a:t>？？？？</a:t>
            </a:r>
            <a:endParaRPr lang="en-US" altLang="zh-CN" sz="1100" dirty="0">
              <a:solidFill>
                <a:srgbClr val="FF0000"/>
              </a:solidFill>
              <a:latin typeface="Arial" panose="020B060402020202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A5963C21-75FD-C4A5-5EBD-76C6DCB152D3}"/>
              </a:ext>
            </a:extLst>
          </p:cNvPr>
          <p:cNvSpPr txBox="1"/>
          <p:nvPr/>
        </p:nvSpPr>
        <p:spPr>
          <a:xfrm>
            <a:off x="185800" y="1534740"/>
            <a:ext cx="3131385" cy="300083"/>
          </a:xfrm>
          <a:prstGeom prst="rect">
            <a:avLst/>
          </a:prstGeom>
          <a:noFill/>
        </p:spPr>
        <p:txBody>
          <a:bodyPr wrap="square" lIns="68580" tIns="34290" rIns="68580" bIns="34290">
            <a:spAutoFit/>
          </a:bodyPr>
          <a:lstStyle/>
          <a:p>
            <a:r>
              <a:rPr lang="zh-CN" altLang="en-US" sz="1500" b="1" dirty="0">
                <a:solidFill>
                  <a:srgbClr val="FF0000"/>
                </a:solidFill>
                <a:latin typeface="宋体" panose="02010600030101010101" pitchFamily="2" charset="-122"/>
                <a:ea typeface="宋体" panose="02010600030101010101" pitchFamily="2" charset="-122"/>
              </a:rPr>
              <a:t>如何关联开发板上的开关或</a:t>
            </a:r>
            <a:r>
              <a:rPr lang="en-US" altLang="zh-CN" sz="1500" b="1" dirty="0">
                <a:solidFill>
                  <a:srgbClr val="FF0000"/>
                </a:solidFill>
                <a:latin typeface="宋体" panose="02010600030101010101" pitchFamily="2" charset="-122"/>
                <a:ea typeface="宋体" panose="02010600030101010101" pitchFamily="2" charset="-122"/>
              </a:rPr>
              <a:t>LED</a:t>
            </a:r>
            <a:r>
              <a:rPr lang="zh-CN" altLang="en-US" sz="1500" b="1" dirty="0">
                <a:solidFill>
                  <a:srgbClr val="FF0000"/>
                </a:solidFill>
                <a:latin typeface="宋体" panose="02010600030101010101" pitchFamily="2" charset="-122"/>
                <a:ea typeface="宋体" panose="02010600030101010101" pitchFamily="2" charset="-122"/>
              </a:rPr>
              <a:t>？</a:t>
            </a:r>
          </a:p>
        </p:txBody>
      </p:sp>
      <p:sp>
        <p:nvSpPr>
          <p:cNvPr id="2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22"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14</a:t>
            </a:fld>
            <a:endParaRPr lang="zh-CN" altLang="en-US" dirty="0"/>
          </a:p>
        </p:txBody>
      </p:sp>
      <p:sp>
        <p:nvSpPr>
          <p:cNvPr id="2" name="标题 1">
            <a:extLst>
              <a:ext uri="{FF2B5EF4-FFF2-40B4-BE49-F238E27FC236}">
                <a16:creationId xmlns:a16="http://schemas.microsoft.com/office/drawing/2014/main" id="{02EB7E21-6E08-BAB7-FB74-726E220011CD}"/>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70"/>
                                        </p:tgtEl>
                                        <p:attrNameLst>
                                          <p:attrName>style.visibility</p:attrName>
                                        </p:attrNameLst>
                                      </p:cBhvr>
                                      <p:to>
                                        <p:strVal val="visible"/>
                                      </p:to>
                                    </p:set>
                                    <p:animEffect transition="in" filter="blinds(horizontal)">
                                      <p:cBhvr>
                                        <p:cTn id="7" dur="500"/>
                                        <p:tgtEl>
                                          <p:spTgt spid="15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box(in)">
                                      <p:cBhvr>
                                        <p:cTn id="12" dur="1000"/>
                                        <p:tgtEl>
                                          <p:spTgt spid="215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0-#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heckerboard(across)">
                                      <p:cBhvr>
                                        <p:cTn id="31" dur="500"/>
                                        <p:tgtEl>
                                          <p:spTgt spid="17"/>
                                        </p:tgtEl>
                                      </p:cBhvr>
                                    </p:animEffect>
                                  </p:childTnLst>
                                </p:cTn>
                              </p:par>
                              <p:par>
                                <p:cTn id="32" presetID="5" presetClass="entr" presetSubtype="1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heckerboard(across)">
                                      <p:cBhvr>
                                        <p:cTn id="34" dur="500"/>
                                        <p:tgtEl>
                                          <p:spTgt spid="19"/>
                                        </p:tgtEl>
                                      </p:cBhvr>
                                    </p:animEffect>
                                  </p:childTnLst>
                                </p:cTn>
                              </p:par>
                              <p:par>
                                <p:cTn id="35" presetID="5" presetClass="entr" presetSubtype="1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checkerboard(across)">
                                      <p:cBhvr>
                                        <p:cTn id="37" dur="500"/>
                                        <p:tgtEl>
                                          <p:spTgt spid="25"/>
                                        </p:tgtEl>
                                      </p:cBhvr>
                                    </p:animEffect>
                                  </p:childTnLst>
                                </p:cTn>
                              </p:par>
                              <p:par>
                                <p:cTn id="38" presetID="5"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checkerboard(across)">
                                      <p:cBhvr>
                                        <p:cTn id="40" dur="500"/>
                                        <p:tgtEl>
                                          <p:spTgt spid="26"/>
                                        </p:tgtEl>
                                      </p:cBhvr>
                                    </p:animEffect>
                                  </p:childTnLst>
                                </p:cTn>
                              </p:par>
                              <p:par>
                                <p:cTn id="41" presetID="5" presetClass="entr" presetSubtype="1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checkerboard(across)">
                                      <p:cBhvr>
                                        <p:cTn id="43" dur="500"/>
                                        <p:tgtEl>
                                          <p:spTgt spid="28"/>
                                        </p:tgtEl>
                                      </p:cBhvr>
                                    </p:animEffect>
                                  </p:childTnLst>
                                </p:cTn>
                              </p:par>
                              <p:par>
                                <p:cTn id="44" presetID="5" presetClass="entr" presetSubtype="1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checkerboard(across)">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4" grpId="0" animBg="1"/>
      <p:bldP spid="26" grpId="0"/>
      <p:bldP spid="27" grpId="0" animBg="1"/>
      <p:bldP spid="2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8" name="文本框 4"/>
          <p:cNvSpPr txBox="1"/>
          <p:nvPr/>
        </p:nvSpPr>
        <p:spPr>
          <a:xfrm>
            <a:off x="90667" y="1879289"/>
            <a:ext cx="2618229" cy="346249"/>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None/>
            </a:pPr>
            <a:r>
              <a:rPr lang="en-US" altLang="zh-CN" sz="1800" b="1" dirty="0" err="1"/>
              <a:t>coe</a:t>
            </a:r>
            <a:r>
              <a:rPr lang="zh-CN" altLang="en-US" sz="1800" b="1" dirty="0"/>
              <a:t>文件中的地址和数据</a:t>
            </a:r>
          </a:p>
        </p:txBody>
      </p:sp>
      <p:sp>
        <p:nvSpPr>
          <p:cNvPr id="2" name="标题 1">
            <a:extLst>
              <a:ext uri="{FF2B5EF4-FFF2-40B4-BE49-F238E27FC236}">
                <a16:creationId xmlns:a16="http://schemas.microsoft.com/office/drawing/2014/main" id="{A683FB46-9AA1-ED51-D541-1E3D1DAD1F68}"/>
              </a:ext>
            </a:extLst>
          </p:cNvPr>
          <p:cNvSpPr>
            <a:spLocks noGrp="1"/>
          </p:cNvSpPr>
          <p:nvPr>
            <p:ph type="title"/>
          </p:nvPr>
        </p:nvSpPr>
        <p:spPr/>
        <p:txBody>
          <a:bodyPr/>
          <a:lstStyle/>
          <a:p>
            <a:r>
              <a:rPr lang="en-US" altLang="zh-CN" dirty="0"/>
              <a:t>CPU</a:t>
            </a:r>
            <a:r>
              <a:rPr lang="zh-CN" altLang="en-US" dirty="0"/>
              <a:t>整合与验证</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140</a:t>
            </a:fld>
            <a:endParaRPr lang="zh-CN" altLang="en-US" dirty="0"/>
          </a:p>
        </p:txBody>
      </p:sp>
      <p:grpSp>
        <p:nvGrpSpPr>
          <p:cNvPr id="4" name="组合 3">
            <a:extLst>
              <a:ext uri="{FF2B5EF4-FFF2-40B4-BE49-F238E27FC236}">
                <a16:creationId xmlns:a16="http://schemas.microsoft.com/office/drawing/2014/main" id="{EF80CB66-E98F-4E29-9B9A-63567491FD72}"/>
              </a:ext>
            </a:extLst>
          </p:cNvPr>
          <p:cNvGrpSpPr/>
          <p:nvPr/>
        </p:nvGrpSpPr>
        <p:grpSpPr>
          <a:xfrm>
            <a:off x="3418852" y="541903"/>
            <a:ext cx="3199358" cy="4167549"/>
            <a:chOff x="721163" y="1202244"/>
            <a:chExt cx="1864426" cy="2990118"/>
          </a:xfrm>
        </p:grpSpPr>
        <p:pic>
          <p:nvPicPr>
            <p:cNvPr id="10" name="图片 9">
              <a:extLst>
                <a:ext uri="{FF2B5EF4-FFF2-40B4-BE49-F238E27FC236}">
                  <a16:creationId xmlns:a16="http://schemas.microsoft.com/office/drawing/2014/main" id="{29A286DF-ACEF-4387-A24C-1C9A75620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63" y="1202244"/>
              <a:ext cx="1864426" cy="2990118"/>
            </a:xfrm>
            <a:prstGeom prst="rect">
              <a:avLst/>
            </a:prstGeom>
            <a:effectLst>
              <a:outerShdw blurRad="50800" dist="38100" dir="2700000" algn="tl" rotWithShape="0">
                <a:prstClr val="black">
                  <a:alpha val="40000"/>
                </a:prstClr>
              </a:outerShdw>
            </a:effectLst>
          </p:spPr>
        </p:pic>
        <p:sp>
          <p:nvSpPr>
            <p:cNvPr id="3" name="矩形 2">
              <a:extLst>
                <a:ext uri="{FF2B5EF4-FFF2-40B4-BE49-F238E27FC236}">
                  <a16:creationId xmlns:a16="http://schemas.microsoft.com/office/drawing/2014/main" id="{82D6FE5F-D934-4992-92F1-6B6C83154C20}"/>
                </a:ext>
              </a:extLst>
            </p:cNvPr>
            <p:cNvSpPr/>
            <p:nvPr/>
          </p:nvSpPr>
          <p:spPr>
            <a:xfrm>
              <a:off x="944880" y="2202180"/>
              <a:ext cx="922020" cy="167640"/>
            </a:xfrm>
            <a:prstGeom prst="rect">
              <a:avLst/>
            </a:prstGeom>
            <a:noFill/>
            <a:ln>
              <a:solidFill>
                <a:srgbClr val="F68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E2E0DA2-6CA8-4FBE-A20C-21CC2C4F7F9E}"/>
                </a:ext>
              </a:extLst>
            </p:cNvPr>
            <p:cNvSpPr/>
            <p:nvPr/>
          </p:nvSpPr>
          <p:spPr>
            <a:xfrm>
              <a:off x="944880" y="3182031"/>
              <a:ext cx="922020" cy="16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06809C3B-316D-7159-96D9-BDF202473075}"/>
              </a:ext>
            </a:extLst>
          </p:cNvPr>
          <p:cNvSpPr txBox="1"/>
          <p:nvPr/>
        </p:nvSpPr>
        <p:spPr>
          <a:xfrm>
            <a:off x="2708896" y="899396"/>
            <a:ext cx="855882" cy="369332"/>
          </a:xfrm>
          <a:prstGeom prst="rect">
            <a:avLst/>
          </a:prstGeom>
          <a:noFill/>
        </p:spPr>
        <p:txBody>
          <a:bodyPr wrap="square">
            <a:spAutoFit/>
          </a:bodyPr>
          <a:lstStyle/>
          <a:p>
            <a:r>
              <a:rPr lang="zh-CN" altLang="en-US" b="1" dirty="0">
                <a:solidFill>
                  <a:srgbClr val="FF0000"/>
                </a:solidFill>
                <a:sym typeface="+mn-ea"/>
              </a:rPr>
              <a:t>地址</a:t>
            </a:r>
            <a:r>
              <a:rPr lang="en-US" altLang="zh-CN" b="1" dirty="0">
                <a:solidFill>
                  <a:srgbClr val="FF0000"/>
                </a:solidFill>
                <a:sym typeface="+mn-ea"/>
              </a:rPr>
              <a:t>0</a:t>
            </a:r>
            <a:endParaRPr lang="zh-CN" altLang="en-US" b="1" dirty="0">
              <a:solidFill>
                <a:srgbClr val="FF0000"/>
              </a:solidFill>
            </a:endParaRPr>
          </a:p>
        </p:txBody>
      </p:sp>
      <p:cxnSp>
        <p:nvCxnSpPr>
          <p:cNvPr id="14" name="直接连接符 13">
            <a:extLst>
              <a:ext uri="{FF2B5EF4-FFF2-40B4-BE49-F238E27FC236}">
                <a16:creationId xmlns:a16="http://schemas.microsoft.com/office/drawing/2014/main" id="{C789EBBB-EEFF-55A0-3236-8751AE862DFD}"/>
              </a:ext>
            </a:extLst>
          </p:cNvPr>
          <p:cNvCxnSpPr>
            <a:cxnSpLocks/>
          </p:cNvCxnSpPr>
          <p:nvPr/>
        </p:nvCxnSpPr>
        <p:spPr>
          <a:xfrm>
            <a:off x="2794355" y="1228849"/>
            <a:ext cx="2637245" cy="0"/>
          </a:xfrm>
          <a:prstGeom prst="line">
            <a:avLst/>
          </a:prstGeom>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141</a:t>
            </a:fld>
            <a:endParaRPr lang="zh-CN" altLang="en-US" dirty="0"/>
          </a:p>
        </p:txBody>
      </p:sp>
      <p:sp>
        <p:nvSpPr>
          <p:cNvPr id="11" name="标题 1">
            <a:extLst>
              <a:ext uri="{FF2B5EF4-FFF2-40B4-BE49-F238E27FC236}">
                <a16:creationId xmlns:a16="http://schemas.microsoft.com/office/drawing/2014/main" id="{EF55EBA1-6B59-47BA-A132-0F5E5553D713}"/>
              </a:ext>
            </a:extLst>
          </p:cNvPr>
          <p:cNvSpPr txBox="1">
            <a:spLocks/>
          </p:cNvSpPr>
          <p:nvPr/>
        </p:nvSpPr>
        <p:spPr>
          <a:xfrm>
            <a:off x="775247" y="532168"/>
            <a:ext cx="7705725" cy="2304895"/>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a:solidFill>
                  <a:schemeClr val="tx2"/>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srgbClr val="000000"/>
                </a:solidFill>
                <a:effectLst/>
                <a:uLnTx/>
                <a:uFillTx/>
              </a:rPr>
              <a:t>必做：</a:t>
            </a:r>
            <a:br>
              <a:rPr kumimoji="0" lang="en-US" altLang="zh-CN" sz="1800" b="0" i="0" u="none" strike="noStrike" kern="0" cap="none" spc="0" normalizeH="0" baseline="0" noProof="0" dirty="0">
                <a:ln>
                  <a:noFill/>
                </a:ln>
                <a:solidFill>
                  <a:srgbClr val="000000"/>
                </a:solidFill>
                <a:effectLst/>
                <a:uLnTx/>
                <a:uFillTx/>
              </a:rPr>
            </a:br>
            <a:r>
              <a:rPr kumimoji="0" lang="en-US" altLang="zh-CN" sz="1800" b="0" i="0" u="none" strike="noStrike" kern="0" cap="none" spc="0" normalizeH="0" baseline="0" noProof="0" dirty="0">
                <a:ln>
                  <a:noFill/>
                </a:ln>
                <a:solidFill>
                  <a:srgbClr val="000000"/>
                </a:solidFill>
                <a:effectLst/>
                <a:uLnTx/>
                <a:uFillTx/>
              </a:rPr>
              <a:t>1</a:t>
            </a:r>
            <a:r>
              <a:rPr kumimoji="0" lang="zh-CN" altLang="en-US" sz="1800" b="0" i="0" u="none" strike="noStrike" kern="0" cap="none" spc="0" normalizeH="0" baseline="0" noProof="0" dirty="0">
                <a:ln>
                  <a:noFill/>
                </a:ln>
                <a:solidFill>
                  <a:srgbClr val="000000"/>
                </a:solidFill>
                <a:effectLst/>
                <a:uLnTx/>
                <a:uFillTx/>
              </a:rPr>
              <a:t>、根据指令集把流水灯汇编代码翻译为“</a:t>
            </a:r>
            <a:r>
              <a:rPr kumimoji="0" lang="en-US" altLang="zh-CN" sz="1800" b="0" i="0" u="none" strike="noStrike" kern="0" cap="none" spc="0" normalizeH="0" baseline="0" noProof="0" dirty="0">
                <a:ln>
                  <a:noFill/>
                </a:ln>
                <a:solidFill>
                  <a:srgbClr val="000000"/>
                </a:solidFill>
                <a:effectLst/>
                <a:uLnTx/>
                <a:uFillTx/>
              </a:rPr>
              <a:t>0”“1”</a:t>
            </a:r>
            <a:r>
              <a:rPr kumimoji="0" lang="zh-CN" altLang="en-US" sz="1800" b="0" i="0" u="none" strike="noStrike" kern="0" cap="none" spc="0" normalizeH="0" baseline="0" noProof="0" dirty="0">
                <a:ln>
                  <a:noFill/>
                </a:ln>
                <a:solidFill>
                  <a:srgbClr val="000000"/>
                </a:solidFill>
                <a:effectLst/>
                <a:uLnTx/>
                <a:uFillTx/>
              </a:rPr>
              <a:t>组合的机器码，预先存入</a:t>
            </a:r>
            <a:r>
              <a:rPr kumimoji="0" lang="en-US" altLang="zh-CN" sz="1800" b="0" i="0" u="none" strike="noStrike" kern="0" cap="none" spc="0" normalizeH="0" baseline="0" noProof="0" dirty="0">
                <a:ln>
                  <a:noFill/>
                </a:ln>
                <a:solidFill>
                  <a:srgbClr val="000000"/>
                </a:solidFill>
                <a:effectLst/>
                <a:uLnTx/>
                <a:uFillTx/>
              </a:rPr>
              <a:t>RAM</a:t>
            </a:r>
            <a:r>
              <a:rPr kumimoji="0" lang="zh-CN" altLang="en-US" sz="1800" b="0" i="0" u="none" strike="noStrike" kern="0" cap="none" spc="0" normalizeH="0" baseline="0" noProof="0" dirty="0">
                <a:ln>
                  <a:noFill/>
                </a:ln>
                <a:solidFill>
                  <a:srgbClr val="000000"/>
                </a:solidFill>
                <a:effectLst/>
                <a:uLnTx/>
                <a:uFillTx/>
              </a:rPr>
              <a:t>中</a:t>
            </a:r>
            <a:br>
              <a:rPr kumimoji="0" lang="en-US" altLang="zh-CN" sz="1800" b="0" i="0" u="none" strike="noStrike" kern="0" cap="none" spc="0" normalizeH="0" baseline="0" noProof="0" dirty="0">
                <a:ln>
                  <a:noFill/>
                </a:ln>
                <a:solidFill>
                  <a:srgbClr val="000000"/>
                </a:solidFill>
                <a:effectLst/>
                <a:uLnTx/>
                <a:uFillTx/>
              </a:rPr>
            </a:br>
            <a:br>
              <a:rPr kumimoji="0" lang="en-US" altLang="zh-CN" sz="1800" b="0" i="0" u="none" strike="noStrike" kern="0" cap="none" spc="0" normalizeH="0" baseline="0" noProof="0" dirty="0">
                <a:ln>
                  <a:noFill/>
                </a:ln>
                <a:solidFill>
                  <a:srgbClr val="000000"/>
                </a:solidFill>
                <a:effectLst/>
                <a:uLnTx/>
                <a:uFillTx/>
              </a:rPr>
            </a:br>
            <a:r>
              <a:rPr kumimoji="0" lang="en-US" altLang="zh-CN" sz="1800" b="0" i="0" u="none" strike="noStrike" kern="0" cap="none" spc="0" normalizeH="0" baseline="0" noProof="0" dirty="0">
                <a:ln>
                  <a:noFill/>
                </a:ln>
                <a:solidFill>
                  <a:srgbClr val="000000"/>
                </a:solidFill>
                <a:effectLst/>
                <a:uLnTx/>
                <a:uFillTx/>
              </a:rPr>
              <a:t>2</a:t>
            </a:r>
            <a:r>
              <a:rPr kumimoji="0" lang="zh-CN" altLang="en-US" sz="1800" b="0" i="0" u="none" strike="noStrike" kern="0" cap="none" spc="0" normalizeH="0" baseline="0" noProof="0" dirty="0">
                <a:ln>
                  <a:noFill/>
                </a:ln>
                <a:solidFill>
                  <a:srgbClr val="000000"/>
                </a:solidFill>
                <a:effectLst/>
                <a:uLnTx/>
                <a:uFillTx/>
              </a:rPr>
              <a:t>、软件仿真</a:t>
            </a:r>
            <a:br>
              <a:rPr kumimoji="0" lang="en-US" altLang="zh-CN" sz="1800" b="0" i="0" u="none" strike="noStrike" kern="0" cap="none" spc="0" normalizeH="0" baseline="0" noProof="0" dirty="0">
                <a:ln>
                  <a:noFill/>
                </a:ln>
                <a:solidFill>
                  <a:srgbClr val="000000"/>
                </a:solidFill>
                <a:effectLst/>
                <a:uLnTx/>
                <a:uFillTx/>
              </a:rPr>
            </a:br>
            <a:br>
              <a:rPr kumimoji="0" lang="en-US" altLang="zh-CN" sz="1800" b="0" i="0" u="none" strike="noStrike" kern="0" cap="none" spc="0" normalizeH="0" baseline="0" noProof="0" dirty="0">
                <a:ln>
                  <a:noFill/>
                </a:ln>
                <a:solidFill>
                  <a:srgbClr val="000000"/>
                </a:solidFill>
                <a:effectLst/>
                <a:uLnTx/>
                <a:uFillTx/>
              </a:rPr>
            </a:br>
            <a:r>
              <a:rPr kumimoji="0" lang="en-US" altLang="zh-CN" sz="1800" b="0" i="0" u="none" strike="noStrike" kern="0" cap="none" spc="0" normalizeH="0" baseline="0" noProof="0" dirty="0">
                <a:ln>
                  <a:noFill/>
                </a:ln>
                <a:solidFill>
                  <a:srgbClr val="000000"/>
                </a:solidFill>
                <a:effectLst/>
                <a:uLnTx/>
                <a:uFillTx/>
              </a:rPr>
              <a:t>3</a:t>
            </a:r>
            <a:r>
              <a:rPr kumimoji="0" lang="zh-CN" altLang="en-US" sz="1800" b="0" i="0" u="none" strike="noStrike" kern="0" cap="none" spc="0" normalizeH="0" baseline="0" noProof="0" dirty="0">
                <a:ln>
                  <a:noFill/>
                </a:ln>
                <a:solidFill>
                  <a:srgbClr val="000000"/>
                </a:solidFill>
                <a:effectLst/>
                <a:uLnTx/>
                <a:uFillTx/>
              </a:rPr>
              <a:t>、下板验证流水灯</a:t>
            </a:r>
          </a:p>
        </p:txBody>
      </p:sp>
      <p:sp>
        <p:nvSpPr>
          <p:cNvPr id="13" name="标题 1">
            <a:extLst>
              <a:ext uri="{FF2B5EF4-FFF2-40B4-BE49-F238E27FC236}">
                <a16:creationId xmlns:a16="http://schemas.microsoft.com/office/drawing/2014/main" id="{1DAABD83-2EB0-4AE1-B3A2-2A1109F9E521}"/>
              </a:ext>
            </a:extLst>
          </p:cNvPr>
          <p:cNvSpPr txBox="1">
            <a:spLocks noChangeArrowheads="1"/>
          </p:cNvSpPr>
          <p:nvPr/>
        </p:nvSpPr>
        <p:spPr bwMode="auto">
          <a:xfrm>
            <a:off x="775246" y="2571750"/>
            <a:ext cx="7705725" cy="1981200"/>
          </a:xfrm>
          <a:prstGeom prst="rect">
            <a:avLst/>
          </a:prstGeom>
          <a:noFill/>
          <a:ln>
            <a:noFill/>
          </a:ln>
        </p:spPr>
        <p:txBody>
          <a:bodyPr anchor="ctr"/>
          <a:lstStyle>
            <a:lvl1pPr algn="l" rtl="0" eaLnBrk="0" fontAlgn="base" hangingPunct="0">
              <a:spcBef>
                <a:spcPct val="0"/>
              </a:spcBef>
              <a:spcAft>
                <a:spcPct val="0"/>
              </a:spcAft>
              <a:defRPr sz="3600" b="1">
                <a:solidFill>
                  <a:schemeClr val="tx2"/>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华文中宋" panose="0201060004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选做：</a:t>
            </a:r>
            <a:b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br>
            <a: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1</a:t>
            </a: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、利用已有指令编写汇编程序实现其他功能，并下板验证</a:t>
            </a:r>
            <a:b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br>
            <a:b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br>
            <a: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2</a:t>
            </a: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、扩展</a:t>
            </a:r>
            <a:r>
              <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CPU</a:t>
            </a: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rPr>
              <a:t>指令并</a:t>
            </a:r>
            <a:r>
              <a:rPr kumimoji="0" lang="zh-CN" altLang="en-US" sz="18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下板验证</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6151774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142</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5" y="559797"/>
            <a:ext cx="6439439" cy="1091203"/>
          </a:xfrm>
        </p:spPr>
        <p:txBody>
          <a:bodyPr/>
          <a:lstStyle/>
          <a:p>
            <a:pPr algn="just"/>
            <a:r>
              <a:rPr lang="en-US" altLang="zh-CN" sz="1800" dirty="0"/>
              <a:t>1. 在</a:t>
            </a:r>
            <a:r>
              <a:rPr lang="zh-CN" altLang="en-US" sz="1800" dirty="0"/>
              <a:t>左边</a:t>
            </a:r>
            <a:r>
              <a:rPr lang="en-US" altLang="zh-CN" sz="1800" dirty="0"/>
              <a:t>Flow Navigator </a:t>
            </a:r>
            <a:r>
              <a:rPr lang="en-US" altLang="zh-CN" sz="1800" dirty="0" err="1"/>
              <a:t>窗口</a:t>
            </a:r>
            <a:r>
              <a:rPr lang="zh-CN" altLang="en-US" sz="1800" dirty="0"/>
              <a:t>的</a:t>
            </a:r>
            <a:r>
              <a:rPr lang="en-US" altLang="zh-CN" sz="1800" dirty="0"/>
              <a:t> Hierarchy</a:t>
            </a:r>
            <a:r>
              <a:rPr lang="zh-CN" altLang="en-US" sz="1800" dirty="0"/>
              <a:t>或</a:t>
            </a:r>
            <a:r>
              <a:rPr lang="en-US" altLang="zh-CN" sz="1800" dirty="0"/>
              <a:t> IP Components</a:t>
            </a:r>
            <a:r>
              <a:rPr lang="zh-CN" altLang="en-US" sz="1800" dirty="0"/>
              <a:t>里</a:t>
            </a:r>
            <a:r>
              <a:rPr lang="en-US" altLang="zh-CN" sz="1800" dirty="0" err="1"/>
              <a:t>双击打开</a:t>
            </a:r>
            <a:r>
              <a:rPr lang="en-US" altLang="zh-CN" sz="1800" dirty="0"/>
              <a:t> IP Catalog</a:t>
            </a:r>
            <a:r>
              <a:rPr lang="zh-CN" altLang="en-US" sz="1800" dirty="0"/>
              <a:t>，搜索</a:t>
            </a:r>
            <a:r>
              <a:rPr lang="en-US" altLang="zh-CN" sz="1800" dirty="0"/>
              <a:t>Block Memory Generator</a:t>
            </a:r>
            <a:r>
              <a:rPr lang="zh-CN" altLang="en-US" sz="1800" dirty="0"/>
              <a:t>，并双击选择相应</a:t>
            </a:r>
            <a:r>
              <a:rPr lang="en-US" altLang="zh-CN" sz="1800" dirty="0"/>
              <a:t>IP</a:t>
            </a:r>
            <a:r>
              <a:rPr lang="zh-CN" altLang="en-US" sz="1800" dirty="0"/>
              <a:t>核</a:t>
            </a:r>
          </a:p>
        </p:txBody>
      </p:sp>
      <p:pic>
        <p:nvPicPr>
          <p:cNvPr id="9" name="图片 8">
            <a:extLst>
              <a:ext uri="{FF2B5EF4-FFF2-40B4-BE49-F238E27FC236}">
                <a16:creationId xmlns:a16="http://schemas.microsoft.com/office/drawing/2014/main" id="{DF2E0AC5-78ED-4494-BC17-95FE8295B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95" y="1442332"/>
            <a:ext cx="1873605" cy="3265425"/>
          </a:xfrm>
          <a:prstGeom prst="rect">
            <a:avLst/>
          </a:prstGeom>
        </p:spPr>
      </p:pic>
      <p:pic>
        <p:nvPicPr>
          <p:cNvPr id="13" name="图片 12">
            <a:extLst>
              <a:ext uri="{FF2B5EF4-FFF2-40B4-BE49-F238E27FC236}">
                <a16:creationId xmlns:a16="http://schemas.microsoft.com/office/drawing/2014/main" id="{E50C3E4A-C3C2-4CF6-84C5-C8089E708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362" y="1442332"/>
            <a:ext cx="5611008" cy="3238952"/>
          </a:xfrm>
          <a:prstGeom prst="rect">
            <a:avLst/>
          </a:prstGeom>
        </p:spPr>
      </p:pic>
      <p:sp>
        <p:nvSpPr>
          <p:cNvPr id="14" name="矩形 13">
            <a:extLst>
              <a:ext uri="{FF2B5EF4-FFF2-40B4-BE49-F238E27FC236}">
                <a16:creationId xmlns:a16="http://schemas.microsoft.com/office/drawing/2014/main" id="{BB5F43AE-921B-485C-AAA4-1AF679A0D322}"/>
              </a:ext>
            </a:extLst>
          </p:cNvPr>
          <p:cNvSpPr/>
          <p:nvPr/>
        </p:nvSpPr>
        <p:spPr>
          <a:xfrm>
            <a:off x="2927361" y="3663835"/>
            <a:ext cx="5499443"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D555C07-16BA-4C87-8629-02A21575E4B6}"/>
              </a:ext>
            </a:extLst>
          </p:cNvPr>
          <p:cNvSpPr/>
          <p:nvPr/>
        </p:nvSpPr>
        <p:spPr>
          <a:xfrm>
            <a:off x="3460761" y="2441107"/>
            <a:ext cx="2514589"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6CCAF42-80EE-4B61-85BD-44219A909EC7}"/>
              </a:ext>
            </a:extLst>
          </p:cNvPr>
          <p:cNvSpPr/>
          <p:nvPr/>
        </p:nvSpPr>
        <p:spPr>
          <a:xfrm>
            <a:off x="844832" y="2594213"/>
            <a:ext cx="688693"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61102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143</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5" y="559797"/>
            <a:ext cx="6266955" cy="610238"/>
          </a:xfrm>
        </p:spPr>
        <p:txBody>
          <a:bodyPr/>
          <a:lstStyle/>
          <a:p>
            <a:pPr algn="just"/>
            <a:r>
              <a:rPr lang="en-US" altLang="zh-CN" sz="1800" dirty="0"/>
              <a:t>2. </a:t>
            </a:r>
            <a:r>
              <a:rPr lang="zh-CN" altLang="en-US" sz="1800" dirty="0"/>
              <a:t>确保</a:t>
            </a:r>
            <a:r>
              <a:rPr lang="en-US" altLang="zh-CN" sz="1800" dirty="0"/>
              <a:t>RAM IP</a:t>
            </a:r>
            <a:r>
              <a:rPr lang="zh-CN" altLang="en-US" sz="1800" dirty="0"/>
              <a:t>核中</a:t>
            </a:r>
            <a:r>
              <a:rPr lang="en-US" altLang="zh-CN" sz="1800" dirty="0"/>
              <a:t>Basic</a:t>
            </a:r>
            <a:r>
              <a:rPr lang="zh-CN" altLang="en-US" sz="1800" dirty="0"/>
              <a:t>与</a:t>
            </a:r>
            <a:r>
              <a:rPr lang="en-US" altLang="zh-CN" sz="1800" dirty="0"/>
              <a:t>Port A Options</a:t>
            </a:r>
            <a:r>
              <a:rPr lang="zh-CN" altLang="en-US" sz="1800" dirty="0"/>
              <a:t>中的设置与下图设置相同</a:t>
            </a:r>
          </a:p>
        </p:txBody>
      </p:sp>
      <p:grpSp>
        <p:nvGrpSpPr>
          <p:cNvPr id="11" name="组合 10">
            <a:extLst>
              <a:ext uri="{FF2B5EF4-FFF2-40B4-BE49-F238E27FC236}">
                <a16:creationId xmlns:a16="http://schemas.microsoft.com/office/drawing/2014/main" id="{284B9C57-D231-44F7-B801-D1C9DBAC67E3}"/>
              </a:ext>
            </a:extLst>
          </p:cNvPr>
          <p:cNvGrpSpPr/>
          <p:nvPr/>
        </p:nvGrpSpPr>
        <p:grpSpPr>
          <a:xfrm>
            <a:off x="290796" y="1170035"/>
            <a:ext cx="8657411" cy="3122728"/>
            <a:chOff x="290796" y="1081135"/>
            <a:chExt cx="8657411" cy="3122728"/>
          </a:xfrm>
        </p:grpSpPr>
        <p:pic>
          <p:nvPicPr>
            <p:cNvPr id="5" name="图片 4">
              <a:extLst>
                <a:ext uri="{FF2B5EF4-FFF2-40B4-BE49-F238E27FC236}">
                  <a16:creationId xmlns:a16="http://schemas.microsoft.com/office/drawing/2014/main" id="{106FEFDC-EB38-4061-9957-6F7C554189BE}"/>
                </a:ext>
              </a:extLst>
            </p:cNvPr>
            <p:cNvPicPr>
              <a:picLocks noChangeAspect="1"/>
            </p:cNvPicPr>
            <p:nvPr/>
          </p:nvPicPr>
          <p:blipFill>
            <a:blip r:embed="rId2"/>
            <a:stretch>
              <a:fillRect/>
            </a:stretch>
          </p:blipFill>
          <p:spPr>
            <a:xfrm>
              <a:off x="290796" y="1108763"/>
              <a:ext cx="4103102" cy="3095099"/>
            </a:xfrm>
            <a:prstGeom prst="rect">
              <a:avLst/>
            </a:prstGeom>
          </p:spPr>
        </p:pic>
        <p:pic>
          <p:nvPicPr>
            <p:cNvPr id="10" name="图片 9">
              <a:extLst>
                <a:ext uri="{FF2B5EF4-FFF2-40B4-BE49-F238E27FC236}">
                  <a16:creationId xmlns:a16="http://schemas.microsoft.com/office/drawing/2014/main" id="{C6123A66-C50E-4F92-85E9-2C8D48AF007D}"/>
                </a:ext>
              </a:extLst>
            </p:cNvPr>
            <p:cNvPicPr>
              <a:picLocks noChangeAspect="1"/>
            </p:cNvPicPr>
            <p:nvPr/>
          </p:nvPicPr>
          <p:blipFill>
            <a:blip r:embed="rId3"/>
            <a:stretch>
              <a:fillRect/>
            </a:stretch>
          </p:blipFill>
          <p:spPr>
            <a:xfrm>
              <a:off x="4572000" y="1081135"/>
              <a:ext cx="4376207" cy="3122728"/>
            </a:xfrm>
            <a:prstGeom prst="rect">
              <a:avLst/>
            </a:prstGeom>
          </p:spPr>
        </p:pic>
        <p:sp>
          <p:nvSpPr>
            <p:cNvPr id="15" name="矩形 14">
              <a:extLst>
                <a:ext uri="{FF2B5EF4-FFF2-40B4-BE49-F238E27FC236}">
                  <a16:creationId xmlns:a16="http://schemas.microsoft.com/office/drawing/2014/main" id="{7B70E723-0931-4A8D-91DE-D994F1AD9F39}"/>
                </a:ext>
              </a:extLst>
            </p:cNvPr>
            <p:cNvSpPr/>
            <p:nvPr/>
          </p:nvSpPr>
          <p:spPr>
            <a:xfrm>
              <a:off x="1569597" y="1541228"/>
              <a:ext cx="1044954" cy="18735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672BD1A-FD3F-4518-9A92-7E025A999407}"/>
                </a:ext>
              </a:extLst>
            </p:cNvPr>
            <p:cNvSpPr/>
            <p:nvPr/>
          </p:nvSpPr>
          <p:spPr>
            <a:xfrm>
              <a:off x="1655322" y="1870515"/>
              <a:ext cx="1099784" cy="32261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F8B97D-AE09-463E-B897-31E28F7B0883}"/>
                </a:ext>
              </a:extLst>
            </p:cNvPr>
            <p:cNvSpPr/>
            <p:nvPr/>
          </p:nvSpPr>
          <p:spPr>
            <a:xfrm>
              <a:off x="6118225" y="1800225"/>
              <a:ext cx="1708149" cy="6477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3E2A1C8-0D52-42BC-A27B-9A173D58916D}"/>
                </a:ext>
              </a:extLst>
            </p:cNvPr>
            <p:cNvSpPr/>
            <p:nvPr/>
          </p:nvSpPr>
          <p:spPr>
            <a:xfrm>
              <a:off x="5984875" y="2519315"/>
              <a:ext cx="2079625" cy="17626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B58DAC1-63C6-4C7E-A740-CA902068CC53}"/>
                </a:ext>
              </a:extLst>
            </p:cNvPr>
            <p:cNvSpPr/>
            <p:nvPr/>
          </p:nvSpPr>
          <p:spPr>
            <a:xfrm>
              <a:off x="5984875" y="2898101"/>
              <a:ext cx="1609725" cy="1308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76E4D35-4577-4D97-BD46-5EC35A40BCCE}"/>
                </a:ext>
              </a:extLst>
            </p:cNvPr>
            <p:cNvSpPr/>
            <p:nvPr/>
          </p:nvSpPr>
          <p:spPr>
            <a:xfrm>
              <a:off x="6106322" y="3456983"/>
              <a:ext cx="791116" cy="1308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67777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144</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5" y="559797"/>
            <a:ext cx="6266955" cy="658586"/>
          </a:xfrm>
        </p:spPr>
        <p:txBody>
          <a:bodyPr/>
          <a:lstStyle/>
          <a:p>
            <a:pPr algn="just"/>
            <a:r>
              <a:rPr lang="en-US" altLang="zh-CN" sz="1800" dirty="0"/>
              <a:t>3. </a:t>
            </a:r>
            <a:r>
              <a:rPr lang="zh-CN" altLang="en-US" sz="1800" dirty="0"/>
              <a:t>单击</a:t>
            </a:r>
            <a:r>
              <a:rPr lang="en-US" altLang="zh-CN" sz="1800" dirty="0"/>
              <a:t>Other Options</a:t>
            </a:r>
            <a:r>
              <a:rPr lang="zh-CN" altLang="en-US" sz="1800" dirty="0"/>
              <a:t>选项卡，再选择</a:t>
            </a:r>
            <a:r>
              <a:rPr lang="en-US" altLang="zh-CN" sz="1800" dirty="0"/>
              <a:t>Load Init File</a:t>
            </a:r>
            <a:r>
              <a:rPr lang="zh-CN" altLang="en-US" sz="1800" dirty="0"/>
              <a:t>，单击</a:t>
            </a:r>
            <a:r>
              <a:rPr lang="en-US" altLang="zh-CN" sz="1800" dirty="0"/>
              <a:t>Edit</a:t>
            </a:r>
            <a:r>
              <a:rPr lang="zh-CN" altLang="en-US" sz="1800" dirty="0"/>
              <a:t>，即可创建新的</a:t>
            </a:r>
            <a:r>
              <a:rPr lang="en-US" altLang="zh-CN" sz="1800" dirty="0" err="1"/>
              <a:t>coe</a:t>
            </a:r>
            <a:r>
              <a:rPr lang="zh-CN" altLang="en-US" sz="1800" dirty="0"/>
              <a:t>文件</a:t>
            </a:r>
          </a:p>
        </p:txBody>
      </p:sp>
      <p:pic>
        <p:nvPicPr>
          <p:cNvPr id="5" name="图片 4">
            <a:extLst>
              <a:ext uri="{FF2B5EF4-FFF2-40B4-BE49-F238E27FC236}">
                <a16:creationId xmlns:a16="http://schemas.microsoft.com/office/drawing/2014/main" id="{14734589-E27E-4F8B-9B69-62B29A11207F}"/>
              </a:ext>
            </a:extLst>
          </p:cNvPr>
          <p:cNvPicPr>
            <a:picLocks noChangeAspect="1"/>
          </p:cNvPicPr>
          <p:nvPr/>
        </p:nvPicPr>
        <p:blipFill>
          <a:blip r:embed="rId2"/>
          <a:stretch>
            <a:fillRect/>
          </a:stretch>
        </p:blipFill>
        <p:spPr>
          <a:xfrm>
            <a:off x="2658802" y="1218383"/>
            <a:ext cx="4638124" cy="3449900"/>
          </a:xfrm>
          <a:prstGeom prst="rect">
            <a:avLst/>
          </a:prstGeom>
        </p:spPr>
      </p:pic>
    </p:spTree>
    <p:extLst>
      <p:ext uri="{BB962C8B-B14F-4D97-AF65-F5344CB8AC3E}">
        <p14:creationId xmlns:p14="http://schemas.microsoft.com/office/powerpoint/2010/main" val="19967788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145</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5" y="559797"/>
            <a:ext cx="6266955" cy="658586"/>
          </a:xfrm>
        </p:spPr>
        <p:txBody>
          <a:bodyPr/>
          <a:lstStyle/>
          <a:p>
            <a:pPr algn="just"/>
            <a:r>
              <a:rPr lang="en-US" altLang="zh-CN" sz="1800" dirty="0"/>
              <a:t>4. </a:t>
            </a:r>
            <a:r>
              <a:rPr lang="zh-CN" altLang="en-US" sz="1800" dirty="0"/>
              <a:t>自行选择保存目录，创建“</a:t>
            </a:r>
            <a:r>
              <a:rPr lang="en-US" altLang="zh-CN" sz="1800" dirty="0" err="1"/>
              <a:t>test.coe</a:t>
            </a:r>
            <a:r>
              <a:rPr lang="zh-CN" altLang="en-US" sz="1800" dirty="0"/>
              <a:t>”，并初步编辑</a:t>
            </a:r>
            <a:r>
              <a:rPr lang="en-US" altLang="zh-CN" sz="1800" dirty="0" err="1"/>
              <a:t>coe</a:t>
            </a:r>
            <a:r>
              <a:rPr lang="zh-CN" altLang="en-US" sz="1800" dirty="0"/>
              <a:t>文件如下图所示，在</a:t>
            </a:r>
            <a:r>
              <a:rPr lang="en-US" altLang="zh-CN" sz="1800" dirty="0"/>
              <a:t>Validate</a:t>
            </a:r>
            <a:r>
              <a:rPr lang="zh-CN" altLang="en-US" sz="1800" dirty="0"/>
              <a:t>后保存关闭，创建</a:t>
            </a:r>
            <a:r>
              <a:rPr lang="en-US" altLang="zh-CN" sz="1800" dirty="0"/>
              <a:t>IP</a:t>
            </a:r>
            <a:endParaRPr lang="zh-CN" altLang="en-US" sz="1800" dirty="0"/>
          </a:p>
        </p:txBody>
      </p:sp>
      <p:pic>
        <p:nvPicPr>
          <p:cNvPr id="8" name="图片 7">
            <a:extLst>
              <a:ext uri="{FF2B5EF4-FFF2-40B4-BE49-F238E27FC236}">
                <a16:creationId xmlns:a16="http://schemas.microsoft.com/office/drawing/2014/main" id="{CA3A07C3-4699-4570-8258-45DFB3527D7A}"/>
              </a:ext>
            </a:extLst>
          </p:cNvPr>
          <p:cNvPicPr>
            <a:picLocks noChangeAspect="1"/>
          </p:cNvPicPr>
          <p:nvPr/>
        </p:nvPicPr>
        <p:blipFill>
          <a:blip r:embed="rId2"/>
          <a:stretch>
            <a:fillRect/>
          </a:stretch>
        </p:blipFill>
        <p:spPr>
          <a:xfrm>
            <a:off x="750277" y="1196710"/>
            <a:ext cx="2338754" cy="3315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7588AA76-D5F3-4C66-A607-E33855FB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599" y="2113204"/>
            <a:ext cx="5089281" cy="1673188"/>
          </a:xfrm>
          <a:prstGeom prst="rect">
            <a:avLst/>
          </a:prstGeom>
        </p:spPr>
      </p:pic>
    </p:spTree>
    <p:extLst>
      <p:ext uri="{BB962C8B-B14F-4D97-AF65-F5344CB8AC3E}">
        <p14:creationId xmlns:p14="http://schemas.microsoft.com/office/powerpoint/2010/main" val="40490252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647934"/>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146</a:t>
            </a:fld>
            <a:endParaRPr lang="zh-CN" altLang="en-US" dirty="0"/>
          </a:p>
        </p:txBody>
      </p:sp>
      <p:sp>
        <p:nvSpPr>
          <p:cNvPr id="10" name="内容占位符 2">
            <a:extLst>
              <a:ext uri="{FF2B5EF4-FFF2-40B4-BE49-F238E27FC236}">
                <a16:creationId xmlns:a16="http://schemas.microsoft.com/office/drawing/2014/main" id="{9CBDD950-13D5-4FFB-B5D3-067ECC3D2E10}"/>
              </a:ext>
            </a:extLst>
          </p:cNvPr>
          <p:cNvSpPr>
            <a:spLocks noGrp="1"/>
          </p:cNvSpPr>
          <p:nvPr>
            <p:ph idx="1"/>
          </p:nvPr>
        </p:nvSpPr>
        <p:spPr>
          <a:xfrm>
            <a:off x="1872498" y="609885"/>
            <a:ext cx="5442701" cy="461964"/>
          </a:xfrm>
        </p:spPr>
        <p:txBody>
          <a:bodyPr/>
          <a:lstStyle/>
          <a:p>
            <a:r>
              <a:rPr lang="en-US" altLang="zh-CN" sz="1800" dirty="0">
                <a:sym typeface="+mn-ea"/>
              </a:rPr>
              <a:t>5. </a:t>
            </a:r>
            <a:r>
              <a:rPr lang="zh-CN" altLang="en-US" sz="1800" dirty="0">
                <a:sym typeface="+mn-ea"/>
              </a:rPr>
              <a:t>此时可看到刚刚创建的</a:t>
            </a:r>
            <a:r>
              <a:rPr lang="en-US" altLang="zh-CN" sz="1800" dirty="0">
                <a:sym typeface="+mn-ea"/>
              </a:rPr>
              <a:t>IP</a:t>
            </a:r>
            <a:r>
              <a:rPr lang="zh-CN" altLang="en-US" sz="1800" dirty="0">
                <a:sym typeface="+mn-ea"/>
              </a:rPr>
              <a:t>和</a:t>
            </a:r>
            <a:r>
              <a:rPr lang="en-US" altLang="zh-CN" sz="1800" dirty="0" err="1">
                <a:sym typeface="+mn-ea"/>
              </a:rPr>
              <a:t>test.coe</a:t>
            </a:r>
            <a:r>
              <a:rPr lang="zh-CN" altLang="en-US" sz="1800" dirty="0">
                <a:sym typeface="+mn-ea"/>
              </a:rPr>
              <a:t>，双击</a:t>
            </a:r>
            <a:r>
              <a:rPr lang="en-US" altLang="zh-CN" sz="1800" dirty="0" err="1">
                <a:sym typeface="+mn-ea"/>
              </a:rPr>
              <a:t>test.coe</a:t>
            </a:r>
            <a:r>
              <a:rPr lang="zh-CN" altLang="en-US" sz="1800" dirty="0">
                <a:sym typeface="+mn-ea"/>
              </a:rPr>
              <a:t>打开</a:t>
            </a:r>
            <a:endParaRPr lang="zh-CN" altLang="en-US" sz="1800" dirty="0"/>
          </a:p>
        </p:txBody>
      </p:sp>
      <p:pic>
        <p:nvPicPr>
          <p:cNvPr id="5" name="图片 4">
            <a:extLst>
              <a:ext uri="{FF2B5EF4-FFF2-40B4-BE49-F238E27FC236}">
                <a16:creationId xmlns:a16="http://schemas.microsoft.com/office/drawing/2014/main" id="{2CF16696-18A9-42E9-8120-33A94A64AA1A}"/>
              </a:ext>
            </a:extLst>
          </p:cNvPr>
          <p:cNvPicPr>
            <a:picLocks noChangeAspect="1"/>
          </p:cNvPicPr>
          <p:nvPr/>
        </p:nvPicPr>
        <p:blipFill>
          <a:blip r:embed="rId2"/>
          <a:stretch>
            <a:fillRect/>
          </a:stretch>
        </p:blipFill>
        <p:spPr>
          <a:xfrm>
            <a:off x="2541412" y="2267197"/>
            <a:ext cx="3475021" cy="1089754"/>
          </a:xfrm>
          <a:prstGeom prst="rect">
            <a:avLst/>
          </a:prstGeom>
          <a:ln>
            <a:no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F9FA0BAD-7987-466F-BC37-9C8EB7B0DEA4}"/>
              </a:ext>
            </a:extLst>
          </p:cNvPr>
          <p:cNvSpPr/>
          <p:nvPr/>
        </p:nvSpPr>
        <p:spPr>
          <a:xfrm>
            <a:off x="2590800" y="2631831"/>
            <a:ext cx="3335215" cy="24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8">
            <a:extLst>
              <a:ext uri="{FF2B5EF4-FFF2-40B4-BE49-F238E27FC236}">
                <a16:creationId xmlns:a16="http://schemas.microsoft.com/office/drawing/2014/main" id="{995D194B-9C98-4798-8962-09A0B98F350F}"/>
              </a:ext>
            </a:extLst>
          </p:cNvPr>
          <p:cNvSpPr txBox="1"/>
          <p:nvPr/>
        </p:nvSpPr>
        <p:spPr>
          <a:xfrm>
            <a:off x="4945034" y="2631831"/>
            <a:ext cx="2483644" cy="284693"/>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lgn="ctr">
              <a:spcBef>
                <a:spcPct val="0"/>
              </a:spcBef>
              <a:buNone/>
            </a:pPr>
            <a:r>
              <a:rPr lang="en-GB" altLang="zh-CN" sz="1400" dirty="0">
                <a:solidFill>
                  <a:srgbClr val="FF0000"/>
                </a:solidFill>
              </a:rPr>
              <a:t>IP</a:t>
            </a:r>
            <a:endParaRPr lang="en-US" altLang="zh-CN" sz="1400" dirty="0">
              <a:solidFill>
                <a:srgbClr val="FF0000"/>
              </a:solidFill>
            </a:endParaRPr>
          </a:p>
        </p:txBody>
      </p:sp>
      <p:sp>
        <p:nvSpPr>
          <p:cNvPr id="14" name="矩形 13">
            <a:extLst>
              <a:ext uri="{FF2B5EF4-FFF2-40B4-BE49-F238E27FC236}">
                <a16:creationId xmlns:a16="http://schemas.microsoft.com/office/drawing/2014/main" id="{89EAC41A-896A-41DE-88D1-05E17154B42C}"/>
              </a:ext>
            </a:extLst>
          </p:cNvPr>
          <p:cNvSpPr/>
          <p:nvPr/>
        </p:nvSpPr>
        <p:spPr>
          <a:xfrm>
            <a:off x="3100753" y="3026995"/>
            <a:ext cx="603739" cy="3299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2317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6360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步骤一：</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147</a:t>
            </a:fld>
            <a:endParaRPr lang="zh-CN" altLang="en-US" dirty="0"/>
          </a:p>
        </p:txBody>
      </p:sp>
      <p:sp>
        <p:nvSpPr>
          <p:cNvPr id="10" name="内容占位符 2">
            <a:extLst>
              <a:ext uri="{FF2B5EF4-FFF2-40B4-BE49-F238E27FC236}">
                <a16:creationId xmlns:a16="http://schemas.microsoft.com/office/drawing/2014/main" id="{9CBDD950-13D5-4FFB-B5D3-067ECC3D2E10}"/>
              </a:ext>
            </a:extLst>
          </p:cNvPr>
          <p:cNvSpPr>
            <a:spLocks noGrp="1"/>
          </p:cNvSpPr>
          <p:nvPr>
            <p:ph idx="1"/>
          </p:nvPr>
        </p:nvSpPr>
        <p:spPr>
          <a:xfrm>
            <a:off x="1872498" y="598009"/>
            <a:ext cx="5953341" cy="577647"/>
          </a:xfrm>
        </p:spPr>
        <p:txBody>
          <a:bodyPr/>
          <a:lstStyle/>
          <a:p>
            <a:r>
              <a:rPr lang="en-US" altLang="zh-CN" sz="1800" dirty="0">
                <a:sym typeface="+mn-ea"/>
              </a:rPr>
              <a:t>6. </a:t>
            </a:r>
            <a:r>
              <a:rPr lang="zh-CN" altLang="en-US" sz="1800" dirty="0">
                <a:sym typeface="+mn-ea"/>
              </a:rPr>
              <a:t>将流水灯汇编程序翻译成 16 位机器码指令并填写到</a:t>
            </a:r>
            <a:r>
              <a:rPr lang="en-US" altLang="zh-CN" sz="1800" dirty="0" err="1">
                <a:sym typeface="+mn-ea"/>
              </a:rPr>
              <a:t>coe</a:t>
            </a:r>
            <a:r>
              <a:rPr lang="zh-CN" altLang="en-US" sz="1800" dirty="0">
                <a:sym typeface="+mn-ea"/>
              </a:rPr>
              <a:t>文件中</a:t>
            </a:r>
          </a:p>
        </p:txBody>
      </p:sp>
      <p:pic>
        <p:nvPicPr>
          <p:cNvPr id="5" name="图片 4">
            <a:extLst>
              <a:ext uri="{FF2B5EF4-FFF2-40B4-BE49-F238E27FC236}">
                <a16:creationId xmlns:a16="http://schemas.microsoft.com/office/drawing/2014/main" id="{23394C67-9243-4921-80BA-D32E80566B14}"/>
              </a:ext>
            </a:extLst>
          </p:cNvPr>
          <p:cNvPicPr>
            <a:picLocks noChangeAspect="1"/>
          </p:cNvPicPr>
          <p:nvPr/>
        </p:nvPicPr>
        <p:blipFill>
          <a:blip r:embed="rId2">
            <a:extLst>
              <a:ext uri="{28A0092B-C50C-407E-A947-70E740481C1C}">
                <a14:useLocalDpi xmlns:a14="http://schemas.microsoft.com/office/drawing/2010/main" val="0"/>
              </a:ext>
            </a:extLst>
          </a:blip>
          <a:srcRect l="11490"/>
          <a:stretch/>
        </p:blipFill>
        <p:spPr>
          <a:xfrm>
            <a:off x="6096000" y="1130045"/>
            <a:ext cx="1729839" cy="3134404"/>
          </a:xfrm>
          <a:prstGeom prst="rect">
            <a:avLst/>
          </a:prstGeom>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200F661E-044C-4222-9456-F5568B658E79}"/>
              </a:ext>
            </a:extLst>
          </p:cNvPr>
          <p:cNvSpPr txBox="1"/>
          <p:nvPr/>
        </p:nvSpPr>
        <p:spPr>
          <a:xfrm>
            <a:off x="4603887" y="4361341"/>
            <a:ext cx="4483100" cy="368300"/>
          </a:xfrm>
          <a:prstGeom prst="rect">
            <a:avLst/>
          </a:prstGeom>
          <a:noFill/>
        </p:spPr>
        <p:txBody>
          <a:bodyPr wrap="square" rtlCol="0">
            <a:spAutoFit/>
          </a:bodyPr>
          <a:lstStyle/>
          <a:p>
            <a:r>
              <a:rPr lang="zh-CN" altLang="en-US" dirty="0"/>
              <a:t>上图机器码仅为示例，</a:t>
            </a:r>
            <a:r>
              <a:rPr lang="zh-CN" altLang="en-US" dirty="0">
                <a:solidFill>
                  <a:srgbClr val="FF0000"/>
                </a:solidFill>
              </a:rPr>
              <a:t>需要自行修改</a:t>
            </a:r>
          </a:p>
        </p:txBody>
      </p:sp>
      <p:pic>
        <p:nvPicPr>
          <p:cNvPr id="8" name="图片 7">
            <a:extLst>
              <a:ext uri="{FF2B5EF4-FFF2-40B4-BE49-F238E27FC236}">
                <a16:creationId xmlns:a16="http://schemas.microsoft.com/office/drawing/2014/main" id="{DBD353D7-CBB7-4F8F-960C-7EC44E97E3ED}"/>
              </a:ext>
            </a:extLst>
          </p:cNvPr>
          <p:cNvPicPr>
            <a:picLocks noChangeAspect="1"/>
          </p:cNvPicPr>
          <p:nvPr/>
        </p:nvPicPr>
        <p:blipFill>
          <a:blip r:embed="rId3"/>
          <a:stretch>
            <a:fillRect/>
          </a:stretch>
        </p:blipFill>
        <p:spPr>
          <a:xfrm>
            <a:off x="1725407" y="2475881"/>
            <a:ext cx="2446232" cy="670618"/>
          </a:xfrm>
          <a:prstGeom prst="rect">
            <a:avLst/>
          </a:prstGeom>
        </p:spPr>
      </p:pic>
      <p:cxnSp>
        <p:nvCxnSpPr>
          <p:cNvPr id="11" name="直接箭头连接符 10">
            <a:extLst>
              <a:ext uri="{FF2B5EF4-FFF2-40B4-BE49-F238E27FC236}">
                <a16:creationId xmlns:a16="http://schemas.microsoft.com/office/drawing/2014/main" id="{2C5AD09C-1A10-434C-A267-80488B9F2D66}"/>
              </a:ext>
            </a:extLst>
          </p:cNvPr>
          <p:cNvCxnSpPr/>
          <p:nvPr/>
        </p:nvCxnSpPr>
        <p:spPr>
          <a:xfrm>
            <a:off x="4404360" y="2651760"/>
            <a:ext cx="1061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383AE44-7F08-9ACD-D153-D6886D9C252E}"/>
              </a:ext>
            </a:extLst>
          </p:cNvPr>
          <p:cNvSpPr txBox="1"/>
          <p:nvPr/>
        </p:nvSpPr>
        <p:spPr>
          <a:xfrm>
            <a:off x="5620555" y="1433353"/>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0</a:t>
            </a:r>
            <a:endParaRPr lang="zh-CN" altLang="en-US" sz="1050" b="1" dirty="0">
              <a:solidFill>
                <a:srgbClr val="FF0000"/>
              </a:solidFill>
            </a:endParaRPr>
          </a:p>
        </p:txBody>
      </p:sp>
      <p:sp>
        <p:nvSpPr>
          <p:cNvPr id="15" name="文本框 14">
            <a:extLst>
              <a:ext uri="{FF2B5EF4-FFF2-40B4-BE49-F238E27FC236}">
                <a16:creationId xmlns:a16="http://schemas.microsoft.com/office/drawing/2014/main" id="{B6C812DE-0079-B34B-28A0-329DFA58F37A}"/>
              </a:ext>
            </a:extLst>
          </p:cNvPr>
          <p:cNvSpPr txBox="1"/>
          <p:nvPr/>
        </p:nvSpPr>
        <p:spPr>
          <a:xfrm>
            <a:off x="5620555" y="1607798"/>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1</a:t>
            </a:r>
            <a:endParaRPr lang="zh-CN" altLang="en-US" sz="1050" b="1" dirty="0">
              <a:solidFill>
                <a:srgbClr val="FF0000"/>
              </a:solidFill>
            </a:endParaRPr>
          </a:p>
        </p:txBody>
      </p:sp>
      <p:sp>
        <p:nvSpPr>
          <p:cNvPr id="16" name="文本框 15">
            <a:extLst>
              <a:ext uri="{FF2B5EF4-FFF2-40B4-BE49-F238E27FC236}">
                <a16:creationId xmlns:a16="http://schemas.microsoft.com/office/drawing/2014/main" id="{40270DF6-5E50-2BDA-D5C4-CFD847DFE8D2}"/>
              </a:ext>
            </a:extLst>
          </p:cNvPr>
          <p:cNvSpPr txBox="1"/>
          <p:nvPr/>
        </p:nvSpPr>
        <p:spPr>
          <a:xfrm>
            <a:off x="5620555" y="1782243"/>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2</a:t>
            </a:r>
            <a:endParaRPr lang="zh-CN" altLang="en-US" sz="1050" b="1" dirty="0">
              <a:solidFill>
                <a:srgbClr val="FF0000"/>
              </a:solidFill>
            </a:endParaRPr>
          </a:p>
        </p:txBody>
      </p:sp>
      <p:sp>
        <p:nvSpPr>
          <p:cNvPr id="17" name="文本框 16">
            <a:extLst>
              <a:ext uri="{FF2B5EF4-FFF2-40B4-BE49-F238E27FC236}">
                <a16:creationId xmlns:a16="http://schemas.microsoft.com/office/drawing/2014/main" id="{0CEB83B6-BBD3-3B66-AAE6-0BBB1FE3D00F}"/>
              </a:ext>
            </a:extLst>
          </p:cNvPr>
          <p:cNvSpPr txBox="1"/>
          <p:nvPr/>
        </p:nvSpPr>
        <p:spPr>
          <a:xfrm>
            <a:off x="5620555" y="1967454"/>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3</a:t>
            </a:r>
            <a:endParaRPr lang="zh-CN" altLang="en-US" sz="1050" b="1" dirty="0">
              <a:solidFill>
                <a:srgbClr val="FF0000"/>
              </a:solidFill>
            </a:endParaRPr>
          </a:p>
        </p:txBody>
      </p:sp>
      <p:sp>
        <p:nvSpPr>
          <p:cNvPr id="18" name="文本框 17">
            <a:extLst>
              <a:ext uri="{FF2B5EF4-FFF2-40B4-BE49-F238E27FC236}">
                <a16:creationId xmlns:a16="http://schemas.microsoft.com/office/drawing/2014/main" id="{C44EF222-D277-F6C5-ECF3-9E21B88FF622}"/>
              </a:ext>
            </a:extLst>
          </p:cNvPr>
          <p:cNvSpPr txBox="1"/>
          <p:nvPr/>
        </p:nvSpPr>
        <p:spPr>
          <a:xfrm>
            <a:off x="5620555" y="2131133"/>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4</a:t>
            </a:r>
            <a:endParaRPr lang="zh-CN" altLang="en-US" sz="1050" b="1" dirty="0">
              <a:solidFill>
                <a:srgbClr val="FF0000"/>
              </a:solidFill>
            </a:endParaRPr>
          </a:p>
        </p:txBody>
      </p:sp>
      <p:cxnSp>
        <p:nvCxnSpPr>
          <p:cNvPr id="20" name="直接连接符 19">
            <a:extLst>
              <a:ext uri="{FF2B5EF4-FFF2-40B4-BE49-F238E27FC236}">
                <a16:creationId xmlns:a16="http://schemas.microsoft.com/office/drawing/2014/main" id="{EC3C0598-479F-DEA2-C21F-C7359103FA8F}"/>
              </a:ext>
            </a:extLst>
          </p:cNvPr>
          <p:cNvCxnSpPr/>
          <p:nvPr/>
        </p:nvCxnSpPr>
        <p:spPr>
          <a:xfrm>
            <a:off x="5620555" y="1645118"/>
            <a:ext cx="152047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6C1073C-C4CB-DCBD-DAD4-2FB980D870A6}"/>
              </a:ext>
            </a:extLst>
          </p:cNvPr>
          <p:cNvCxnSpPr/>
          <p:nvPr/>
        </p:nvCxnSpPr>
        <p:spPr>
          <a:xfrm>
            <a:off x="5611223" y="1816178"/>
            <a:ext cx="152047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1A54401-12B2-CFE6-0B57-7B92A65AC144}"/>
              </a:ext>
            </a:extLst>
          </p:cNvPr>
          <p:cNvCxnSpPr/>
          <p:nvPr/>
        </p:nvCxnSpPr>
        <p:spPr>
          <a:xfrm>
            <a:off x="5623669" y="1996568"/>
            <a:ext cx="152047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347C619-DD7D-E453-569B-17C53E9AD94A}"/>
              </a:ext>
            </a:extLst>
          </p:cNvPr>
          <p:cNvCxnSpPr/>
          <p:nvPr/>
        </p:nvCxnSpPr>
        <p:spPr>
          <a:xfrm>
            <a:off x="5623946" y="2174494"/>
            <a:ext cx="152047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3973BAC-740E-7365-B59F-A3B327E09545}"/>
              </a:ext>
            </a:extLst>
          </p:cNvPr>
          <p:cNvCxnSpPr/>
          <p:nvPr/>
        </p:nvCxnSpPr>
        <p:spPr>
          <a:xfrm>
            <a:off x="5623672" y="2351133"/>
            <a:ext cx="152047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1484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5DF43D9-4C40-4515-852E-5EE90873C656}"/>
              </a:ext>
            </a:extLst>
          </p:cNvPr>
          <p:cNvPicPr>
            <a:picLocks noChangeAspect="1"/>
          </p:cNvPicPr>
          <p:nvPr/>
        </p:nvPicPr>
        <p:blipFill>
          <a:blip r:embed="rId2"/>
          <a:stretch>
            <a:fillRect/>
          </a:stretch>
        </p:blipFill>
        <p:spPr>
          <a:xfrm>
            <a:off x="2953758" y="1804002"/>
            <a:ext cx="6043184" cy="2217612"/>
          </a:xfrm>
          <a:prstGeom prst="rect">
            <a:avLst/>
          </a:prstGeom>
        </p:spPr>
      </p:pic>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步骤二：</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148</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5" y="559797"/>
            <a:ext cx="5500559" cy="562089"/>
          </a:xfrm>
        </p:spPr>
        <p:txBody>
          <a:bodyPr/>
          <a:lstStyle/>
          <a:p>
            <a:pPr algn="just"/>
            <a:r>
              <a:rPr lang="en-US" altLang="zh-CN" sz="1800" dirty="0"/>
              <a:t>1. </a:t>
            </a:r>
            <a:r>
              <a:rPr lang="zh-CN" altLang="en-US" sz="1800" dirty="0"/>
              <a:t>与上文类似，在</a:t>
            </a:r>
            <a:r>
              <a:rPr lang="en-US" altLang="zh-CN" sz="1800" dirty="0"/>
              <a:t>IP Catalog</a:t>
            </a:r>
            <a:r>
              <a:rPr lang="zh-CN" altLang="en-US" sz="1800" dirty="0"/>
              <a:t>中搜索“</a:t>
            </a:r>
            <a:r>
              <a:rPr lang="en-US" altLang="zh-CN" sz="1800" dirty="0"/>
              <a:t>Clocking Wizard</a:t>
            </a:r>
            <a:r>
              <a:rPr lang="zh-CN" altLang="en-US" sz="1800" dirty="0"/>
              <a:t>”</a:t>
            </a:r>
            <a:r>
              <a:rPr lang="en-US" altLang="zh-CN" sz="1800" dirty="0"/>
              <a:t>IP</a:t>
            </a:r>
            <a:r>
              <a:rPr lang="zh-CN" altLang="en-US" sz="1800" dirty="0"/>
              <a:t>核，双击相应的</a:t>
            </a:r>
            <a:r>
              <a:rPr lang="en-US" altLang="zh-CN" sz="1800" dirty="0"/>
              <a:t>IP</a:t>
            </a:r>
            <a:r>
              <a:rPr lang="zh-CN" altLang="en-US" sz="1800" dirty="0"/>
              <a:t>核，以创建</a:t>
            </a:r>
            <a:r>
              <a:rPr lang="en-US" altLang="zh-CN" sz="1800" dirty="0"/>
              <a:t>PLL</a:t>
            </a:r>
            <a:endParaRPr lang="zh-CN" altLang="en-US" sz="1800" dirty="0"/>
          </a:p>
        </p:txBody>
      </p:sp>
      <p:pic>
        <p:nvPicPr>
          <p:cNvPr id="9" name="图片 8">
            <a:extLst>
              <a:ext uri="{FF2B5EF4-FFF2-40B4-BE49-F238E27FC236}">
                <a16:creationId xmlns:a16="http://schemas.microsoft.com/office/drawing/2014/main" id="{DF2E0AC5-78ED-4494-BC17-95FE8295B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95" y="1442332"/>
            <a:ext cx="1873605" cy="3265425"/>
          </a:xfrm>
          <a:prstGeom prst="rect">
            <a:avLst/>
          </a:prstGeom>
        </p:spPr>
      </p:pic>
      <p:sp>
        <p:nvSpPr>
          <p:cNvPr id="14" name="矩形 13">
            <a:extLst>
              <a:ext uri="{FF2B5EF4-FFF2-40B4-BE49-F238E27FC236}">
                <a16:creationId xmlns:a16="http://schemas.microsoft.com/office/drawing/2014/main" id="{BB5F43AE-921B-485C-AAA4-1AF679A0D322}"/>
              </a:ext>
            </a:extLst>
          </p:cNvPr>
          <p:cNvSpPr/>
          <p:nvPr/>
        </p:nvSpPr>
        <p:spPr>
          <a:xfrm>
            <a:off x="3118033" y="3661503"/>
            <a:ext cx="5499443"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D555C07-16BA-4C87-8629-02A21575E4B6}"/>
              </a:ext>
            </a:extLst>
          </p:cNvPr>
          <p:cNvSpPr/>
          <p:nvPr/>
        </p:nvSpPr>
        <p:spPr>
          <a:xfrm>
            <a:off x="3460761" y="2441107"/>
            <a:ext cx="2336301"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6CCAF42-80EE-4B61-85BD-44219A909EC7}"/>
              </a:ext>
            </a:extLst>
          </p:cNvPr>
          <p:cNvSpPr/>
          <p:nvPr/>
        </p:nvSpPr>
        <p:spPr>
          <a:xfrm>
            <a:off x="844832" y="2594213"/>
            <a:ext cx="688693" cy="26046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66122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D0EFD6B-5AB5-4694-9A30-41329EEDB9CE}"/>
              </a:ext>
            </a:extLst>
          </p:cNvPr>
          <p:cNvPicPr>
            <a:picLocks noChangeAspect="1"/>
          </p:cNvPicPr>
          <p:nvPr/>
        </p:nvPicPr>
        <p:blipFill>
          <a:blip r:embed="rId2"/>
          <a:stretch>
            <a:fillRect/>
          </a:stretch>
        </p:blipFill>
        <p:spPr>
          <a:xfrm>
            <a:off x="862126" y="1503246"/>
            <a:ext cx="4225689" cy="3143125"/>
          </a:xfrm>
          <a:prstGeom prst="rect">
            <a:avLst/>
          </a:prstGeom>
        </p:spPr>
      </p:pic>
      <p:sp>
        <p:nvSpPr>
          <p:cNvPr id="5" name="文本框 4">
            <a:extLst>
              <a:ext uri="{FF2B5EF4-FFF2-40B4-BE49-F238E27FC236}">
                <a16:creationId xmlns:a16="http://schemas.microsoft.com/office/drawing/2014/main" id="{F4F99452-EC4F-D325-BD9B-1C04F910E631}"/>
              </a:ext>
            </a:extLst>
          </p:cNvPr>
          <p:cNvSpPr txBox="1"/>
          <p:nvPr/>
        </p:nvSpPr>
        <p:spPr>
          <a:xfrm>
            <a:off x="2494824" y="2107764"/>
            <a:ext cx="463477" cy="109325"/>
          </a:xfrm>
          <a:prstGeom prst="rect">
            <a:avLst/>
          </a:prstGeom>
          <a:solidFill>
            <a:schemeClr val="bg1"/>
          </a:solidFill>
        </p:spPr>
        <p:txBody>
          <a:bodyPr wrap="square">
            <a:spAutoFit/>
          </a:bodyPr>
          <a:lstStyle/>
          <a:p>
            <a:pPr>
              <a:lnSpc>
                <a:spcPts val="0"/>
              </a:lnSpc>
            </a:pPr>
            <a:r>
              <a:rPr lang="en-US" altLang="zh-CN" sz="500" dirty="0"/>
              <a:t>PLL_0002</a:t>
            </a:r>
            <a:endParaRPr lang="zh-CN" altLang="en-US" sz="500" dirty="0"/>
          </a:p>
        </p:txBody>
      </p:sp>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989566" y="597959"/>
            <a:ext cx="1112561"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步骤二：</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149</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1714994" y="559796"/>
            <a:ext cx="7130067" cy="686215"/>
          </a:xfrm>
        </p:spPr>
        <p:txBody>
          <a:bodyPr/>
          <a:lstStyle/>
          <a:p>
            <a:pPr algn="just"/>
            <a:r>
              <a:rPr lang="en-US" altLang="zh-CN" sz="1800" dirty="0"/>
              <a:t>2. </a:t>
            </a:r>
            <a:r>
              <a:rPr lang="zh-CN" altLang="en-US" sz="1800" dirty="0"/>
              <a:t>重命名</a:t>
            </a:r>
            <a:r>
              <a:rPr lang="en-US" altLang="zh-CN" sz="1800" dirty="0"/>
              <a:t>IP</a:t>
            </a:r>
            <a:r>
              <a:rPr lang="zh-CN" altLang="en-US" sz="1800" dirty="0"/>
              <a:t>，并确保参考频率为</a:t>
            </a:r>
            <a:r>
              <a:rPr lang="en-US" altLang="zh-CN" sz="1800" dirty="0"/>
              <a:t>100MHz</a:t>
            </a:r>
            <a:r>
              <a:rPr lang="zh-CN" altLang="en-US" sz="1800" dirty="0"/>
              <a:t>。在</a:t>
            </a:r>
            <a:r>
              <a:rPr lang="en-US" altLang="zh-CN" sz="1800" dirty="0"/>
              <a:t>Output Clocks </a:t>
            </a:r>
            <a:r>
              <a:rPr lang="zh-CN" altLang="en-US" sz="1800" dirty="0"/>
              <a:t>选项卡中将输出频率设置为</a:t>
            </a:r>
            <a:r>
              <a:rPr lang="en-US" altLang="zh-CN" sz="1800" dirty="0"/>
              <a:t>5MHz</a:t>
            </a:r>
            <a:r>
              <a:rPr lang="zh-CN" altLang="en-US" sz="1800" dirty="0"/>
              <a:t>，下拉将</a:t>
            </a:r>
            <a:r>
              <a:rPr lang="en-US" altLang="zh-CN" sz="1800" dirty="0"/>
              <a:t>Reset Type</a:t>
            </a:r>
            <a:r>
              <a:rPr lang="zh-CN" altLang="en-US" sz="1800" dirty="0"/>
              <a:t>改为</a:t>
            </a:r>
            <a:r>
              <a:rPr lang="en-US" altLang="zh-CN" sz="1800" dirty="0"/>
              <a:t>Active Low</a:t>
            </a:r>
            <a:r>
              <a:rPr lang="zh-CN" altLang="en-US" sz="1800" dirty="0"/>
              <a:t>，其余设置不变</a:t>
            </a:r>
          </a:p>
        </p:txBody>
      </p:sp>
      <p:pic>
        <p:nvPicPr>
          <p:cNvPr id="11" name="图片 10">
            <a:extLst>
              <a:ext uri="{FF2B5EF4-FFF2-40B4-BE49-F238E27FC236}">
                <a16:creationId xmlns:a16="http://schemas.microsoft.com/office/drawing/2014/main" id="{EA369A52-6CAC-4262-9C07-59C706C3B234}"/>
              </a:ext>
            </a:extLst>
          </p:cNvPr>
          <p:cNvPicPr>
            <a:picLocks noChangeAspect="1"/>
          </p:cNvPicPr>
          <p:nvPr/>
        </p:nvPicPr>
        <p:blipFill>
          <a:blip r:embed="rId3"/>
          <a:stretch>
            <a:fillRect/>
          </a:stretch>
        </p:blipFill>
        <p:spPr>
          <a:xfrm>
            <a:off x="5715945" y="2294876"/>
            <a:ext cx="2636748" cy="7315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710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8">
            <a:extLst>
              <a:ext uri="{FF2B5EF4-FFF2-40B4-BE49-F238E27FC236}">
                <a16:creationId xmlns:a16="http://schemas.microsoft.com/office/drawing/2014/main" id="{B6BA62C2-ADD8-498C-8AB1-63DDEF6C56AB}"/>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pic>
        <p:nvPicPr>
          <p:cNvPr id="9220"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FPGA</a:t>
            </a:r>
            <a:r>
              <a:rPr lang="zh-CN" altLang="en-US" dirty="0"/>
              <a:t>设计流程</a:t>
            </a: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a:t>
            </a:fld>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150</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2049959" y="559797"/>
            <a:ext cx="5945179" cy="700434"/>
          </a:xfrm>
        </p:spPr>
        <p:txBody>
          <a:bodyPr/>
          <a:lstStyle/>
          <a:p>
            <a:pPr algn="just"/>
            <a:r>
              <a:rPr lang="en-US" altLang="zh-CN" sz="1800" dirty="0"/>
              <a:t>1. </a:t>
            </a:r>
            <a:r>
              <a:rPr lang="zh-CN" altLang="en-US" sz="1800" dirty="0"/>
              <a:t>在设计源中添加</a:t>
            </a:r>
            <a:r>
              <a:rPr lang="en-US" altLang="zh-CN" sz="1800" dirty="0" err="1"/>
              <a:t>RAM.v</a:t>
            </a:r>
            <a:r>
              <a:rPr lang="zh-CN" altLang="en-US" sz="1800" dirty="0"/>
              <a:t>，过程同</a:t>
            </a:r>
            <a:r>
              <a:rPr lang="en-US" altLang="zh-CN" sz="1800" dirty="0"/>
              <a:t>P91-P98</a:t>
            </a:r>
            <a:r>
              <a:rPr lang="zh-CN" altLang="en-US" sz="1800" dirty="0"/>
              <a:t>所示，使</a:t>
            </a:r>
            <a:r>
              <a:rPr lang="en-US" altLang="zh-CN" sz="1800" dirty="0"/>
              <a:t>RAM</a:t>
            </a:r>
            <a:r>
              <a:rPr lang="zh-CN" altLang="en-US" sz="1800" dirty="0"/>
              <a:t>可以在</a:t>
            </a:r>
            <a:r>
              <a:rPr lang="en-US" altLang="zh-CN" sz="1800" dirty="0" err="1"/>
              <a:t>cpu_top.v</a:t>
            </a:r>
            <a:r>
              <a:rPr lang="zh-CN" altLang="en-US" sz="1800" dirty="0"/>
              <a:t>中被正常例化</a:t>
            </a:r>
          </a:p>
        </p:txBody>
      </p:sp>
      <p:sp>
        <p:nvSpPr>
          <p:cNvPr id="17" name="文本框 16">
            <a:extLst>
              <a:ext uri="{FF2B5EF4-FFF2-40B4-BE49-F238E27FC236}">
                <a16:creationId xmlns:a16="http://schemas.microsoft.com/office/drawing/2014/main" id="{A3A3D0F3-88B8-4F89-A4BD-8F2F5352495A}"/>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pic>
        <p:nvPicPr>
          <p:cNvPr id="3" name="图片 2">
            <a:extLst>
              <a:ext uri="{FF2B5EF4-FFF2-40B4-BE49-F238E27FC236}">
                <a16:creationId xmlns:a16="http://schemas.microsoft.com/office/drawing/2014/main" id="{F8F87687-628B-467E-9257-6A41D81F3FA5}"/>
              </a:ext>
            </a:extLst>
          </p:cNvPr>
          <p:cNvPicPr>
            <a:picLocks noChangeAspect="1"/>
          </p:cNvPicPr>
          <p:nvPr/>
        </p:nvPicPr>
        <p:blipFill>
          <a:blip r:embed="rId2"/>
          <a:stretch>
            <a:fillRect/>
          </a:stretch>
        </p:blipFill>
        <p:spPr>
          <a:xfrm>
            <a:off x="660686" y="1963923"/>
            <a:ext cx="7598210" cy="1680255"/>
          </a:xfrm>
          <a:prstGeom prst="rect">
            <a:avLst/>
          </a:prstGeom>
        </p:spPr>
      </p:pic>
      <p:sp>
        <p:nvSpPr>
          <p:cNvPr id="13" name="文本框 12">
            <a:extLst>
              <a:ext uri="{FF2B5EF4-FFF2-40B4-BE49-F238E27FC236}">
                <a16:creationId xmlns:a16="http://schemas.microsoft.com/office/drawing/2014/main" id="{B58D2656-DE06-4DAE-BD0C-6F513D04BC26}"/>
              </a:ext>
            </a:extLst>
          </p:cNvPr>
          <p:cNvSpPr txBox="1"/>
          <p:nvPr/>
        </p:nvSpPr>
        <p:spPr>
          <a:xfrm>
            <a:off x="5924959" y="4163204"/>
            <a:ext cx="2937686" cy="369332"/>
          </a:xfrm>
          <a:prstGeom prst="rect">
            <a:avLst/>
          </a:prstGeom>
          <a:noFill/>
        </p:spPr>
        <p:txBody>
          <a:bodyPr wrap="square">
            <a:spAutoFit/>
          </a:bodyPr>
          <a:lstStyle/>
          <a:p>
            <a:r>
              <a:rPr lang="zh-CN" altLang="en-US" dirty="0">
                <a:latin typeface="微软雅黑" pitchFamily="34" charset="-122"/>
                <a:ea typeface="微软雅黑" pitchFamily="34" charset="-122"/>
              </a:rPr>
              <a:t>确保</a:t>
            </a:r>
            <a:r>
              <a:rPr lang="en-US" altLang="zh-CN" dirty="0">
                <a:latin typeface="微软雅黑" pitchFamily="34" charset="-122"/>
                <a:ea typeface="微软雅黑" pitchFamily="34" charset="-122"/>
              </a:rPr>
              <a:t>U0</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U1</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U2</a:t>
            </a:r>
            <a:r>
              <a:rPr lang="zh-CN" altLang="en-US" dirty="0">
                <a:latin typeface="微软雅黑" pitchFamily="34" charset="-122"/>
                <a:ea typeface="微软雅黑" pitchFamily="34" charset="-122"/>
              </a:rPr>
              <a:t>的例化</a:t>
            </a:r>
          </a:p>
        </p:txBody>
      </p:sp>
    </p:spTree>
    <p:extLst>
      <p:ext uri="{BB962C8B-B14F-4D97-AF65-F5344CB8AC3E}">
        <p14:creationId xmlns:p14="http://schemas.microsoft.com/office/powerpoint/2010/main" val="1403711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151</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2049959" y="559797"/>
            <a:ext cx="5945179" cy="700434"/>
          </a:xfrm>
        </p:spPr>
        <p:txBody>
          <a:bodyPr/>
          <a:lstStyle/>
          <a:p>
            <a:pPr algn="just"/>
            <a:r>
              <a:rPr lang="en-US" altLang="zh-CN" sz="1800" dirty="0"/>
              <a:t>2. </a:t>
            </a:r>
            <a:r>
              <a:rPr lang="zh-CN" altLang="en-US" sz="1800" dirty="0"/>
              <a:t>将</a:t>
            </a:r>
            <a:r>
              <a:rPr lang="en-GB" altLang="zh-CN" sz="1800" dirty="0" err="1"/>
              <a:t>cpu_top.v</a:t>
            </a:r>
            <a:r>
              <a:rPr lang="zh-CN" altLang="en-US" sz="1800" dirty="0"/>
              <a:t>中的分频模块注释掉</a:t>
            </a:r>
          </a:p>
        </p:txBody>
      </p:sp>
      <p:sp>
        <p:nvSpPr>
          <p:cNvPr id="15" name="文本框 14">
            <a:extLst>
              <a:ext uri="{FF2B5EF4-FFF2-40B4-BE49-F238E27FC236}">
                <a16:creationId xmlns:a16="http://schemas.microsoft.com/office/drawing/2014/main" id="{C75B3A5C-88A8-4D7E-BC24-B3970471C16E}"/>
              </a:ext>
            </a:extLst>
          </p:cNvPr>
          <p:cNvSpPr txBox="1"/>
          <p:nvPr/>
        </p:nvSpPr>
        <p:spPr>
          <a:xfrm>
            <a:off x="1212283" y="4214371"/>
            <a:ext cx="6898564" cy="369332"/>
          </a:xfrm>
          <a:prstGeom prst="rect">
            <a:avLst/>
          </a:prstGeom>
          <a:noFill/>
        </p:spPr>
        <p:txBody>
          <a:bodyPr wrap="square">
            <a:spAutoFit/>
          </a:bodyPr>
          <a:lstStyle/>
          <a:p>
            <a:r>
              <a:rPr lang="zh-CN" altLang="en-US" dirty="0">
                <a:latin typeface="微软雅黑" pitchFamily="34" charset="-122"/>
                <a:ea typeface="微软雅黑" pitchFamily="34" charset="-122"/>
              </a:rPr>
              <a:t>部分学生代码的</a:t>
            </a:r>
            <a:r>
              <a:rPr lang="en-US" altLang="zh-CN" dirty="0">
                <a:latin typeface="微软雅黑" pitchFamily="34" charset="-122"/>
                <a:ea typeface="微软雅黑" pitchFamily="34" charset="-122"/>
              </a:rPr>
              <a:t>clk_5</a:t>
            </a:r>
            <a:r>
              <a:rPr lang="zh-CN" altLang="en-US" dirty="0">
                <a:latin typeface="微软雅黑" pitchFamily="34" charset="-122"/>
                <a:ea typeface="微软雅黑" pitchFamily="34" charset="-122"/>
              </a:rPr>
              <a:t>为</a:t>
            </a:r>
            <a:r>
              <a:rPr lang="en-US" altLang="zh-CN" dirty="0" err="1">
                <a:latin typeface="微软雅黑" pitchFamily="34" charset="-122"/>
                <a:ea typeface="微软雅黑" pitchFamily="34" charset="-122"/>
              </a:rPr>
              <a:t>clk</a:t>
            </a:r>
            <a:r>
              <a:rPr lang="zh-CN" altLang="en-US" dirty="0">
                <a:latin typeface="微软雅黑" pitchFamily="34" charset="-122"/>
                <a:ea typeface="微软雅黑" pitchFamily="34" charset="-122"/>
              </a:rPr>
              <a:t>，会导致报错，请参照截图，改为</a:t>
            </a:r>
            <a:r>
              <a:rPr lang="en-US" altLang="zh-CN" dirty="0">
                <a:latin typeface="微软雅黑" pitchFamily="34" charset="-122"/>
                <a:ea typeface="微软雅黑" pitchFamily="34" charset="-122"/>
              </a:rPr>
              <a:t>clk_5</a:t>
            </a:r>
            <a:endParaRPr lang="zh-CN" altLang="en-US" dirty="0">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F28EA794-E63A-483F-ACEF-E4F3257ED8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6738" y="1660311"/>
            <a:ext cx="5826886" cy="1822877"/>
          </a:xfrm>
          <a:prstGeom prst="rect">
            <a:avLst/>
          </a:prstGeom>
          <a:effectLst>
            <a:outerShdw blurRad="50800" dist="38100" dir="2700000" algn="tl" rotWithShape="0">
              <a:prstClr val="black">
                <a:alpha val="40000"/>
              </a:prstClr>
            </a:outerShdw>
          </a:effectLst>
        </p:spPr>
      </p:pic>
      <p:sp>
        <p:nvSpPr>
          <p:cNvPr id="17" name="文本框 16">
            <a:extLst>
              <a:ext uri="{FF2B5EF4-FFF2-40B4-BE49-F238E27FC236}">
                <a16:creationId xmlns:a16="http://schemas.microsoft.com/office/drawing/2014/main" id="{A3A3D0F3-88B8-4F89-A4BD-8F2F5352495A}"/>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9383842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152</a:t>
            </a:fld>
            <a:endParaRPr lang="zh-CN" altLang="en-US" dirty="0"/>
          </a:p>
        </p:txBody>
      </p:sp>
      <p:sp>
        <p:nvSpPr>
          <p:cNvPr id="12" name="内容占位符 2">
            <a:extLst>
              <a:ext uri="{FF2B5EF4-FFF2-40B4-BE49-F238E27FC236}">
                <a16:creationId xmlns:a16="http://schemas.microsoft.com/office/drawing/2014/main" id="{649172ED-120A-4145-90CC-10CB0CC424C0}"/>
              </a:ext>
            </a:extLst>
          </p:cNvPr>
          <p:cNvSpPr>
            <a:spLocks noGrp="1"/>
          </p:cNvSpPr>
          <p:nvPr>
            <p:ph idx="1"/>
          </p:nvPr>
        </p:nvSpPr>
        <p:spPr>
          <a:xfrm>
            <a:off x="2049959" y="559797"/>
            <a:ext cx="6266955" cy="322855"/>
          </a:xfrm>
        </p:spPr>
        <p:txBody>
          <a:bodyPr/>
          <a:lstStyle/>
          <a:p>
            <a:r>
              <a:rPr lang="en-US" altLang="zh-CN" sz="2000" dirty="0"/>
              <a:t>3. </a:t>
            </a:r>
            <a:r>
              <a:rPr lang="zh-CN" altLang="en-US" sz="2000" dirty="0"/>
              <a:t>检查时钟信号名是否都是</a:t>
            </a:r>
            <a:r>
              <a:rPr lang="en-US" altLang="zh-CN" sz="2000" dirty="0" err="1"/>
              <a:t>clk</a:t>
            </a:r>
            <a:r>
              <a:rPr lang="zh-CN" altLang="en-US" sz="2000" dirty="0"/>
              <a:t>（</a:t>
            </a:r>
            <a:r>
              <a:rPr lang="zh-CN" altLang="en-US" sz="2000" dirty="0">
                <a:solidFill>
                  <a:srgbClr val="FF0000"/>
                </a:solidFill>
              </a:rPr>
              <a:t>共</a:t>
            </a:r>
            <a:r>
              <a:rPr lang="en-US" altLang="zh-CN" sz="2000" dirty="0">
                <a:solidFill>
                  <a:srgbClr val="FF0000"/>
                </a:solidFill>
              </a:rPr>
              <a:t>4</a:t>
            </a:r>
            <a:r>
              <a:rPr lang="zh-CN" altLang="en-US" sz="2000" dirty="0">
                <a:solidFill>
                  <a:srgbClr val="FF0000"/>
                </a:solidFill>
              </a:rPr>
              <a:t>处</a:t>
            </a:r>
            <a:r>
              <a:rPr lang="zh-CN" altLang="en-US" sz="2000" dirty="0"/>
              <a:t>）；</a:t>
            </a:r>
            <a:endParaRPr lang="en-US" altLang="zh-CN" sz="2000" dirty="0"/>
          </a:p>
          <a:p>
            <a:pPr marL="0" indent="0">
              <a:buNone/>
            </a:pPr>
            <a:r>
              <a:rPr lang="zh-CN" altLang="en-US" sz="2000" dirty="0"/>
              <a:t>若为</a:t>
            </a:r>
            <a:r>
              <a:rPr lang="en-US" altLang="zh-CN" sz="2000" dirty="0"/>
              <a:t>clk_5</a:t>
            </a:r>
            <a:r>
              <a:rPr lang="zh-CN" altLang="en-US" sz="2000" dirty="0"/>
              <a:t>则需改为</a:t>
            </a:r>
            <a:r>
              <a:rPr lang="en-US" altLang="zh-CN" sz="2000" dirty="0" err="1"/>
              <a:t>clk</a:t>
            </a:r>
            <a:endParaRPr lang="zh-CN" altLang="en-US" sz="2000" dirty="0"/>
          </a:p>
        </p:txBody>
      </p:sp>
      <p:pic>
        <p:nvPicPr>
          <p:cNvPr id="8" name="图片 7">
            <a:extLst>
              <a:ext uri="{FF2B5EF4-FFF2-40B4-BE49-F238E27FC236}">
                <a16:creationId xmlns:a16="http://schemas.microsoft.com/office/drawing/2014/main" id="{C1A9834A-3849-4619-8AB1-78101F35EBE2}"/>
              </a:ext>
            </a:extLst>
          </p:cNvPr>
          <p:cNvPicPr>
            <a:picLocks noChangeAspect="1"/>
          </p:cNvPicPr>
          <p:nvPr/>
        </p:nvPicPr>
        <p:blipFill>
          <a:blip r:embed="rId2"/>
          <a:stretch>
            <a:fillRect/>
          </a:stretch>
        </p:blipFill>
        <p:spPr>
          <a:xfrm>
            <a:off x="1281565" y="1334683"/>
            <a:ext cx="2806162" cy="1845671"/>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C4E630ED-C165-4DA3-AC89-B8434C5E6C86}"/>
              </a:ext>
            </a:extLst>
          </p:cNvPr>
          <p:cNvPicPr>
            <a:picLocks noChangeAspect="1"/>
          </p:cNvPicPr>
          <p:nvPr/>
        </p:nvPicPr>
        <p:blipFill>
          <a:blip r:embed="rId3"/>
          <a:stretch>
            <a:fillRect/>
          </a:stretch>
        </p:blipFill>
        <p:spPr>
          <a:xfrm>
            <a:off x="1616473" y="3123039"/>
            <a:ext cx="2337052" cy="1590897"/>
          </a:xfrm>
          <a:prstGeom prst="rect">
            <a:avLst/>
          </a:prstGeom>
          <a:effectLst>
            <a:outerShdw blurRad="50800" dist="38100" dir="2700000" algn="tl" rotWithShape="0">
              <a:prstClr val="black">
                <a:alpha val="40000"/>
              </a:prstClr>
            </a:outerShdw>
          </a:effectLst>
        </p:spPr>
      </p:pic>
      <p:pic>
        <p:nvPicPr>
          <p:cNvPr id="16" name="图片 15">
            <a:extLst>
              <a:ext uri="{FF2B5EF4-FFF2-40B4-BE49-F238E27FC236}">
                <a16:creationId xmlns:a16="http://schemas.microsoft.com/office/drawing/2014/main" id="{8B4999A7-C7F8-4A53-A714-C2C3FD9FFBB2}"/>
              </a:ext>
            </a:extLst>
          </p:cNvPr>
          <p:cNvPicPr>
            <a:picLocks noChangeAspect="1"/>
          </p:cNvPicPr>
          <p:nvPr/>
        </p:nvPicPr>
        <p:blipFill>
          <a:blip r:embed="rId4"/>
          <a:stretch>
            <a:fillRect/>
          </a:stretch>
        </p:blipFill>
        <p:spPr>
          <a:xfrm>
            <a:off x="5078712" y="2931061"/>
            <a:ext cx="1915854" cy="1782875"/>
          </a:xfrm>
          <a:prstGeom prst="rect">
            <a:avLst/>
          </a:prstGeom>
          <a:effectLst>
            <a:outerShdw blurRad="50800" dist="38100" dir="2700000" algn="tl" rotWithShape="0">
              <a:prstClr val="black">
                <a:alpha val="40000"/>
              </a:prstClr>
            </a:outerShdw>
          </a:effectLst>
        </p:spPr>
      </p:pic>
      <p:pic>
        <p:nvPicPr>
          <p:cNvPr id="18" name="图片 17">
            <a:extLst>
              <a:ext uri="{FF2B5EF4-FFF2-40B4-BE49-F238E27FC236}">
                <a16:creationId xmlns:a16="http://schemas.microsoft.com/office/drawing/2014/main" id="{31DEC00D-FF29-4483-A8BB-8C7A9F7D4833}"/>
              </a:ext>
            </a:extLst>
          </p:cNvPr>
          <p:cNvPicPr>
            <a:picLocks noChangeAspect="1"/>
          </p:cNvPicPr>
          <p:nvPr/>
        </p:nvPicPr>
        <p:blipFill>
          <a:blip r:embed="rId5"/>
          <a:stretch>
            <a:fillRect/>
          </a:stretch>
        </p:blipFill>
        <p:spPr>
          <a:xfrm>
            <a:off x="5056880" y="976682"/>
            <a:ext cx="3681114" cy="1860348"/>
          </a:xfrm>
          <a:prstGeom prst="rect">
            <a:avLst/>
          </a:prstGeom>
          <a:effectLst>
            <a:outerShdw blurRad="50800" dist="38100" dir="2700000" algn="tl" rotWithShape="0">
              <a:prstClr val="black">
                <a:alpha val="40000"/>
              </a:prstClr>
            </a:outerShdw>
          </a:effectLst>
        </p:spPr>
      </p:pic>
      <p:sp>
        <p:nvSpPr>
          <p:cNvPr id="22" name="文本框 21">
            <a:extLst>
              <a:ext uri="{FF2B5EF4-FFF2-40B4-BE49-F238E27FC236}">
                <a16:creationId xmlns:a16="http://schemas.microsoft.com/office/drawing/2014/main" id="{1D1B7279-B68D-4329-B2A0-3ACE43C5DD2A}"/>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2" name="矩形 1">
            <a:extLst>
              <a:ext uri="{FF2B5EF4-FFF2-40B4-BE49-F238E27FC236}">
                <a16:creationId xmlns:a16="http://schemas.microsoft.com/office/drawing/2014/main" id="{4DCAFFF7-A78C-4DB5-A81C-41011CC1DA3C}"/>
              </a:ext>
            </a:extLst>
          </p:cNvPr>
          <p:cNvSpPr/>
          <p:nvPr/>
        </p:nvSpPr>
        <p:spPr>
          <a:xfrm>
            <a:off x="2629668" y="1308254"/>
            <a:ext cx="310661" cy="184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001D8EC-0C87-4738-AE9A-FBBB9E4F9567}"/>
              </a:ext>
            </a:extLst>
          </p:cNvPr>
          <p:cNvSpPr/>
          <p:nvPr/>
        </p:nvSpPr>
        <p:spPr>
          <a:xfrm>
            <a:off x="6343488" y="959939"/>
            <a:ext cx="310661" cy="184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4BCE3FF-EB19-454E-985C-3D252ACACBBD}"/>
              </a:ext>
            </a:extLst>
          </p:cNvPr>
          <p:cNvSpPr/>
          <p:nvPr/>
        </p:nvSpPr>
        <p:spPr>
          <a:xfrm>
            <a:off x="2927081" y="3637727"/>
            <a:ext cx="479906" cy="209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CDDA4FB-BEF4-4DAA-919E-272828A85C51}"/>
              </a:ext>
            </a:extLst>
          </p:cNvPr>
          <p:cNvSpPr/>
          <p:nvPr/>
        </p:nvSpPr>
        <p:spPr>
          <a:xfrm>
            <a:off x="6133603" y="3018276"/>
            <a:ext cx="479906" cy="209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59396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E09C500F-A7B7-220F-E71C-C764BBD6A94B}"/>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153</a:t>
            </a:fld>
            <a:endParaRPr lang="zh-CN" altLang="en-US" dirty="0"/>
          </a:p>
        </p:txBody>
      </p:sp>
      <p:sp>
        <p:nvSpPr>
          <p:cNvPr id="14" name="内容占位符 2">
            <a:extLst>
              <a:ext uri="{FF2B5EF4-FFF2-40B4-BE49-F238E27FC236}">
                <a16:creationId xmlns:a16="http://schemas.microsoft.com/office/drawing/2014/main" id="{477BFC21-B6BE-498C-AC1B-41A9F204C8DB}"/>
              </a:ext>
            </a:extLst>
          </p:cNvPr>
          <p:cNvSpPr>
            <a:spLocks noGrp="1"/>
          </p:cNvSpPr>
          <p:nvPr>
            <p:ph idx="1"/>
          </p:nvPr>
        </p:nvSpPr>
        <p:spPr>
          <a:xfrm>
            <a:off x="2102127" y="597959"/>
            <a:ext cx="7134596" cy="1133104"/>
          </a:xfrm>
        </p:spPr>
        <p:txBody>
          <a:bodyPr/>
          <a:lstStyle/>
          <a:p>
            <a:r>
              <a:rPr lang="en-US" altLang="zh-CN" sz="1800" dirty="0"/>
              <a:t>4. 把 </a:t>
            </a:r>
            <a:r>
              <a:rPr lang="en-US" altLang="zh-CN" sz="1800" dirty="0" err="1"/>
              <a:t>test.coe</a:t>
            </a:r>
            <a:r>
              <a:rPr lang="en-US" altLang="zh-CN" sz="1800" dirty="0"/>
              <a:t> </a:t>
            </a:r>
            <a:r>
              <a:rPr lang="en-US" altLang="zh-CN" sz="1800" dirty="0" err="1"/>
              <a:t>文件的地址</a:t>
            </a:r>
            <a:r>
              <a:rPr lang="en-US" altLang="zh-CN" sz="1800" dirty="0"/>
              <a:t> 8 </a:t>
            </a:r>
            <a:r>
              <a:rPr lang="en-US" altLang="zh-CN" sz="1800" dirty="0" err="1"/>
              <a:t>的指令改为</a:t>
            </a:r>
            <a:r>
              <a:rPr lang="en-US" altLang="zh-CN" sz="1800" dirty="0"/>
              <a:t> 1111110000000010</a:t>
            </a:r>
          </a:p>
          <a:p>
            <a:r>
              <a:rPr lang="en-US" altLang="zh-CN" sz="1800" dirty="0"/>
              <a:t>把 </a:t>
            </a:r>
            <a:r>
              <a:rPr lang="en-US" altLang="zh-CN" sz="1800" dirty="0" err="1"/>
              <a:t>地址</a:t>
            </a:r>
            <a:r>
              <a:rPr lang="en-US" altLang="zh-CN" sz="1800" dirty="0"/>
              <a:t> 9 </a:t>
            </a:r>
            <a:r>
              <a:rPr lang="en-US" altLang="zh-CN" sz="1800" dirty="0" err="1"/>
              <a:t>的指令改为</a:t>
            </a:r>
            <a:r>
              <a:rPr lang="en-US" altLang="zh-CN" sz="1800" dirty="0"/>
              <a:t> 1111110100000000</a:t>
            </a:r>
          </a:p>
          <a:p>
            <a:r>
              <a:rPr lang="zh-CN" altLang="en-US" sz="1800" dirty="0"/>
              <a:t>注意，地址最低为为</a:t>
            </a:r>
            <a:r>
              <a:rPr lang="en-US" altLang="zh-CN" sz="1800" dirty="0"/>
              <a:t>0</a:t>
            </a:r>
          </a:p>
        </p:txBody>
      </p:sp>
      <p:grpSp>
        <p:nvGrpSpPr>
          <p:cNvPr id="2" name="组合 1">
            <a:extLst>
              <a:ext uri="{FF2B5EF4-FFF2-40B4-BE49-F238E27FC236}">
                <a16:creationId xmlns:a16="http://schemas.microsoft.com/office/drawing/2014/main" id="{7397099B-6AB2-4488-9CE8-BDF31853686A}"/>
              </a:ext>
            </a:extLst>
          </p:cNvPr>
          <p:cNvGrpSpPr/>
          <p:nvPr/>
        </p:nvGrpSpPr>
        <p:grpSpPr>
          <a:xfrm>
            <a:off x="3639787" y="1579173"/>
            <a:ext cx="1864426" cy="2990118"/>
            <a:chOff x="3639787" y="1555423"/>
            <a:chExt cx="1864426" cy="2990118"/>
          </a:xfrm>
        </p:grpSpPr>
        <p:pic>
          <p:nvPicPr>
            <p:cNvPr id="15" name="图片 14">
              <a:extLst>
                <a:ext uri="{FF2B5EF4-FFF2-40B4-BE49-F238E27FC236}">
                  <a16:creationId xmlns:a16="http://schemas.microsoft.com/office/drawing/2014/main" id="{06D4D7CD-A741-4AE7-A102-C0EE22698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787" y="1555423"/>
              <a:ext cx="1864426" cy="2990118"/>
            </a:xfrm>
            <a:prstGeom prst="rect">
              <a:avLst/>
            </a:prstGeom>
            <a:effectLst>
              <a:outerShdw blurRad="50800" dist="38100" dir="2700000" algn="tl" rotWithShape="0">
                <a:prstClr val="black">
                  <a:alpha val="40000"/>
                </a:prstClr>
              </a:outerShdw>
            </a:effectLst>
          </p:spPr>
        </p:pic>
        <p:sp>
          <p:nvSpPr>
            <p:cNvPr id="17" name="矩形 16">
              <a:extLst>
                <a:ext uri="{FF2B5EF4-FFF2-40B4-BE49-F238E27FC236}">
                  <a16:creationId xmlns:a16="http://schemas.microsoft.com/office/drawing/2014/main" id="{99E17C0B-3266-441C-A14B-A8DE3D15D0E9}"/>
                </a:ext>
              </a:extLst>
            </p:cNvPr>
            <p:cNvSpPr/>
            <p:nvPr/>
          </p:nvSpPr>
          <p:spPr>
            <a:xfrm>
              <a:off x="3872498" y="3217704"/>
              <a:ext cx="890001" cy="34083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E05EA7AC-6559-BC81-4D40-21A06F844633}"/>
              </a:ext>
            </a:extLst>
          </p:cNvPr>
          <p:cNvSpPr txBox="1"/>
          <p:nvPr/>
        </p:nvSpPr>
        <p:spPr>
          <a:xfrm>
            <a:off x="3057752" y="3202733"/>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8</a:t>
            </a:r>
            <a:endParaRPr lang="zh-CN" altLang="en-US" sz="1050" b="1" dirty="0">
              <a:solidFill>
                <a:srgbClr val="FF0000"/>
              </a:solidFill>
            </a:endParaRPr>
          </a:p>
        </p:txBody>
      </p:sp>
      <p:sp>
        <p:nvSpPr>
          <p:cNvPr id="8" name="文本框 7">
            <a:extLst>
              <a:ext uri="{FF2B5EF4-FFF2-40B4-BE49-F238E27FC236}">
                <a16:creationId xmlns:a16="http://schemas.microsoft.com/office/drawing/2014/main" id="{34E8D269-0FF4-36CA-112E-0CC4E48FFE70}"/>
              </a:ext>
            </a:extLst>
          </p:cNvPr>
          <p:cNvSpPr txBox="1"/>
          <p:nvPr/>
        </p:nvSpPr>
        <p:spPr>
          <a:xfrm>
            <a:off x="3057752" y="3403737"/>
            <a:ext cx="544286" cy="261610"/>
          </a:xfrm>
          <a:prstGeom prst="rect">
            <a:avLst/>
          </a:prstGeom>
          <a:noFill/>
        </p:spPr>
        <p:txBody>
          <a:bodyPr wrap="square">
            <a:spAutoFit/>
          </a:bodyPr>
          <a:lstStyle/>
          <a:p>
            <a:r>
              <a:rPr lang="zh-CN" altLang="en-US" sz="1050" b="1" dirty="0">
                <a:solidFill>
                  <a:srgbClr val="FF0000"/>
                </a:solidFill>
                <a:sym typeface="+mn-ea"/>
              </a:rPr>
              <a:t>地址</a:t>
            </a:r>
            <a:r>
              <a:rPr lang="en-US" altLang="zh-CN" sz="1050" b="1" dirty="0">
                <a:solidFill>
                  <a:srgbClr val="FF0000"/>
                </a:solidFill>
                <a:sym typeface="+mn-ea"/>
              </a:rPr>
              <a:t>9</a:t>
            </a:r>
            <a:endParaRPr lang="zh-CN" altLang="en-US" sz="1050" b="1" dirty="0">
              <a:solidFill>
                <a:srgbClr val="FF0000"/>
              </a:solidFill>
            </a:endParaRPr>
          </a:p>
        </p:txBody>
      </p:sp>
      <p:cxnSp>
        <p:nvCxnSpPr>
          <p:cNvPr id="10" name="直接连接符 9">
            <a:extLst>
              <a:ext uri="{FF2B5EF4-FFF2-40B4-BE49-F238E27FC236}">
                <a16:creationId xmlns:a16="http://schemas.microsoft.com/office/drawing/2014/main" id="{7AF4E9C7-0F07-8732-D7F6-190C8ADF1091}"/>
              </a:ext>
            </a:extLst>
          </p:cNvPr>
          <p:cNvCxnSpPr>
            <a:cxnSpLocks/>
          </p:cNvCxnSpPr>
          <p:nvPr/>
        </p:nvCxnSpPr>
        <p:spPr>
          <a:xfrm flipV="1">
            <a:off x="3061143" y="3403737"/>
            <a:ext cx="1928609" cy="2469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0EF576C-A84E-E142-BE24-57A75752ECFE}"/>
              </a:ext>
            </a:extLst>
          </p:cNvPr>
          <p:cNvCxnSpPr>
            <a:cxnSpLocks/>
          </p:cNvCxnSpPr>
          <p:nvPr/>
        </p:nvCxnSpPr>
        <p:spPr>
          <a:xfrm flipV="1">
            <a:off x="3060869" y="3582289"/>
            <a:ext cx="1928883" cy="3522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699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6354-9BC4-077E-EDFF-59A71EECF090}"/>
            </a:ext>
          </a:extLst>
        </p:cNvPr>
        <p:cNvGrpSpPr/>
        <p:nvPr/>
      </p:nvGrpSpPr>
      <p:grpSpPr>
        <a:xfrm>
          <a:off x="0" y="0"/>
          <a:ext cx="0" cy="0"/>
          <a:chOff x="0" y="0"/>
          <a:chExt cx="0" cy="0"/>
        </a:xfrm>
      </p:grpSpPr>
      <p:sp>
        <p:nvSpPr>
          <p:cNvPr id="28675" name="Rectangle 6">
            <a:extLst>
              <a:ext uri="{FF2B5EF4-FFF2-40B4-BE49-F238E27FC236}">
                <a16:creationId xmlns:a16="http://schemas.microsoft.com/office/drawing/2014/main" id="{54310B1D-DBF7-F628-C8E8-6E8E9C8A93BA}"/>
              </a:ext>
            </a:extLst>
          </p:cNvPr>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a:extLst>
              <a:ext uri="{FF2B5EF4-FFF2-40B4-BE49-F238E27FC236}">
                <a16:creationId xmlns:a16="http://schemas.microsoft.com/office/drawing/2014/main" id="{2A8F9691-729B-72C4-ABF9-CD842F7D8995}"/>
              </a:ext>
            </a:extLst>
          </p:cNvPr>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3" name="文本框 2">
            <a:extLst>
              <a:ext uri="{FF2B5EF4-FFF2-40B4-BE49-F238E27FC236}">
                <a16:creationId xmlns:a16="http://schemas.microsoft.com/office/drawing/2014/main" id="{0CA73C62-1E21-A661-7043-5AC368B403D8}"/>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4" name="标题 1">
            <a:extLst>
              <a:ext uri="{FF2B5EF4-FFF2-40B4-BE49-F238E27FC236}">
                <a16:creationId xmlns:a16="http://schemas.microsoft.com/office/drawing/2014/main" id="{9EFA957C-6674-3348-E40E-DB13285BC1F4}"/>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5B56BA0E-A9A6-ABFE-DD27-834E4BA3E0F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5D05FAB-8593-ADC7-62FB-8597A482D145}"/>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154</a:t>
            </a:fld>
            <a:endParaRPr lang="zh-CN" altLang="en-US" dirty="0"/>
          </a:p>
        </p:txBody>
      </p:sp>
      <p:sp>
        <p:nvSpPr>
          <p:cNvPr id="14" name="内容占位符 2">
            <a:extLst>
              <a:ext uri="{FF2B5EF4-FFF2-40B4-BE49-F238E27FC236}">
                <a16:creationId xmlns:a16="http://schemas.microsoft.com/office/drawing/2014/main" id="{67D14BAF-C9EC-E873-3420-0797319000F6}"/>
              </a:ext>
            </a:extLst>
          </p:cNvPr>
          <p:cNvSpPr>
            <a:spLocks noGrp="1"/>
          </p:cNvSpPr>
          <p:nvPr>
            <p:ph idx="1"/>
          </p:nvPr>
        </p:nvSpPr>
        <p:spPr>
          <a:xfrm>
            <a:off x="2161088" y="579800"/>
            <a:ext cx="6949439" cy="1133104"/>
          </a:xfrm>
        </p:spPr>
        <p:txBody>
          <a:bodyPr/>
          <a:lstStyle/>
          <a:p>
            <a:pPr marL="0" indent="0" algn="just">
              <a:buNone/>
            </a:pPr>
            <a:r>
              <a:rPr lang="zh-CN" altLang="en-US" sz="1800" dirty="0"/>
              <a:t>更改过</a:t>
            </a:r>
            <a:r>
              <a:rPr lang="en-US" altLang="zh-CN" sz="1800" dirty="0" err="1"/>
              <a:t>test.coe</a:t>
            </a:r>
            <a:r>
              <a:rPr lang="en-US" altLang="zh-CN" sz="1800" dirty="0"/>
              <a:t> </a:t>
            </a:r>
            <a:r>
              <a:rPr lang="zh-CN" altLang="en-US" sz="1800" dirty="0"/>
              <a:t>文件都需要重新加载到存储器内，需要重新点开</a:t>
            </a:r>
            <a:r>
              <a:rPr lang="en-US" altLang="zh-CN" sz="1800" dirty="0"/>
              <a:t>IP</a:t>
            </a:r>
            <a:r>
              <a:rPr lang="zh-CN" altLang="en-US" sz="1800" dirty="0"/>
              <a:t>核配置，然后重新</a:t>
            </a:r>
            <a:r>
              <a:rPr lang="en-US" altLang="zh-CN" sz="1800" dirty="0"/>
              <a:t>Generate</a:t>
            </a:r>
            <a:r>
              <a:rPr lang="zh-CN" altLang="en-US" sz="1800" dirty="0"/>
              <a:t>，成功后重新综合。否则无法更改存储器内的值</a:t>
            </a:r>
            <a:endParaRPr lang="en-US" altLang="zh-CN" sz="1800" dirty="0"/>
          </a:p>
        </p:txBody>
      </p:sp>
      <p:pic>
        <p:nvPicPr>
          <p:cNvPr id="9" name="图片 8">
            <a:extLst>
              <a:ext uri="{FF2B5EF4-FFF2-40B4-BE49-F238E27FC236}">
                <a16:creationId xmlns:a16="http://schemas.microsoft.com/office/drawing/2014/main" id="{06FF1500-F1A8-98C9-6118-01CF11A4DD34}"/>
              </a:ext>
            </a:extLst>
          </p:cNvPr>
          <p:cNvPicPr>
            <a:picLocks noChangeAspect="1"/>
          </p:cNvPicPr>
          <p:nvPr/>
        </p:nvPicPr>
        <p:blipFill>
          <a:blip r:embed="rId2"/>
          <a:stretch>
            <a:fillRect/>
          </a:stretch>
        </p:blipFill>
        <p:spPr>
          <a:xfrm>
            <a:off x="3684235" y="1153070"/>
            <a:ext cx="4638124" cy="3449900"/>
          </a:xfrm>
          <a:prstGeom prst="rect">
            <a:avLst/>
          </a:prstGeom>
        </p:spPr>
      </p:pic>
    </p:spTree>
    <p:extLst>
      <p:ext uri="{BB962C8B-B14F-4D97-AF65-F5344CB8AC3E}">
        <p14:creationId xmlns:p14="http://schemas.microsoft.com/office/powerpoint/2010/main" val="28828319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155</a:t>
            </a:fld>
            <a:endParaRPr lang="zh-CN" altLang="en-US" dirty="0"/>
          </a:p>
        </p:txBody>
      </p:sp>
      <p:sp>
        <p:nvSpPr>
          <p:cNvPr id="19" name="文本框 18">
            <a:extLst>
              <a:ext uri="{FF2B5EF4-FFF2-40B4-BE49-F238E27FC236}">
                <a16:creationId xmlns:a16="http://schemas.microsoft.com/office/drawing/2014/main" id="{3AEBA3A1-AB29-4E26-A339-5AD2EBCBDEBF}"/>
              </a:ext>
            </a:extLst>
          </p:cNvPr>
          <p:cNvSpPr txBox="1"/>
          <p:nvPr/>
        </p:nvSpPr>
        <p:spPr>
          <a:xfrm>
            <a:off x="2142592" y="550959"/>
            <a:ext cx="6774874"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黑体" panose="02010609060101010101" pitchFamily="49" charset="-122"/>
                <a:ea typeface="黑体" panose="02010609060101010101" pitchFamily="49" charset="-122"/>
              </a:rPr>
              <a:t>5. </a:t>
            </a:r>
            <a:r>
              <a:rPr lang="en-US" altLang="zh-CN" dirty="0" err="1">
                <a:latin typeface="黑体" panose="02010609060101010101" pitchFamily="49" charset="-122"/>
                <a:ea typeface="黑体" panose="02010609060101010101" pitchFamily="49" charset="-122"/>
              </a:rPr>
              <a:t>对顶层文件进行编译，编译通过后，生成和编写激励文件，进行</a:t>
            </a:r>
            <a:r>
              <a:rPr lang="en-US" altLang="zh-CN" dirty="0">
                <a:latin typeface="黑体" panose="02010609060101010101" pitchFamily="49" charset="-122"/>
                <a:ea typeface="黑体" panose="02010609060101010101" pitchFamily="49" charset="-122"/>
              </a:rPr>
              <a:t> RTL </a:t>
            </a:r>
            <a:r>
              <a:rPr lang="en-US" altLang="zh-CN" dirty="0" err="1">
                <a:latin typeface="黑体" panose="02010609060101010101" pitchFamily="49" charset="-122"/>
                <a:ea typeface="黑体" panose="02010609060101010101" pitchFamily="49" charset="-122"/>
              </a:rPr>
              <a:t>行为级的仿真</a:t>
            </a:r>
            <a:r>
              <a:rPr lang="en-US" altLang="zh-CN" dirty="0">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建议结束时间：</a:t>
            </a:r>
            <a:r>
              <a:rPr lang="en-US" altLang="zh-CN" dirty="0">
                <a:latin typeface="黑体" panose="02010609060101010101" pitchFamily="49" charset="-122"/>
                <a:ea typeface="黑体" panose="02010609060101010101" pitchFamily="49" charset="-122"/>
              </a:rPr>
              <a:t>4000ns</a:t>
            </a:r>
          </a:p>
        </p:txBody>
      </p:sp>
      <p:pic>
        <p:nvPicPr>
          <p:cNvPr id="11" name="图片 10">
            <a:extLst>
              <a:ext uri="{FF2B5EF4-FFF2-40B4-BE49-F238E27FC236}">
                <a16:creationId xmlns:a16="http://schemas.microsoft.com/office/drawing/2014/main" id="{C1FEB43A-374D-4CD6-9E91-5F8A67475CA2}"/>
              </a:ext>
            </a:extLst>
          </p:cNvPr>
          <p:cNvPicPr>
            <a:picLocks noChangeAspect="1"/>
          </p:cNvPicPr>
          <p:nvPr/>
        </p:nvPicPr>
        <p:blipFill>
          <a:blip r:embed="rId2"/>
          <a:stretch>
            <a:fillRect/>
          </a:stretch>
        </p:blipFill>
        <p:spPr>
          <a:xfrm>
            <a:off x="591268" y="1935543"/>
            <a:ext cx="3616036" cy="1874004"/>
          </a:xfrm>
          <a:prstGeom prst="rect">
            <a:avLst/>
          </a:prstGeom>
        </p:spPr>
      </p:pic>
      <p:pic>
        <p:nvPicPr>
          <p:cNvPr id="21" name="图片 20">
            <a:extLst>
              <a:ext uri="{FF2B5EF4-FFF2-40B4-BE49-F238E27FC236}">
                <a16:creationId xmlns:a16="http://schemas.microsoft.com/office/drawing/2014/main" id="{2730289F-6EFB-4FC1-B62E-4A29B6373C8F}"/>
              </a:ext>
            </a:extLst>
          </p:cNvPr>
          <p:cNvPicPr>
            <a:picLocks noChangeAspect="1"/>
          </p:cNvPicPr>
          <p:nvPr/>
        </p:nvPicPr>
        <p:blipFill>
          <a:blip r:embed="rId3"/>
          <a:stretch>
            <a:fillRect/>
          </a:stretch>
        </p:blipFill>
        <p:spPr>
          <a:xfrm>
            <a:off x="4572000" y="2420966"/>
            <a:ext cx="4084347" cy="814542"/>
          </a:xfrm>
          <a:prstGeom prst="rect">
            <a:avLst/>
          </a:prstGeom>
        </p:spPr>
      </p:pic>
      <p:sp>
        <p:nvSpPr>
          <p:cNvPr id="24" name="文本框 23">
            <a:extLst>
              <a:ext uri="{FF2B5EF4-FFF2-40B4-BE49-F238E27FC236}">
                <a16:creationId xmlns:a16="http://schemas.microsoft.com/office/drawing/2014/main" id="{788A6064-0548-478F-992E-C18F0A891E54}"/>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83656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156</a:t>
            </a:fld>
            <a:endParaRPr lang="zh-CN" altLang="en-US" dirty="0"/>
          </a:p>
        </p:txBody>
      </p:sp>
      <p:sp>
        <p:nvSpPr>
          <p:cNvPr id="24" name="文本框 23">
            <a:extLst>
              <a:ext uri="{FF2B5EF4-FFF2-40B4-BE49-F238E27FC236}">
                <a16:creationId xmlns:a16="http://schemas.microsoft.com/office/drawing/2014/main" id="{788A6064-0548-478F-992E-C18F0A891E54}"/>
              </a:ext>
            </a:extLst>
          </p:cNvPr>
          <p:cNvSpPr txBox="1"/>
          <p:nvPr/>
        </p:nvSpPr>
        <p:spPr>
          <a:xfrm>
            <a:off x="226534" y="600973"/>
            <a:ext cx="1971498"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步骤三：仿真</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dirty="0" err="1">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cpu_top</a:t>
            </a:r>
            <a:r>
              <a:rPr lang="en-US" altLang="zh-CN"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p>
        </p:txBody>
      </p:sp>
      <p:sp>
        <p:nvSpPr>
          <p:cNvPr id="12" name="文本框 11">
            <a:extLst>
              <a:ext uri="{FF2B5EF4-FFF2-40B4-BE49-F238E27FC236}">
                <a16:creationId xmlns:a16="http://schemas.microsoft.com/office/drawing/2014/main" id="{4E11CA74-FC0A-452F-A1B6-99424A3B61C5}"/>
              </a:ext>
            </a:extLst>
          </p:cNvPr>
          <p:cNvSpPr txBox="1"/>
          <p:nvPr/>
        </p:nvSpPr>
        <p:spPr>
          <a:xfrm>
            <a:off x="2286000" y="596948"/>
            <a:ext cx="5337958" cy="646331"/>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6. </a:t>
            </a:r>
            <a:r>
              <a:rPr lang="zh-CN" altLang="en-US" dirty="0">
                <a:latin typeface="黑体" panose="02010609060101010101" pitchFamily="49" charset="-122"/>
                <a:ea typeface="黑体" panose="02010609060101010101" pitchFamily="49" charset="-122"/>
              </a:rPr>
              <a:t>仿真看到的波形如下：</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如果</a:t>
            </a:r>
            <a:r>
              <a:rPr lang="en-US" altLang="zh-CN" dirty="0">
                <a:latin typeface="黑体" panose="02010609060101010101" pitchFamily="49" charset="-122"/>
                <a:ea typeface="黑体" panose="02010609060101010101" pitchFamily="49" charset="-122"/>
              </a:rPr>
              <a:t>out</a:t>
            </a:r>
            <a:r>
              <a:rPr lang="zh-CN" altLang="en-US" dirty="0">
                <a:latin typeface="黑体" panose="02010609060101010101" pitchFamily="49" charset="-122"/>
                <a:ea typeface="黑体" panose="02010609060101010101" pitchFamily="49" charset="-122"/>
              </a:rPr>
              <a:t>无变化说明程序有问题，需要调试</a:t>
            </a:r>
            <a:r>
              <a:rPr lang="en-US" altLang="zh-CN" dirty="0">
                <a:latin typeface="黑体" panose="02010609060101010101" pitchFamily="49" charset="-122"/>
                <a:ea typeface="黑体" panose="02010609060101010101" pitchFamily="49" charset="-122"/>
              </a:rPr>
              <a:t>。</a:t>
            </a:r>
          </a:p>
        </p:txBody>
      </p:sp>
      <p:pic>
        <p:nvPicPr>
          <p:cNvPr id="13" name="图片 12">
            <a:extLst>
              <a:ext uri="{FF2B5EF4-FFF2-40B4-BE49-F238E27FC236}">
                <a16:creationId xmlns:a16="http://schemas.microsoft.com/office/drawing/2014/main" id="{EAA01114-AABC-460A-B7F2-D5C91E14CAB6}"/>
              </a:ext>
            </a:extLst>
          </p:cNvPr>
          <p:cNvPicPr>
            <a:picLocks noChangeAspect="1"/>
          </p:cNvPicPr>
          <p:nvPr/>
        </p:nvPicPr>
        <p:blipFill>
          <a:blip r:embed="rId2"/>
          <a:stretch>
            <a:fillRect/>
          </a:stretch>
        </p:blipFill>
        <p:spPr>
          <a:xfrm>
            <a:off x="457200" y="1308059"/>
            <a:ext cx="7837714" cy="3055196"/>
          </a:xfrm>
          <a:prstGeom prst="rect">
            <a:avLst/>
          </a:prstGeom>
        </p:spPr>
      </p:pic>
    </p:spTree>
    <p:extLst>
      <p:ext uri="{BB962C8B-B14F-4D97-AF65-F5344CB8AC3E}">
        <p14:creationId xmlns:p14="http://schemas.microsoft.com/office/powerpoint/2010/main" val="36335747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157</a:t>
            </a:fld>
            <a:endParaRPr lang="zh-CN" altLang="en-US" dirty="0"/>
          </a:p>
        </p:txBody>
      </p:sp>
      <p:sp>
        <p:nvSpPr>
          <p:cNvPr id="10" name="内容占位符 2">
            <a:extLst>
              <a:ext uri="{FF2B5EF4-FFF2-40B4-BE49-F238E27FC236}">
                <a16:creationId xmlns:a16="http://schemas.microsoft.com/office/drawing/2014/main" id="{EF0625D0-89C1-4D6E-A3B5-25E0AACCACFF}"/>
              </a:ext>
            </a:extLst>
          </p:cNvPr>
          <p:cNvSpPr>
            <a:spLocks noGrp="1"/>
          </p:cNvSpPr>
          <p:nvPr>
            <p:ph idx="1"/>
          </p:nvPr>
        </p:nvSpPr>
        <p:spPr>
          <a:xfrm>
            <a:off x="919348" y="1057091"/>
            <a:ext cx="8224652" cy="2748148"/>
          </a:xfrm>
        </p:spPr>
        <p:txBody>
          <a:bodyPr/>
          <a:lstStyle/>
          <a:p>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下板前，需要重新将前面仿真前的一些步骤修改回来，</a:t>
            </a:r>
            <a:endParaRPr lang="en-US" altLang="zh-CN" sz="2000" dirty="0">
              <a:latin typeface="黑体" panose="02010609060101010101" pitchFamily="49" charset="-122"/>
              <a:ea typeface="黑体" panose="02010609060101010101" pitchFamily="49" charset="-122"/>
            </a:endParaRPr>
          </a:p>
          <a:p>
            <a:pPr marL="0" indent="0">
              <a:buNone/>
            </a:pPr>
            <a:r>
              <a:rPr lang="zh-CN" altLang="en-US" sz="2000" dirty="0">
                <a:latin typeface="黑体" panose="02010609060101010101" pitchFamily="49" charset="-122"/>
                <a:ea typeface="黑体" panose="02010609060101010101" pitchFamily="49" charset="-122"/>
              </a:rPr>
              <a:t>  具体如下：</a:t>
            </a:r>
          </a:p>
          <a:p>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①</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取消</a:t>
            </a:r>
            <a:r>
              <a:rPr lang="en-US" altLang="zh-CN" sz="2000" dirty="0" err="1">
                <a:latin typeface="黑体" panose="02010609060101010101" pitchFamily="49" charset="-122"/>
                <a:ea typeface="黑体" panose="02010609060101010101" pitchFamily="49" charset="-122"/>
                <a:sym typeface="+mn-ea"/>
              </a:rPr>
              <a:t>cpu_top.v</a:t>
            </a:r>
            <a:r>
              <a:rPr lang="en-US" altLang="zh-CN" sz="2000" dirty="0">
                <a:latin typeface="黑体" panose="02010609060101010101" pitchFamily="49" charset="-122"/>
                <a:ea typeface="黑体" panose="02010609060101010101" pitchFamily="49" charset="-122"/>
                <a:sym typeface="+mn-ea"/>
              </a:rPr>
              <a:t> </a:t>
            </a:r>
            <a:r>
              <a:rPr lang="en-US" altLang="zh-CN" sz="2000" dirty="0" err="1">
                <a:latin typeface="黑体" panose="02010609060101010101" pitchFamily="49" charset="-122"/>
                <a:ea typeface="黑体" panose="02010609060101010101" pitchFamily="49" charset="-122"/>
                <a:sym typeface="+mn-ea"/>
              </a:rPr>
              <a:t>文件</a:t>
            </a:r>
            <a:r>
              <a:rPr lang="zh-CN" altLang="en-US" sz="2000" dirty="0">
                <a:latin typeface="黑体" panose="02010609060101010101" pitchFamily="49" charset="-122"/>
                <a:ea typeface="黑体" panose="02010609060101010101" pitchFamily="49" charset="-122"/>
                <a:sym typeface="+mn-ea"/>
              </a:rPr>
              <a:t>里</a:t>
            </a:r>
            <a:r>
              <a:rPr lang="en-US" altLang="zh-CN" sz="2000" dirty="0" err="1">
                <a:latin typeface="黑体" panose="02010609060101010101" pitchFamily="49" charset="-122"/>
                <a:ea typeface="黑体" panose="02010609060101010101" pitchFamily="49" charset="-122"/>
              </a:rPr>
              <a:t>PLL分频模块</a:t>
            </a:r>
            <a:r>
              <a:rPr lang="zh-CN" altLang="en-US" sz="2000" dirty="0">
                <a:latin typeface="黑体" panose="02010609060101010101" pitchFamily="49" charset="-122"/>
                <a:ea typeface="黑体" panose="02010609060101010101" pitchFamily="49" charset="-122"/>
              </a:rPr>
              <a:t>的</a:t>
            </a:r>
            <a:r>
              <a:rPr lang="en-US" altLang="zh-CN" sz="2000" dirty="0" err="1">
                <a:latin typeface="黑体" panose="02010609060101010101" pitchFamily="49" charset="-122"/>
                <a:ea typeface="黑体" panose="02010609060101010101" pitchFamily="49" charset="-122"/>
              </a:rPr>
              <a:t>注释</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②</a:t>
            </a:r>
            <a:r>
              <a:rPr lang="en-US" altLang="zh-CN" sz="2000" dirty="0">
                <a:latin typeface="黑体" panose="02010609060101010101" pitchFamily="49" charset="-122"/>
                <a:ea typeface="黑体" panose="02010609060101010101" pitchFamily="49" charset="-122"/>
              </a:rPr>
              <a:t> 把 </a:t>
            </a:r>
            <a:r>
              <a:rPr lang="en-US" altLang="zh-CN" sz="2000" dirty="0" err="1">
                <a:latin typeface="黑体" panose="02010609060101010101" pitchFamily="49" charset="-122"/>
                <a:ea typeface="黑体" panose="02010609060101010101" pitchFamily="49" charset="-122"/>
              </a:rPr>
              <a:t>cpu_top.v</a:t>
            </a:r>
            <a:r>
              <a:rPr lang="en-US" altLang="zh-CN" sz="2000" dirty="0">
                <a:latin typeface="黑体" panose="02010609060101010101" pitchFamily="49" charset="-122"/>
                <a:ea typeface="黑体" panose="02010609060101010101" pitchFamily="49" charset="-122"/>
              </a:rPr>
              <a:t> 里的</a:t>
            </a:r>
            <a:r>
              <a:rPr lang="en-US" altLang="zh-CN" sz="2000" dirty="0">
                <a:latin typeface="黑体" panose="02010609060101010101" pitchFamily="49" charset="-122"/>
                <a:ea typeface="黑体" panose="02010609060101010101" pitchFamily="49" charset="-122"/>
                <a:sym typeface="+mn-ea"/>
              </a:rPr>
              <a:t>4</a:t>
            </a:r>
            <a:r>
              <a:rPr lang="zh-CN" altLang="en-US" sz="2000" dirty="0">
                <a:latin typeface="黑体" panose="02010609060101010101" pitchFamily="49" charset="-122"/>
                <a:ea typeface="黑体" panose="02010609060101010101" pitchFamily="49" charset="-122"/>
                <a:sym typeface="+mn-ea"/>
              </a:rPr>
              <a:t>处</a:t>
            </a:r>
            <a:r>
              <a:rPr lang="en-US" altLang="zh-CN" sz="2000" dirty="0" err="1">
                <a:latin typeface="黑体" panose="02010609060101010101" pitchFamily="49" charset="-122"/>
                <a:ea typeface="黑体" panose="02010609060101010101" pitchFamily="49" charset="-122"/>
              </a:rPr>
              <a:t>时钟clk全部改</a:t>
            </a:r>
            <a:r>
              <a:rPr lang="zh-CN" altLang="en-US" sz="2000" dirty="0">
                <a:latin typeface="黑体" panose="02010609060101010101" pitchFamily="49" charset="-122"/>
                <a:ea typeface="黑体" panose="02010609060101010101" pitchFamily="49" charset="-122"/>
              </a:rPr>
              <a:t>为</a:t>
            </a:r>
            <a:r>
              <a:rPr lang="en-US" altLang="zh-CN" sz="2000" dirty="0">
                <a:latin typeface="黑体" panose="02010609060101010101" pitchFamily="49" charset="-122"/>
                <a:ea typeface="黑体" panose="02010609060101010101" pitchFamily="49" charset="-122"/>
              </a:rPr>
              <a:t>clk_5</a:t>
            </a: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③</a:t>
            </a:r>
            <a:r>
              <a:rPr lang="en-US" altLang="zh-CN" sz="2000" dirty="0">
                <a:latin typeface="黑体" panose="02010609060101010101" pitchFamily="49" charset="-122"/>
                <a:ea typeface="黑体" panose="02010609060101010101" pitchFamily="49" charset="-122"/>
              </a:rPr>
              <a:t> 将 </a:t>
            </a:r>
            <a:r>
              <a:rPr lang="en-US" altLang="zh-CN" sz="2000" dirty="0" err="1">
                <a:latin typeface="黑体" panose="02010609060101010101" pitchFamily="49" charset="-122"/>
                <a:ea typeface="黑体" panose="02010609060101010101" pitchFamily="49" charset="-122"/>
              </a:rPr>
              <a:t>test.coe</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文件</a:t>
            </a:r>
            <a:r>
              <a:rPr lang="zh-CN" altLang="en-US" sz="2000" dirty="0">
                <a:latin typeface="黑体" panose="02010609060101010101" pitchFamily="49" charset="-122"/>
                <a:ea typeface="黑体" panose="02010609060101010101" pitchFamily="49" charset="-122"/>
              </a:rPr>
              <a:t>中的</a:t>
            </a:r>
            <a:r>
              <a:rPr lang="en-US" altLang="zh-CN" sz="2000" dirty="0">
                <a:latin typeface="黑体" panose="02010609060101010101" pitchFamily="49" charset="-122"/>
                <a:ea typeface="黑体" panose="02010609060101010101" pitchFamily="49" charset="-122"/>
              </a:rPr>
              <a:t>8/9</a:t>
            </a:r>
            <a:r>
              <a:rPr lang="zh-CN" altLang="en-US" sz="2000" dirty="0">
                <a:latin typeface="黑体" panose="02010609060101010101" pitchFamily="49" charset="-122"/>
                <a:ea typeface="黑体" panose="02010609060101010101" pitchFamily="49" charset="-122"/>
              </a:rPr>
              <a:t>指令改回原指令</a:t>
            </a:r>
          </a:p>
        </p:txBody>
      </p:sp>
      <p:sp>
        <p:nvSpPr>
          <p:cNvPr id="11" name="文本框 10">
            <a:extLst>
              <a:ext uri="{FF2B5EF4-FFF2-40B4-BE49-F238E27FC236}">
                <a16:creationId xmlns:a16="http://schemas.microsoft.com/office/drawing/2014/main" id="{E9A5ACE3-4C15-4076-B9F8-C3147F87C212}"/>
              </a:ext>
            </a:extLst>
          </p:cNvPr>
          <p:cNvSpPr txBox="1"/>
          <p:nvPr/>
        </p:nvSpPr>
        <p:spPr>
          <a:xfrm>
            <a:off x="919348" y="652283"/>
            <a:ext cx="1319027"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步骤四：下板</a:t>
            </a:r>
            <a:endParaRPr lang="zh-CN" altLang="en-US" dirty="0"/>
          </a:p>
        </p:txBody>
      </p:sp>
    </p:spTree>
    <p:extLst>
      <p:ext uri="{BB962C8B-B14F-4D97-AF65-F5344CB8AC3E}">
        <p14:creationId xmlns:p14="http://schemas.microsoft.com/office/powerpoint/2010/main" val="41457225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158</a:t>
            </a:fld>
            <a:endParaRPr lang="zh-CN" altLang="en-US" dirty="0"/>
          </a:p>
        </p:txBody>
      </p:sp>
      <p:sp>
        <p:nvSpPr>
          <p:cNvPr id="24" name="文本框 23">
            <a:extLst>
              <a:ext uri="{FF2B5EF4-FFF2-40B4-BE49-F238E27FC236}">
                <a16:creationId xmlns:a16="http://schemas.microsoft.com/office/drawing/2014/main" id="{788A6064-0548-478F-992E-C18F0A891E54}"/>
              </a:ext>
            </a:extLst>
          </p:cNvPr>
          <p:cNvSpPr txBox="1"/>
          <p:nvPr/>
        </p:nvSpPr>
        <p:spPr>
          <a:xfrm>
            <a:off x="919348" y="652283"/>
            <a:ext cx="1319027"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步骤四：下板</a:t>
            </a:r>
            <a:endParaRPr lang="zh-CN" altLang="en-US" dirty="0"/>
          </a:p>
        </p:txBody>
      </p:sp>
      <p:sp>
        <p:nvSpPr>
          <p:cNvPr id="14" name="内容占位符 2">
            <a:extLst>
              <a:ext uri="{FF2B5EF4-FFF2-40B4-BE49-F238E27FC236}">
                <a16:creationId xmlns:a16="http://schemas.microsoft.com/office/drawing/2014/main" id="{AF902E1D-8ED2-4A19-9653-19E8FCA11D7F}"/>
              </a:ext>
            </a:extLst>
          </p:cNvPr>
          <p:cNvSpPr>
            <a:spLocks noGrp="1"/>
          </p:cNvSpPr>
          <p:nvPr>
            <p:ph idx="1"/>
          </p:nvPr>
        </p:nvSpPr>
        <p:spPr>
          <a:xfrm>
            <a:off x="2238375" y="563647"/>
            <a:ext cx="6751246" cy="1088925"/>
          </a:xfrm>
        </p:spPr>
        <p:txBody>
          <a:bodyPr/>
          <a:lstStyle/>
          <a:p>
            <a:r>
              <a:rPr lang="en-US" altLang="zh-CN" dirty="0">
                <a:latin typeface="黑体" panose="02010609060101010101" pitchFamily="49" charset="-122"/>
                <a:ea typeface="黑体" panose="02010609060101010101" pitchFamily="49" charset="-122"/>
              </a:rPr>
              <a:t>2. </a:t>
            </a:r>
            <a:r>
              <a:rPr lang="en-US" altLang="zh-CN" dirty="0" err="1">
                <a:latin typeface="黑体" panose="02010609060101010101" pitchFamily="49" charset="-122"/>
                <a:ea typeface="黑体" panose="02010609060101010101" pitchFamily="49" charset="-122"/>
                <a:sym typeface="+mn-ea"/>
              </a:rPr>
              <a:t>对顶层文件进行编译，编译通过后</a:t>
            </a:r>
            <a:r>
              <a:rPr lang="zh-CN" altLang="en-US" dirty="0">
                <a:latin typeface="黑体" panose="02010609060101010101" pitchFamily="49" charset="-122"/>
                <a:ea typeface="黑体" panose="02010609060101010101" pitchFamily="49" charset="-122"/>
                <a:sym typeface="+mn-ea"/>
              </a:rPr>
              <a:t>配置管脚</a:t>
            </a:r>
            <a:endParaRPr lang="en-US" altLang="zh-CN" dirty="0">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rPr>
              <a:t>单击</a:t>
            </a:r>
            <a:r>
              <a:rPr lang="en-US" altLang="zh-CN" dirty="0" err="1">
                <a:latin typeface="黑体" panose="02010609060101010101" pitchFamily="49" charset="-122"/>
                <a:ea typeface="黑体" panose="02010609060101010101" pitchFamily="49" charset="-122"/>
              </a:rPr>
              <a:t>RTL_Analysis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打开</a:t>
            </a:r>
            <a:r>
              <a:rPr lang="en-US" altLang="zh-CN" dirty="0">
                <a:latin typeface="黑体" panose="02010609060101010101" pitchFamily="49" charset="-122"/>
                <a:ea typeface="黑体" panose="02010609060101010101" pitchFamily="49" charset="-122"/>
              </a:rPr>
              <a:t>Elaborated Design</a:t>
            </a:r>
            <a:r>
              <a:rPr lang="zh-CN" altLang="en-US" dirty="0">
                <a:latin typeface="黑体" panose="02010609060101010101" pitchFamily="49" charset="-122"/>
                <a:ea typeface="黑体" panose="02010609060101010101" pitchFamily="49" charset="-122"/>
              </a:rPr>
              <a:t>，在界面右上角将</a:t>
            </a:r>
            <a:r>
              <a:rPr lang="en-US" altLang="zh-CN" dirty="0">
                <a:latin typeface="黑体" panose="02010609060101010101" pitchFamily="49" charset="-122"/>
                <a:ea typeface="黑体" panose="02010609060101010101" pitchFamily="49" charset="-122"/>
              </a:rPr>
              <a:t>Default Layout</a:t>
            </a:r>
            <a:r>
              <a:rPr lang="zh-CN" altLang="en-US" dirty="0">
                <a:latin typeface="黑体" panose="02010609060101010101" pitchFamily="49" charset="-122"/>
                <a:ea typeface="黑体" panose="02010609060101010101" pitchFamily="49" charset="-122"/>
              </a:rPr>
              <a:t>更换为</a:t>
            </a:r>
            <a:r>
              <a:rPr lang="en-US" altLang="zh-CN" dirty="0">
                <a:latin typeface="黑体" panose="02010609060101010101" pitchFamily="49" charset="-122"/>
                <a:ea typeface="黑体" panose="02010609060101010101" pitchFamily="49" charset="-122"/>
              </a:rPr>
              <a:t>I/O Planning</a:t>
            </a:r>
            <a:endParaRPr lang="zh-CN" altLang="en-US" dirty="0">
              <a:latin typeface="黑体" panose="02010609060101010101" pitchFamily="49" charset="-122"/>
              <a:ea typeface="黑体" panose="02010609060101010101" pitchFamily="49" charset="-122"/>
              <a:sym typeface="+mn-ea"/>
            </a:endParaRPr>
          </a:p>
          <a:p>
            <a:endParaRPr lang="zh-CN" altLang="en-US" dirty="0">
              <a:latin typeface="黑体" panose="02010609060101010101" pitchFamily="49" charset="-122"/>
              <a:ea typeface="黑体" panose="02010609060101010101" pitchFamily="49" charset="-122"/>
              <a:sym typeface="+mn-ea"/>
            </a:endParaRPr>
          </a:p>
        </p:txBody>
      </p:sp>
      <p:pic>
        <p:nvPicPr>
          <p:cNvPr id="3" name="图片 2">
            <a:extLst>
              <a:ext uri="{FF2B5EF4-FFF2-40B4-BE49-F238E27FC236}">
                <a16:creationId xmlns:a16="http://schemas.microsoft.com/office/drawing/2014/main" id="{15850227-EFFE-4B48-A206-3B6CE57481FC}"/>
              </a:ext>
            </a:extLst>
          </p:cNvPr>
          <p:cNvPicPr>
            <a:picLocks noChangeAspect="1"/>
          </p:cNvPicPr>
          <p:nvPr/>
        </p:nvPicPr>
        <p:blipFill>
          <a:blip r:embed="rId2"/>
          <a:stretch>
            <a:fillRect/>
          </a:stretch>
        </p:blipFill>
        <p:spPr>
          <a:xfrm>
            <a:off x="2676525" y="2298803"/>
            <a:ext cx="2114845" cy="1657581"/>
          </a:xfrm>
          <a:prstGeom prst="rect">
            <a:avLst/>
          </a:prstGeom>
        </p:spPr>
      </p:pic>
      <p:pic>
        <p:nvPicPr>
          <p:cNvPr id="19" name="图片 18">
            <a:extLst>
              <a:ext uri="{FF2B5EF4-FFF2-40B4-BE49-F238E27FC236}">
                <a16:creationId xmlns:a16="http://schemas.microsoft.com/office/drawing/2014/main" id="{68F1B737-7B09-465F-BD24-48D6959D9FD9}"/>
              </a:ext>
            </a:extLst>
          </p:cNvPr>
          <p:cNvPicPr>
            <a:picLocks noChangeAspect="1"/>
          </p:cNvPicPr>
          <p:nvPr/>
        </p:nvPicPr>
        <p:blipFill>
          <a:blip r:embed="rId3"/>
          <a:stretch>
            <a:fillRect/>
          </a:stretch>
        </p:blipFill>
        <p:spPr>
          <a:xfrm>
            <a:off x="854910" y="1679692"/>
            <a:ext cx="1447901" cy="2895802"/>
          </a:xfrm>
          <a:prstGeom prst="rect">
            <a:avLst/>
          </a:prstGeom>
        </p:spPr>
      </p:pic>
      <p:grpSp>
        <p:nvGrpSpPr>
          <p:cNvPr id="25" name="组合 24">
            <a:extLst>
              <a:ext uri="{FF2B5EF4-FFF2-40B4-BE49-F238E27FC236}">
                <a16:creationId xmlns:a16="http://schemas.microsoft.com/office/drawing/2014/main" id="{4F5CF937-961A-41F1-B584-72374E70FFDB}"/>
              </a:ext>
            </a:extLst>
          </p:cNvPr>
          <p:cNvGrpSpPr/>
          <p:nvPr/>
        </p:nvGrpSpPr>
        <p:grpSpPr>
          <a:xfrm>
            <a:off x="5048495" y="1684783"/>
            <a:ext cx="3477988" cy="2978909"/>
            <a:chOff x="4800600" y="1726740"/>
            <a:chExt cx="3175007" cy="2719405"/>
          </a:xfrm>
        </p:grpSpPr>
        <p:pic>
          <p:nvPicPr>
            <p:cNvPr id="21" name="图片 20">
              <a:extLst>
                <a:ext uri="{FF2B5EF4-FFF2-40B4-BE49-F238E27FC236}">
                  <a16:creationId xmlns:a16="http://schemas.microsoft.com/office/drawing/2014/main" id="{2250C0CB-B2EF-40E4-9328-1685B5FA9F32}"/>
                </a:ext>
              </a:extLst>
            </p:cNvPr>
            <p:cNvPicPr>
              <a:picLocks noChangeAspect="1"/>
            </p:cNvPicPr>
            <p:nvPr/>
          </p:nvPicPr>
          <p:blipFill rotWithShape="1">
            <a:blip r:embed="rId4"/>
            <a:srcRect l="1056" t="864"/>
            <a:stretch/>
          </p:blipFill>
          <p:spPr>
            <a:xfrm>
              <a:off x="4800600" y="1726740"/>
              <a:ext cx="3163894" cy="2320704"/>
            </a:xfrm>
            <a:prstGeom prst="rect">
              <a:avLst/>
            </a:prstGeom>
          </p:spPr>
        </p:pic>
        <p:pic>
          <p:nvPicPr>
            <p:cNvPr id="23" name="图片 22">
              <a:extLst>
                <a:ext uri="{FF2B5EF4-FFF2-40B4-BE49-F238E27FC236}">
                  <a16:creationId xmlns:a16="http://schemas.microsoft.com/office/drawing/2014/main" id="{C91B8C93-EB34-41DF-908C-EAC61173008E}"/>
                </a:ext>
              </a:extLst>
            </p:cNvPr>
            <p:cNvPicPr>
              <a:picLocks noChangeAspect="1"/>
            </p:cNvPicPr>
            <p:nvPr/>
          </p:nvPicPr>
          <p:blipFill rotWithShape="1">
            <a:blip r:embed="rId5"/>
            <a:srcRect l="907"/>
            <a:stretch/>
          </p:blipFill>
          <p:spPr>
            <a:xfrm>
              <a:off x="4806950" y="4047445"/>
              <a:ext cx="3168657" cy="398700"/>
            </a:xfrm>
            <a:prstGeom prst="rect">
              <a:avLst/>
            </a:prstGeom>
          </p:spPr>
        </p:pic>
      </p:grpSp>
    </p:spTree>
    <p:extLst>
      <p:ext uri="{BB962C8B-B14F-4D97-AF65-F5344CB8AC3E}">
        <p14:creationId xmlns:p14="http://schemas.microsoft.com/office/powerpoint/2010/main" val="3808064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159</a:t>
            </a:fld>
            <a:endParaRPr lang="zh-CN" altLang="en-US" dirty="0"/>
          </a:p>
        </p:txBody>
      </p:sp>
      <p:sp>
        <p:nvSpPr>
          <p:cNvPr id="24" name="文本框 23">
            <a:extLst>
              <a:ext uri="{FF2B5EF4-FFF2-40B4-BE49-F238E27FC236}">
                <a16:creationId xmlns:a16="http://schemas.microsoft.com/office/drawing/2014/main" id="{788A6064-0548-478F-992E-C18F0A891E54}"/>
              </a:ext>
            </a:extLst>
          </p:cNvPr>
          <p:cNvSpPr txBox="1"/>
          <p:nvPr/>
        </p:nvSpPr>
        <p:spPr>
          <a:xfrm>
            <a:off x="919348" y="652283"/>
            <a:ext cx="1319027"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步骤四：下板</a:t>
            </a:r>
            <a:endParaRPr lang="zh-CN" altLang="en-US" dirty="0"/>
          </a:p>
        </p:txBody>
      </p:sp>
      <p:sp>
        <p:nvSpPr>
          <p:cNvPr id="14" name="内容占位符 2">
            <a:extLst>
              <a:ext uri="{FF2B5EF4-FFF2-40B4-BE49-F238E27FC236}">
                <a16:creationId xmlns:a16="http://schemas.microsoft.com/office/drawing/2014/main" id="{AF902E1D-8ED2-4A19-9653-19E8FCA11D7F}"/>
              </a:ext>
            </a:extLst>
          </p:cNvPr>
          <p:cNvSpPr>
            <a:spLocks noGrp="1"/>
          </p:cNvSpPr>
          <p:nvPr>
            <p:ph idx="1"/>
          </p:nvPr>
        </p:nvSpPr>
        <p:spPr>
          <a:xfrm>
            <a:off x="2238374" y="563647"/>
            <a:ext cx="6905625" cy="1088925"/>
          </a:xfrm>
        </p:spPr>
        <p:txBody>
          <a:bodyPr/>
          <a:lstStyle/>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sym typeface="+mn-ea"/>
              </a:rPr>
              <a:t>点击左侧</a:t>
            </a:r>
            <a:r>
              <a:rPr lang="en-US" altLang="zh-CN" dirty="0">
                <a:latin typeface="黑体" panose="02010609060101010101" pitchFamily="49" charset="-122"/>
                <a:ea typeface="黑体" panose="02010609060101010101" pitchFamily="49" charset="-122"/>
                <a:sym typeface="+mn-ea"/>
              </a:rPr>
              <a:t>Flow Navigator</a:t>
            </a:r>
            <a:r>
              <a:rPr lang="zh-CN" altLang="en-US" dirty="0">
                <a:latin typeface="黑体" panose="02010609060101010101" pitchFamily="49" charset="-122"/>
                <a:ea typeface="黑体" panose="02010609060101010101" pitchFamily="49" charset="-122"/>
                <a:sym typeface="+mn-ea"/>
              </a:rPr>
              <a:t>中的</a:t>
            </a:r>
            <a:r>
              <a:rPr lang="en-US" altLang="zh-CN" dirty="0">
                <a:latin typeface="黑体" panose="02010609060101010101" pitchFamily="49" charset="-122"/>
                <a:ea typeface="黑体" panose="02010609060101010101" pitchFamily="49" charset="-122"/>
                <a:sym typeface="+mn-ea"/>
              </a:rPr>
              <a:t>Generate Bitstreams</a:t>
            </a:r>
            <a:r>
              <a:rPr lang="zh-CN" altLang="en-US" dirty="0">
                <a:latin typeface="黑体" panose="02010609060101010101" pitchFamily="49" charset="-122"/>
                <a:ea typeface="黑体" panose="02010609060101010101" pitchFamily="49" charset="-122"/>
                <a:sym typeface="+mn-ea"/>
              </a:rPr>
              <a:t>生成比特流</a:t>
            </a:r>
            <a:endParaRPr lang="en-US" altLang="zh-CN" dirty="0">
              <a:latin typeface="黑体" panose="02010609060101010101" pitchFamily="49" charset="-122"/>
              <a:ea typeface="黑体" panose="02010609060101010101" pitchFamily="49" charset="-122"/>
              <a:sym typeface="+mn-ea"/>
            </a:endParaRPr>
          </a:p>
          <a:p>
            <a:r>
              <a:rPr lang="zh-CN" altLang="en-US" dirty="0">
                <a:latin typeface="黑体" panose="02010609060101010101" pitchFamily="49" charset="-122"/>
                <a:ea typeface="黑体" panose="02010609060101010101" pitchFamily="49" charset="-122"/>
                <a:sym typeface="+mn-ea"/>
              </a:rPr>
              <a:t>成功生成比特流后，打开</a:t>
            </a:r>
            <a:r>
              <a:rPr lang="en-US" altLang="zh-CN" dirty="0">
                <a:latin typeface="黑体" panose="02010609060101010101" pitchFamily="49" charset="-122"/>
                <a:ea typeface="黑体" panose="02010609060101010101" pitchFamily="49" charset="-122"/>
                <a:sym typeface="+mn-ea"/>
              </a:rPr>
              <a:t>Hardware Manager</a:t>
            </a:r>
            <a:r>
              <a:rPr lang="zh-CN" altLang="en-US" dirty="0">
                <a:latin typeface="黑体" panose="02010609060101010101" pitchFamily="49" charset="-122"/>
                <a:ea typeface="黑体" panose="02010609060101010101" pitchFamily="49" charset="-122"/>
                <a:sym typeface="+mn-ea"/>
              </a:rPr>
              <a:t>，选择自动连接开发板</a:t>
            </a:r>
            <a:endParaRPr lang="en-US" altLang="zh-CN" dirty="0">
              <a:latin typeface="黑体" panose="02010609060101010101" pitchFamily="49" charset="-122"/>
              <a:ea typeface="黑体" panose="02010609060101010101" pitchFamily="49" charset="-122"/>
              <a:sym typeface="+mn-ea"/>
            </a:endParaRPr>
          </a:p>
          <a:p>
            <a:endParaRPr lang="en-US" altLang="zh-CN" dirty="0">
              <a:latin typeface="黑体" panose="02010609060101010101" pitchFamily="49" charset="-122"/>
              <a:ea typeface="黑体" panose="02010609060101010101" pitchFamily="49" charset="-122"/>
              <a:sym typeface="+mn-ea"/>
            </a:endParaRPr>
          </a:p>
          <a:p>
            <a:pPr marL="0" indent="0">
              <a:buNone/>
            </a:pPr>
            <a:endParaRPr lang="zh-CN" altLang="en-US" dirty="0">
              <a:latin typeface="黑体" panose="02010609060101010101" pitchFamily="49" charset="-122"/>
              <a:ea typeface="黑体" panose="02010609060101010101" pitchFamily="49" charset="-122"/>
              <a:sym typeface="+mn-ea"/>
            </a:endParaRPr>
          </a:p>
        </p:txBody>
      </p:sp>
      <p:pic>
        <p:nvPicPr>
          <p:cNvPr id="5" name="图片 4">
            <a:extLst>
              <a:ext uri="{FF2B5EF4-FFF2-40B4-BE49-F238E27FC236}">
                <a16:creationId xmlns:a16="http://schemas.microsoft.com/office/drawing/2014/main" id="{4BC2E15B-A96A-4C7A-837D-2A8D3EAF05F1}"/>
              </a:ext>
            </a:extLst>
          </p:cNvPr>
          <p:cNvPicPr>
            <a:picLocks noChangeAspect="1"/>
          </p:cNvPicPr>
          <p:nvPr/>
        </p:nvPicPr>
        <p:blipFill>
          <a:blip r:embed="rId2"/>
          <a:stretch>
            <a:fillRect/>
          </a:stretch>
        </p:blipFill>
        <p:spPr>
          <a:xfrm>
            <a:off x="1350962" y="2131968"/>
            <a:ext cx="2479676" cy="2158045"/>
          </a:xfrm>
          <a:prstGeom prst="rect">
            <a:avLst/>
          </a:prstGeom>
        </p:spPr>
      </p:pic>
      <p:pic>
        <p:nvPicPr>
          <p:cNvPr id="9" name="图片 8">
            <a:extLst>
              <a:ext uri="{FF2B5EF4-FFF2-40B4-BE49-F238E27FC236}">
                <a16:creationId xmlns:a16="http://schemas.microsoft.com/office/drawing/2014/main" id="{D689535D-A7E8-438F-B92A-AA989FC49FCF}"/>
              </a:ext>
            </a:extLst>
          </p:cNvPr>
          <p:cNvPicPr>
            <a:picLocks noChangeAspect="1"/>
          </p:cNvPicPr>
          <p:nvPr/>
        </p:nvPicPr>
        <p:blipFill>
          <a:blip r:embed="rId3"/>
          <a:stretch>
            <a:fillRect/>
          </a:stretch>
        </p:blipFill>
        <p:spPr>
          <a:xfrm>
            <a:off x="4572000" y="1863793"/>
            <a:ext cx="3610924" cy="2741905"/>
          </a:xfrm>
          <a:prstGeom prst="rect">
            <a:avLst/>
          </a:prstGeom>
        </p:spPr>
      </p:pic>
    </p:spTree>
    <p:extLst>
      <p:ext uri="{BB962C8B-B14F-4D97-AF65-F5344CB8AC3E}">
        <p14:creationId xmlns:p14="http://schemas.microsoft.com/office/powerpoint/2010/main" val="424469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D065FF21-2CC2-4F87-A910-3AE5D97CE883}"/>
              </a:ext>
            </a:extLst>
          </p:cNvPr>
          <p:cNvSpPr>
            <a:spLocks noGrp="1"/>
          </p:cNvSpPr>
          <p:nvPr>
            <p:ph type="title"/>
          </p:nvPr>
        </p:nvSpPr>
        <p:spPr>
          <a:xfrm>
            <a:off x="733270" y="1015682"/>
            <a:ext cx="1966913" cy="636984"/>
          </a:xfrm>
        </p:spPr>
        <p:txBody>
          <a:bodyPr>
            <a:normAutofit/>
          </a:bodyPr>
          <a:lstStyle/>
          <a:p>
            <a:pPr algn="ctr" eaLnBrk="1" hangingPunct="1"/>
            <a:r>
              <a:rPr lang="zh-CN" altLang="en-US" dirty="0">
                <a:solidFill>
                  <a:srgbClr val="00B0F0"/>
                </a:solidFill>
                <a:latin typeface="Times New Roman" panose="02020603050405020304" pitchFamily="18" charset="0"/>
                <a:cs typeface="Times New Roman" panose="02020603050405020304" pitchFamily="18" charset="0"/>
              </a:rPr>
              <a:t>创建工程</a:t>
            </a:r>
            <a:endParaRPr lang="en-US" altLang="zh-CN" dirty="0">
              <a:solidFill>
                <a:srgbClr val="00B0F0"/>
              </a:solidFill>
              <a:latin typeface="Times New Roman" panose="02020603050405020304" pitchFamily="18" charset="0"/>
              <a:cs typeface="Times New Roman" panose="02020603050405020304" pitchFamily="18" charset="0"/>
            </a:endParaRPr>
          </a:p>
        </p:txBody>
      </p:sp>
      <p:sp>
        <p:nvSpPr>
          <p:cNvPr id="10243" name="Rectangle 8">
            <a:extLst>
              <a:ext uri="{FF2B5EF4-FFF2-40B4-BE49-F238E27FC236}">
                <a16:creationId xmlns:a16="http://schemas.microsoft.com/office/drawing/2014/main" id="{642FAF95-9FD4-45AB-AA4B-D5DF9D656A0F}"/>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10245" name="矩形 6">
            <a:extLst>
              <a:ext uri="{FF2B5EF4-FFF2-40B4-BE49-F238E27FC236}">
                <a16:creationId xmlns:a16="http://schemas.microsoft.com/office/drawing/2014/main" id="{FD1E9C08-0B16-43AA-81B1-1769985C7691}"/>
              </a:ext>
            </a:extLst>
          </p:cNvPr>
          <p:cNvSpPr>
            <a:spLocks noChangeArrowheads="1"/>
          </p:cNvSpPr>
          <p:nvPr/>
        </p:nvSpPr>
        <p:spPr bwMode="auto">
          <a:xfrm>
            <a:off x="3229281" y="573024"/>
            <a:ext cx="1471613" cy="81557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a:t>FPGA</a:t>
            </a:r>
            <a:r>
              <a:rPr lang="zh-CN" altLang="en-US"/>
              <a:t>设计流程</a:t>
            </a:r>
            <a:endParaRPr lang="zh-CN" altLang="en-US" dirty="0"/>
          </a:p>
        </p:txBody>
      </p:sp>
      <p:pic>
        <p:nvPicPr>
          <p:cNvPr id="8"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16</a:t>
            </a:fld>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en-US" altLang="zh-CN" dirty="0"/>
              <a:t>CPU</a:t>
            </a:r>
            <a:r>
              <a:rPr lang="zh-CN" altLang="en-US" dirty="0"/>
              <a:t>整合与验证</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160</a:t>
            </a:fld>
            <a:endParaRPr lang="zh-CN" altLang="en-US" dirty="0"/>
          </a:p>
        </p:txBody>
      </p:sp>
      <p:sp>
        <p:nvSpPr>
          <p:cNvPr id="24" name="文本框 23">
            <a:extLst>
              <a:ext uri="{FF2B5EF4-FFF2-40B4-BE49-F238E27FC236}">
                <a16:creationId xmlns:a16="http://schemas.microsoft.com/office/drawing/2014/main" id="{788A6064-0548-478F-992E-C18F0A891E54}"/>
              </a:ext>
            </a:extLst>
          </p:cNvPr>
          <p:cNvSpPr txBox="1"/>
          <p:nvPr/>
        </p:nvSpPr>
        <p:spPr>
          <a:xfrm>
            <a:off x="919348" y="652283"/>
            <a:ext cx="1319027" cy="284693"/>
          </a:xfrm>
          <a:prstGeom prst="rect">
            <a:avLst/>
          </a:prstGeom>
          <a:noFill/>
        </p:spPr>
        <p:txBody>
          <a:bodyPr wrap="square" lIns="68580" tIns="34290" rIns="68580" bIns="34290">
            <a:spAutoFit/>
          </a:bodyPr>
          <a:lstStyle/>
          <a:p>
            <a:r>
              <a:rPr lang="zh-CN" altLang="en-US" sz="14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步骤四：下板</a:t>
            </a:r>
            <a:endParaRPr lang="zh-CN" altLang="en-US" dirty="0"/>
          </a:p>
        </p:txBody>
      </p:sp>
      <p:sp>
        <p:nvSpPr>
          <p:cNvPr id="14" name="内容占位符 2">
            <a:extLst>
              <a:ext uri="{FF2B5EF4-FFF2-40B4-BE49-F238E27FC236}">
                <a16:creationId xmlns:a16="http://schemas.microsoft.com/office/drawing/2014/main" id="{AF902E1D-8ED2-4A19-9653-19E8FCA11D7F}"/>
              </a:ext>
            </a:extLst>
          </p:cNvPr>
          <p:cNvSpPr>
            <a:spLocks noGrp="1"/>
          </p:cNvSpPr>
          <p:nvPr>
            <p:ph idx="1"/>
          </p:nvPr>
        </p:nvSpPr>
        <p:spPr>
          <a:xfrm>
            <a:off x="2238374" y="563647"/>
            <a:ext cx="6905625" cy="1088925"/>
          </a:xfrm>
        </p:spPr>
        <p:txBody>
          <a:bodyPr/>
          <a:lstStyle/>
          <a:p>
            <a:r>
              <a:rPr lang="en-US" altLang="zh-CN" dirty="0">
                <a:latin typeface="黑体" panose="02010609060101010101" pitchFamily="49" charset="-122"/>
                <a:ea typeface="黑体" panose="02010609060101010101" pitchFamily="49" charset="-122"/>
              </a:rPr>
              <a:t>4. </a:t>
            </a:r>
            <a:r>
              <a:rPr lang="zh-CN" altLang="en-US" dirty="0">
                <a:latin typeface="黑体" panose="02010609060101010101" pitchFamily="49" charset="-122"/>
                <a:ea typeface="黑体" panose="02010609060101010101" pitchFamily="49" charset="-122"/>
                <a:sym typeface="+mn-ea"/>
              </a:rPr>
              <a:t>继续在</a:t>
            </a:r>
            <a:r>
              <a:rPr lang="en-US" altLang="zh-CN" dirty="0">
                <a:latin typeface="黑体" panose="02010609060101010101" pitchFamily="49" charset="-122"/>
                <a:ea typeface="黑体" panose="02010609060101010101" pitchFamily="49" charset="-122"/>
                <a:sym typeface="+mn-ea"/>
              </a:rPr>
              <a:t>Hardware Manager</a:t>
            </a:r>
            <a:r>
              <a:rPr lang="zh-CN" altLang="en-US" dirty="0">
                <a:latin typeface="黑体" panose="02010609060101010101" pitchFamily="49" charset="-122"/>
                <a:ea typeface="黑体" panose="02010609060101010101" pitchFamily="49" charset="-122"/>
                <a:sym typeface="+mn-ea"/>
              </a:rPr>
              <a:t>中选择</a:t>
            </a:r>
            <a:r>
              <a:rPr lang="en-US" altLang="zh-CN" dirty="0">
                <a:latin typeface="黑体" panose="02010609060101010101" pitchFamily="49" charset="-122"/>
                <a:ea typeface="黑体" panose="02010609060101010101" pitchFamily="49" charset="-122"/>
                <a:sym typeface="+mn-ea"/>
              </a:rPr>
              <a:t>Program Device</a:t>
            </a:r>
            <a:r>
              <a:rPr lang="zh-CN" altLang="en-US" dirty="0">
                <a:latin typeface="黑体" panose="02010609060101010101" pitchFamily="49" charset="-122"/>
                <a:ea typeface="黑体" panose="02010609060101010101" pitchFamily="49" charset="-122"/>
                <a:sym typeface="+mn-ea"/>
              </a:rPr>
              <a:t>，点击</a:t>
            </a:r>
            <a:r>
              <a:rPr lang="en-US" altLang="zh-CN" dirty="0">
                <a:latin typeface="黑体" panose="02010609060101010101" pitchFamily="49" charset="-122"/>
                <a:ea typeface="黑体" panose="02010609060101010101" pitchFamily="49" charset="-122"/>
                <a:sym typeface="+mn-ea"/>
              </a:rPr>
              <a:t>Program</a:t>
            </a:r>
            <a:r>
              <a:rPr lang="zh-CN" altLang="en-US" dirty="0">
                <a:latin typeface="黑体" panose="02010609060101010101" pitchFamily="49" charset="-122"/>
                <a:ea typeface="黑体" panose="02010609060101010101" pitchFamily="49" charset="-122"/>
                <a:sym typeface="+mn-ea"/>
              </a:rPr>
              <a:t>将比特流烧写到</a:t>
            </a:r>
            <a:r>
              <a:rPr lang="en-US" altLang="zh-CN" dirty="0">
                <a:latin typeface="黑体" panose="02010609060101010101" pitchFamily="49" charset="-122"/>
                <a:ea typeface="黑体" panose="02010609060101010101" pitchFamily="49" charset="-122"/>
                <a:sym typeface="+mn-ea"/>
              </a:rPr>
              <a:t>FPGA</a:t>
            </a:r>
            <a:r>
              <a:rPr lang="zh-CN" altLang="en-US" dirty="0">
                <a:latin typeface="黑体" panose="02010609060101010101" pitchFamily="49" charset="-122"/>
                <a:ea typeface="黑体" panose="02010609060101010101" pitchFamily="49" charset="-122"/>
                <a:sym typeface="+mn-ea"/>
              </a:rPr>
              <a:t>上，完成下板</a:t>
            </a:r>
            <a:endParaRPr lang="en-US" altLang="zh-CN" dirty="0">
              <a:latin typeface="黑体" panose="02010609060101010101" pitchFamily="49" charset="-122"/>
              <a:ea typeface="黑体" panose="02010609060101010101" pitchFamily="49" charset="-122"/>
              <a:sym typeface="+mn-ea"/>
            </a:endParaRPr>
          </a:p>
          <a:p>
            <a:pPr marL="0" indent="0">
              <a:buNone/>
            </a:pPr>
            <a:endParaRPr lang="zh-CN" altLang="en-US" dirty="0">
              <a:latin typeface="黑体" panose="02010609060101010101" pitchFamily="49" charset="-122"/>
              <a:ea typeface="黑体" panose="02010609060101010101" pitchFamily="49" charset="-122"/>
              <a:sym typeface="+mn-ea"/>
            </a:endParaRPr>
          </a:p>
        </p:txBody>
      </p:sp>
      <p:pic>
        <p:nvPicPr>
          <p:cNvPr id="3" name="图片 2">
            <a:extLst>
              <a:ext uri="{FF2B5EF4-FFF2-40B4-BE49-F238E27FC236}">
                <a16:creationId xmlns:a16="http://schemas.microsoft.com/office/drawing/2014/main" id="{955EA4B1-CFCC-4051-83CA-F8EA54FC1BDF}"/>
              </a:ext>
            </a:extLst>
          </p:cNvPr>
          <p:cNvPicPr>
            <a:picLocks noChangeAspect="1"/>
          </p:cNvPicPr>
          <p:nvPr/>
        </p:nvPicPr>
        <p:blipFill>
          <a:blip r:embed="rId2"/>
          <a:stretch>
            <a:fillRect/>
          </a:stretch>
        </p:blipFill>
        <p:spPr>
          <a:xfrm>
            <a:off x="1096716" y="1417120"/>
            <a:ext cx="7220198" cy="2965174"/>
          </a:xfrm>
          <a:prstGeom prst="rect">
            <a:avLst/>
          </a:prstGeom>
        </p:spPr>
      </p:pic>
      <p:sp>
        <p:nvSpPr>
          <p:cNvPr id="13" name="矩形 12">
            <a:extLst>
              <a:ext uri="{FF2B5EF4-FFF2-40B4-BE49-F238E27FC236}">
                <a16:creationId xmlns:a16="http://schemas.microsoft.com/office/drawing/2014/main" id="{627C6B9D-1FB1-4C98-A8EB-88752E5028BE}"/>
              </a:ext>
            </a:extLst>
          </p:cNvPr>
          <p:cNvSpPr/>
          <p:nvPr/>
        </p:nvSpPr>
        <p:spPr>
          <a:xfrm>
            <a:off x="2400300" y="1690401"/>
            <a:ext cx="695531" cy="12544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67AD53F-7229-4034-92A1-92A1C53073EE}"/>
              </a:ext>
            </a:extLst>
          </p:cNvPr>
          <p:cNvSpPr/>
          <p:nvPr/>
        </p:nvSpPr>
        <p:spPr>
          <a:xfrm>
            <a:off x="6744690" y="4004110"/>
            <a:ext cx="665514" cy="28288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73465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28676" name="Rectangle 2"/>
          <p:cNvSpPr/>
          <p:nvPr/>
        </p:nvSpPr>
        <p:spPr>
          <a:xfrm>
            <a:off x="1143001" y="-142347"/>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sp>
        <p:nvSpPr>
          <p:cNvPr id="4" name="标题 1">
            <a:extLst>
              <a:ext uri="{FF2B5EF4-FFF2-40B4-BE49-F238E27FC236}">
                <a16:creationId xmlns:a16="http://schemas.microsoft.com/office/drawing/2014/main" id="{B658180A-200B-CD60-56D5-B6A3112801F9}"/>
              </a:ext>
            </a:extLst>
          </p:cNvPr>
          <p:cNvSpPr>
            <a:spLocks noGrp="1"/>
          </p:cNvSpPr>
          <p:nvPr>
            <p:ph type="title"/>
          </p:nvPr>
        </p:nvSpPr>
        <p:spPr/>
        <p:txBody>
          <a:bodyPr/>
          <a:lstStyle/>
          <a:p>
            <a:r>
              <a:rPr lang="zh-CN" altLang="en-US" dirty="0"/>
              <a:t>思考题</a:t>
            </a: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161</a:t>
            </a:fld>
            <a:endParaRPr lang="zh-CN" altLang="en-US" dirty="0"/>
          </a:p>
        </p:txBody>
      </p:sp>
      <p:sp>
        <p:nvSpPr>
          <p:cNvPr id="16" name="内容占位符 4">
            <a:extLst>
              <a:ext uri="{FF2B5EF4-FFF2-40B4-BE49-F238E27FC236}">
                <a16:creationId xmlns:a16="http://schemas.microsoft.com/office/drawing/2014/main" id="{90844436-71BB-4C94-AA92-32C7912AF287}"/>
              </a:ext>
            </a:extLst>
          </p:cNvPr>
          <p:cNvSpPr>
            <a:spLocks noGrp="1"/>
          </p:cNvSpPr>
          <p:nvPr>
            <p:ph idx="1"/>
          </p:nvPr>
        </p:nvSpPr>
        <p:spPr>
          <a:xfrm>
            <a:off x="571500" y="742486"/>
            <a:ext cx="8001000" cy="2961904"/>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altLang="zh-CN" sz="2800" b="0" i="0" u="none" strike="noStrike" kern="0" cap="none" spc="0" normalizeH="0" baseline="0" noProof="0" dirty="0" err="1">
                <a:ln>
                  <a:noFill/>
                </a:ln>
                <a:solidFill>
                  <a:schemeClr val="tx1"/>
                </a:solidFill>
                <a:effectLst/>
                <a:uLnTx/>
                <a:uFillTx/>
                <a:latin typeface="黑体" panose="02010609060101010101" pitchFamily="49" charset="-122"/>
                <a:ea typeface="黑体" panose="02010609060101010101" pitchFamily="49" charset="-122"/>
              </a:rPr>
              <a:t>1.该cpu执行一条指令需要几个时钟周期？每个时钟周期分别完成那些功能</a:t>
            </a:r>
            <a:r>
              <a:rPr kumimoji="0" altLang="zh-CN" sz="2800" b="0"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altLang="zh-CN" sz="2800" b="0" i="0" u="none" strike="noStrike" kern="0" cap="none" spc="0" normalizeH="0" baseline="0" noProof="0" dirty="0" err="1">
                <a:ln>
                  <a:noFill/>
                </a:ln>
                <a:solidFill>
                  <a:schemeClr val="tx1"/>
                </a:solidFill>
                <a:effectLst/>
                <a:uLnTx/>
                <a:uFillTx/>
                <a:latin typeface="黑体" panose="02010609060101010101" pitchFamily="49" charset="-122"/>
                <a:ea typeface="黑体" panose="02010609060101010101" pitchFamily="49" charset="-122"/>
              </a:rPr>
              <a:t>2.该cpu寄存器阵列共有多少个寄存器？如何用指令给这些寄存器赋值</a:t>
            </a:r>
            <a:r>
              <a:rPr kumimoji="0" altLang="zh-CN" sz="2800" b="0"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altLang="zh-CN" sz="2800" b="0"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3.如果没有标志位寄存器，会对cpu哪些功能造成什么影响？</a:t>
            </a:r>
          </a:p>
        </p:txBody>
      </p:sp>
    </p:spTree>
    <p:extLst>
      <p:ext uri="{BB962C8B-B14F-4D97-AF65-F5344CB8AC3E}">
        <p14:creationId xmlns:p14="http://schemas.microsoft.com/office/powerpoint/2010/main" val="9131469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9785B7-83D4-4654-96F5-73B882C6A3E1}"/>
              </a:ext>
            </a:extLst>
          </p:cNvPr>
          <p:cNvSpPr/>
          <p:nvPr>
            <p:custDataLst>
              <p:tags r:id="rId1"/>
            </p:custDataLst>
          </p:nvPr>
        </p:nvSpPr>
        <p:spPr>
          <a:xfrm>
            <a:off x="0" y="635015"/>
            <a:ext cx="9144000" cy="2669381"/>
          </a:xfrm>
          <a:prstGeom prst="rect">
            <a:avLst/>
          </a:prstGeom>
          <a:solidFill>
            <a:schemeClr val="bg1">
              <a:lumMod val="85000"/>
            </a:schemeClr>
          </a:solidFill>
          <a:ln w="25400" cap="flat" cmpd="sng" algn="ctr">
            <a:noFill/>
            <a:prstDash val="solid"/>
          </a:ln>
          <a:effectLst/>
        </p:spPr>
        <p:txBody>
          <a:bodyPr lIns="68574" tIns="34289" rIns="68574"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sp>
        <p:nvSpPr>
          <p:cNvPr id="7" name="矩形 6">
            <a:extLst>
              <a:ext uri="{FF2B5EF4-FFF2-40B4-BE49-F238E27FC236}">
                <a16:creationId xmlns:a16="http://schemas.microsoft.com/office/drawing/2014/main" id="{3C0CC1A0-8EB4-4C4F-A1D2-23AC1C1E1409}"/>
              </a:ext>
            </a:extLst>
          </p:cNvPr>
          <p:cNvSpPr/>
          <p:nvPr>
            <p:custDataLst>
              <p:tags r:id="rId2"/>
            </p:custDataLst>
          </p:nvPr>
        </p:nvSpPr>
        <p:spPr>
          <a:xfrm>
            <a:off x="0" y="755867"/>
            <a:ext cx="9144000" cy="2437209"/>
          </a:xfrm>
          <a:prstGeom prst="rect">
            <a:avLst/>
          </a:prstGeom>
          <a:solidFill>
            <a:srgbClr val="0A419B"/>
          </a:solidFill>
          <a:ln w="25400" cap="flat" cmpd="sng" algn="ctr">
            <a:noFill/>
            <a:prstDash val="solid"/>
          </a:ln>
          <a:effectLst/>
        </p:spPr>
        <p:txBody>
          <a:bodyPr lIns="68574" tIns="34289" rIns="68574" bIns="34289" anchor="ctr"/>
          <a:lstStyle/>
          <a:p>
            <a:pPr algn="ctr" eaLnBrk="1" fontAlgn="auto" hangingPunct="1">
              <a:spcBef>
                <a:spcPts val="0"/>
              </a:spcBef>
              <a:spcAft>
                <a:spcPts val="0"/>
              </a:spcAft>
              <a:defRPr/>
            </a:pPr>
            <a:endParaRPr lang="zh-CN" altLang="en-US" kern="0">
              <a:solidFill>
                <a:sysClr val="window" lastClr="FFFFFF"/>
              </a:solidFill>
              <a:latin typeface="Calibri"/>
              <a:ea typeface="宋体"/>
            </a:endParaRPr>
          </a:p>
        </p:txBody>
      </p:sp>
      <p:cxnSp>
        <p:nvCxnSpPr>
          <p:cNvPr id="3076" name="直接连接符 5">
            <a:extLst>
              <a:ext uri="{FF2B5EF4-FFF2-40B4-BE49-F238E27FC236}">
                <a16:creationId xmlns:a16="http://schemas.microsoft.com/office/drawing/2014/main" id="{C0D98E4A-45C9-4939-A521-80FF585EF4B3}"/>
              </a:ext>
            </a:extLst>
          </p:cNvPr>
          <p:cNvCxnSpPr>
            <a:cxnSpLocks noChangeShapeType="1"/>
          </p:cNvCxnSpPr>
          <p:nvPr>
            <p:custDataLst>
              <p:tags r:id="rId3"/>
            </p:custDataLst>
          </p:nvPr>
        </p:nvCxnSpPr>
        <p:spPr bwMode="auto">
          <a:xfrm>
            <a:off x="3813909" y="1885265"/>
            <a:ext cx="4523185" cy="0"/>
          </a:xfrm>
          <a:prstGeom prst="line">
            <a:avLst/>
          </a:prstGeom>
          <a:noFill/>
          <a:ln w="9525" algn="ctr">
            <a:solidFill>
              <a:schemeClr val="bg1"/>
            </a:solidFill>
            <a:round/>
            <a:headEnd/>
            <a:tailEnd/>
          </a:ln>
          <a:extLst>
            <a:ext uri="{909E8E84-426E-40DD-AFC4-6F175D3DCCD1}">
              <a14:hiddenFill xmlns:a14="http://schemas.microsoft.com/office/drawing/2010/main">
                <a:noFill/>
              </a14:hiddenFill>
            </a:ext>
          </a:extLst>
        </p:spPr>
      </p:cxnSp>
      <p:sp>
        <p:nvSpPr>
          <p:cNvPr id="3077" name="Rectangle 19">
            <a:extLst>
              <a:ext uri="{FF2B5EF4-FFF2-40B4-BE49-F238E27FC236}">
                <a16:creationId xmlns:a16="http://schemas.microsoft.com/office/drawing/2014/main" id="{C08B10AC-FF91-41AA-B9C6-15701EAF2940}"/>
              </a:ext>
            </a:extLst>
          </p:cNvPr>
          <p:cNvSpPr>
            <a:spLocks noChangeArrowheads="1"/>
          </p:cNvSpPr>
          <p:nvPr/>
        </p:nvSpPr>
        <p:spPr bwMode="auto">
          <a:xfrm>
            <a:off x="2451834" y="849425"/>
            <a:ext cx="597574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50000"/>
              </a:lnSpc>
              <a:spcBef>
                <a:spcPct val="0"/>
              </a:spcBef>
              <a:buFontTx/>
              <a:buNone/>
            </a:pPr>
            <a:r>
              <a:rPr lang="zh-CN" altLang="en-US" sz="2400" b="1" dirty="0">
                <a:solidFill>
                  <a:srgbClr val="FFFF00"/>
                </a:solidFill>
              </a:rPr>
              <a:t>数字逻辑与处理器系统</a:t>
            </a:r>
            <a:endParaRPr lang="en-US" altLang="zh-CN" sz="2400" b="1" dirty="0">
              <a:solidFill>
                <a:srgbClr val="FFFF00"/>
              </a:solidFill>
            </a:endParaRPr>
          </a:p>
          <a:p>
            <a:pPr algn="r" eaLnBrk="1" hangingPunct="1">
              <a:lnSpc>
                <a:spcPct val="150000"/>
              </a:lnSpc>
              <a:spcBef>
                <a:spcPct val="0"/>
              </a:spcBef>
              <a:buFontTx/>
              <a:buNone/>
            </a:pPr>
            <a:r>
              <a:rPr lang="zh-CN" altLang="en-US" sz="2400" b="1" dirty="0">
                <a:solidFill>
                  <a:srgbClr val="FFFF00"/>
                </a:solidFill>
              </a:rPr>
              <a:t>项目</a:t>
            </a:r>
            <a:r>
              <a:rPr lang="en-US" altLang="zh-CN" sz="2400" b="1" dirty="0">
                <a:solidFill>
                  <a:srgbClr val="FFFF00"/>
                </a:solidFill>
              </a:rPr>
              <a:t>1  - </a:t>
            </a:r>
            <a:r>
              <a:rPr lang="en-US" altLang="zh-CN" sz="2400" b="1" dirty="0">
                <a:solidFill>
                  <a:srgbClr val="FFFF00"/>
                </a:solidFill>
                <a:sym typeface="+mn-ea"/>
              </a:rPr>
              <a:t>CPU</a:t>
            </a:r>
            <a:r>
              <a:rPr lang="zh-CN" altLang="en-US" sz="2400" b="1" dirty="0">
                <a:solidFill>
                  <a:srgbClr val="FFFF00"/>
                </a:solidFill>
                <a:sym typeface="+mn-ea"/>
              </a:rPr>
              <a:t>设计与实现</a:t>
            </a:r>
            <a:br>
              <a:rPr lang="zh-CN" altLang="en-US" sz="2400" b="1" dirty="0">
                <a:solidFill>
                  <a:srgbClr val="FFFF00"/>
                </a:solidFill>
              </a:rPr>
            </a:br>
            <a:r>
              <a:rPr lang="en-US" altLang="zh-CN" sz="1800" b="1" dirty="0">
                <a:solidFill>
                  <a:prstClr val="white"/>
                </a:solidFill>
              </a:rPr>
              <a:t> Qin </a:t>
            </a:r>
            <a:r>
              <a:rPr lang="en-US" altLang="zh-CN" sz="1800" b="1" dirty="0" err="1">
                <a:solidFill>
                  <a:prstClr val="white"/>
                </a:solidFill>
              </a:rPr>
              <a:t>Haojie</a:t>
            </a:r>
            <a:endParaRPr lang="en-US" altLang="zh-CN" sz="1800" b="1" dirty="0">
              <a:solidFill>
                <a:prstClr val="white"/>
              </a:solidFill>
            </a:endParaRPr>
          </a:p>
          <a:p>
            <a:pPr algn="r" eaLnBrk="1" hangingPunct="1">
              <a:lnSpc>
                <a:spcPct val="150000"/>
              </a:lnSpc>
              <a:spcBef>
                <a:spcPct val="0"/>
              </a:spcBef>
              <a:buFontTx/>
              <a:buNone/>
            </a:pPr>
            <a:r>
              <a:rPr lang="en-US" altLang="zh-CN" sz="1500" b="1" dirty="0">
                <a:solidFill>
                  <a:prstClr val="white"/>
                </a:solidFill>
              </a:rPr>
              <a:t>School of Information &amp; Communication Engineering, UESTC</a:t>
            </a:r>
            <a:endParaRPr lang="zh-CN" altLang="en-US" sz="1500" b="1" dirty="0">
              <a:solidFill>
                <a:prstClr val="white"/>
              </a:solidFill>
            </a:endParaRPr>
          </a:p>
          <a:p>
            <a:pPr algn="r" eaLnBrk="1" hangingPunct="1">
              <a:lnSpc>
                <a:spcPct val="150000"/>
              </a:lnSpc>
              <a:spcBef>
                <a:spcPct val="0"/>
              </a:spcBef>
              <a:buFontTx/>
              <a:buNone/>
            </a:pPr>
            <a:r>
              <a:rPr lang="en-US" altLang="zh-CN" sz="1500" b="1" dirty="0">
                <a:solidFill>
                  <a:prstClr val="white"/>
                </a:solidFill>
              </a:rPr>
              <a:t>Email: qinhaojie@uestc.edu.cn</a:t>
            </a:r>
            <a:endParaRPr lang="zh-CN" altLang="en-US" sz="1500" b="1" dirty="0">
              <a:solidFill>
                <a:prstClr val="white"/>
              </a:solidFill>
            </a:endParaRPr>
          </a:p>
        </p:txBody>
      </p:sp>
      <p:pic>
        <p:nvPicPr>
          <p:cNvPr id="3079" name="Picture 4" descr="UESTC logo.jpg">
            <a:extLst>
              <a:ext uri="{FF2B5EF4-FFF2-40B4-BE49-F238E27FC236}">
                <a16:creationId xmlns:a16="http://schemas.microsoft.com/office/drawing/2014/main" id="{7E5DE5A2-9B8F-4FBF-9735-AABB614A6D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9104" y="5"/>
            <a:ext cx="648890"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5">
            <a:extLst>
              <a:ext uri="{FF2B5EF4-FFF2-40B4-BE49-F238E27FC236}">
                <a16:creationId xmlns:a16="http://schemas.microsoft.com/office/drawing/2014/main" id="{32231F92-066F-7EF7-753C-032C39CF0121}"/>
              </a:ext>
            </a:extLst>
          </p:cNvPr>
          <p:cNvSpPr txBox="1">
            <a:spLocks/>
          </p:cNvSpPr>
          <p:nvPr/>
        </p:nvSpPr>
        <p:spPr bwMode="auto">
          <a:xfrm>
            <a:off x="984273" y="3770967"/>
            <a:ext cx="3323434" cy="864394"/>
          </a:xfrm>
          <a:prstGeom prst="rect">
            <a:avLst/>
          </a:prstGeom>
          <a:noFill/>
          <a:ln w="9525">
            <a:noFill/>
            <a:miter lim="800000"/>
            <a:headEnd/>
            <a:tailEnd/>
          </a:ln>
        </p:spPr>
        <p:txBody>
          <a:bodyPr lIns="68580" tIns="34290" rIns="68580" bIns="34290" anchor="ctr"/>
          <a:lstStyle/>
          <a:p>
            <a:pPr>
              <a:defRPr/>
            </a:pPr>
            <a:r>
              <a:rPr lang="zh-CN" altLang="en-US" sz="2400" b="1" dirty="0">
                <a:solidFill>
                  <a:srgbClr val="0A419B"/>
                </a:solidFill>
                <a:latin typeface="微软雅黑" panose="020B0503020204020204" pitchFamily="34" charset="-122"/>
                <a:ea typeface="微软雅黑" panose="020B0503020204020204" pitchFamily="34" charset="-122"/>
                <a:cs typeface="+mj-cs"/>
              </a:rPr>
              <a:t>项 目 </a:t>
            </a:r>
            <a:r>
              <a:rPr lang="en-US" altLang="zh-CN" sz="2400" b="1" dirty="0">
                <a:solidFill>
                  <a:srgbClr val="0A419B"/>
                </a:solidFill>
                <a:latin typeface="微软雅黑" panose="020B0503020204020204" pitchFamily="34" charset="-122"/>
                <a:ea typeface="微软雅黑" panose="020B0503020204020204" pitchFamily="34" charset="-122"/>
                <a:cs typeface="+mj-cs"/>
              </a:rPr>
              <a:t>1 </a:t>
            </a:r>
            <a:r>
              <a:rPr lang="zh-CN" altLang="en-US" sz="2400" b="1" dirty="0">
                <a:solidFill>
                  <a:srgbClr val="0A419B"/>
                </a:solidFill>
                <a:latin typeface="微软雅黑" panose="020B0503020204020204" pitchFamily="34" charset="-122"/>
                <a:ea typeface="微软雅黑" panose="020B0503020204020204" pitchFamily="34" charset="-122"/>
                <a:cs typeface="+mj-cs"/>
              </a:rPr>
              <a:t>结 束</a:t>
            </a:r>
          </a:p>
        </p:txBody>
      </p:sp>
    </p:spTree>
    <p:extLst>
      <p:ext uri="{BB962C8B-B14F-4D97-AF65-F5344CB8AC3E}">
        <p14:creationId xmlns:p14="http://schemas.microsoft.com/office/powerpoint/2010/main" val="2658034057"/>
      </p:ext>
    </p:extLst>
  </p:cSld>
  <p:clrMapOvr>
    <a:overrideClrMapping bg1="lt1" tx1="dk1" bg2="lt2" tx2="dk2" accent1="accent1" accent2="accent2" accent3="accent3" accent4="accent4" accent5="accent5" accent6="accent6" hlink="hlink" folHlink="folHlink"/>
  </p:clrMapOvr>
  <p:transition spd="slow" advTm="67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4">
            <a:extLst>
              <a:ext uri="{FF2B5EF4-FFF2-40B4-BE49-F238E27FC236}">
                <a16:creationId xmlns:a16="http://schemas.microsoft.com/office/drawing/2014/main" id="{DB37E5AA-9027-4206-B076-61295D4A1797}"/>
              </a:ext>
            </a:extLst>
          </p:cNvPr>
          <p:cNvGrpSpPr>
            <a:grpSpLocks/>
          </p:cNvGrpSpPr>
          <p:nvPr/>
        </p:nvGrpSpPr>
        <p:grpSpPr bwMode="auto">
          <a:xfrm>
            <a:off x="6219825" y="745332"/>
            <a:ext cx="2758679" cy="3817144"/>
            <a:chOff x="6510910" y="1674813"/>
            <a:chExt cx="3495675" cy="4552950"/>
          </a:xfrm>
        </p:grpSpPr>
        <p:pic>
          <p:nvPicPr>
            <p:cNvPr id="11274" name="图片 9">
              <a:extLst>
                <a:ext uri="{FF2B5EF4-FFF2-40B4-BE49-F238E27FC236}">
                  <a16:creationId xmlns:a16="http://schemas.microsoft.com/office/drawing/2014/main" id="{602A592E-4706-4D47-ACCB-8C0C4A00A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910" y="1674813"/>
              <a:ext cx="349567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矩形 4">
              <a:extLst>
                <a:ext uri="{FF2B5EF4-FFF2-40B4-BE49-F238E27FC236}">
                  <a16:creationId xmlns:a16="http://schemas.microsoft.com/office/drawing/2014/main" id="{94E2826E-1687-4FE4-B87A-82A26FDA910E}"/>
                </a:ext>
              </a:extLst>
            </p:cNvPr>
            <p:cNvSpPr>
              <a:spLocks noChangeArrowheads="1"/>
            </p:cNvSpPr>
            <p:nvPr/>
          </p:nvSpPr>
          <p:spPr bwMode="auto">
            <a:xfrm>
              <a:off x="6558044" y="2314576"/>
              <a:ext cx="1512888" cy="287337"/>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 name="矩形 1">
              <a:extLst>
                <a:ext uri="{FF2B5EF4-FFF2-40B4-BE49-F238E27FC236}">
                  <a16:creationId xmlns:a16="http://schemas.microsoft.com/office/drawing/2014/main" id="{D2A25FCB-49C7-4D1A-A575-5230ACFAE135}"/>
                </a:ext>
              </a:extLst>
            </p:cNvPr>
            <p:cNvSpPr/>
            <p:nvPr/>
          </p:nvSpPr>
          <p:spPr>
            <a:xfrm>
              <a:off x="8257993" y="2102274"/>
              <a:ext cx="1101356" cy="770920"/>
            </a:xfrm>
            <a:prstGeom prst="rect">
              <a:avLst/>
            </a:prstGeom>
            <a:solidFill>
              <a:schemeClr val="bg1"/>
            </a:solidFill>
          </p:spPr>
          <p:txBody>
            <a:bodyPr>
              <a:spAutoFit/>
            </a:bodyPr>
            <a:lstStyle/>
            <a:p>
              <a:pPr algn="ct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grpSp>
      <p:grpSp>
        <p:nvGrpSpPr>
          <p:cNvPr id="11268" name="组合 3">
            <a:extLst>
              <a:ext uri="{FF2B5EF4-FFF2-40B4-BE49-F238E27FC236}">
                <a16:creationId xmlns:a16="http://schemas.microsoft.com/office/drawing/2014/main" id="{BC621AAB-CAFA-41AC-9B38-DA241E79EE14}"/>
              </a:ext>
            </a:extLst>
          </p:cNvPr>
          <p:cNvGrpSpPr>
            <a:grpSpLocks/>
          </p:cNvGrpSpPr>
          <p:nvPr/>
        </p:nvGrpSpPr>
        <p:grpSpPr bwMode="auto">
          <a:xfrm>
            <a:off x="2364582" y="119063"/>
            <a:ext cx="3526631" cy="4851797"/>
            <a:chOff x="2153256" y="1438274"/>
            <a:chExt cx="3338512" cy="5120930"/>
          </a:xfrm>
        </p:grpSpPr>
        <p:grpSp>
          <p:nvGrpSpPr>
            <p:cNvPr id="11270" name="组合 2">
              <a:extLst>
                <a:ext uri="{FF2B5EF4-FFF2-40B4-BE49-F238E27FC236}">
                  <a16:creationId xmlns:a16="http://schemas.microsoft.com/office/drawing/2014/main" id="{40588EFA-9C46-4A99-9896-EEAC7A57E61A}"/>
                </a:ext>
              </a:extLst>
            </p:cNvPr>
            <p:cNvGrpSpPr>
              <a:grpSpLocks/>
            </p:cNvGrpSpPr>
            <p:nvPr/>
          </p:nvGrpSpPr>
          <p:grpSpPr bwMode="auto">
            <a:xfrm>
              <a:off x="2153256" y="1458566"/>
              <a:ext cx="3338512" cy="5100638"/>
              <a:chOff x="2087652" y="1499841"/>
              <a:chExt cx="3338512" cy="5100638"/>
            </a:xfrm>
          </p:grpSpPr>
          <p:pic>
            <p:nvPicPr>
              <p:cNvPr id="11272" name="图片 5" descr="屏幕剪辑">
                <a:extLst>
                  <a:ext uri="{FF2B5EF4-FFF2-40B4-BE49-F238E27FC236}">
                    <a16:creationId xmlns:a16="http://schemas.microsoft.com/office/drawing/2014/main" id="{171BC863-CE0D-4C1B-BE9C-77929C700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7652" y="1499841"/>
                <a:ext cx="333851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01B7048-7C36-4F30-97F0-FC1D9D8CDDA1}"/>
                  </a:ext>
                </a:extLst>
              </p:cNvPr>
              <p:cNvSpPr/>
              <p:nvPr/>
            </p:nvSpPr>
            <p:spPr>
              <a:xfrm>
                <a:off x="3222443" y="1536099"/>
                <a:ext cx="1235317" cy="682184"/>
              </a:xfrm>
              <a:prstGeom prst="rect">
                <a:avLst/>
              </a:prstGeom>
              <a:solidFill>
                <a:schemeClr val="bg1"/>
              </a:solidFill>
            </p:spPr>
            <p:txBody>
              <a:bodyPr>
                <a:spAutoFit/>
              </a:bodyPr>
              <a:lstStyle/>
              <a:p>
                <a:pPr algn="ctr">
                  <a:defRPr/>
                </a:pPr>
                <a:r>
                  <a:rPr lang="en-US" altLang="zh-CN" b="1" kern="100" dirty="0">
                    <a:solidFill>
                      <a:srgbClr val="FF0000"/>
                    </a:solidFill>
                    <a:cs typeface="Times New Roman" panose="02020603050405020304" pitchFamily="18" charset="0"/>
                  </a:rPr>
                  <a:t>1. Open VIVADO</a:t>
                </a:r>
              </a:p>
            </p:txBody>
          </p:sp>
        </p:grpSp>
        <p:sp>
          <p:nvSpPr>
            <p:cNvPr id="11271" name="矩形 6">
              <a:extLst>
                <a:ext uri="{FF2B5EF4-FFF2-40B4-BE49-F238E27FC236}">
                  <a16:creationId xmlns:a16="http://schemas.microsoft.com/office/drawing/2014/main" id="{9FE9342A-72E5-49D2-95A6-C423EF4E501F}"/>
                </a:ext>
              </a:extLst>
            </p:cNvPr>
            <p:cNvSpPr>
              <a:spLocks noChangeArrowheads="1"/>
            </p:cNvSpPr>
            <p:nvPr/>
          </p:nvSpPr>
          <p:spPr bwMode="auto">
            <a:xfrm>
              <a:off x="2570095" y="1438274"/>
              <a:ext cx="465337" cy="42505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grpSp>
      <p:sp>
        <p:nvSpPr>
          <p:cNvPr id="11269" name="文本框 13">
            <a:extLst>
              <a:ext uri="{FF2B5EF4-FFF2-40B4-BE49-F238E27FC236}">
                <a16:creationId xmlns:a16="http://schemas.microsoft.com/office/drawing/2014/main" id="{8D711D93-3FD9-42BA-B1AC-5EE8C7574B5E}"/>
              </a:ext>
            </a:extLst>
          </p:cNvPr>
          <p:cNvSpPr txBox="1">
            <a:spLocks noChangeArrowheads="1"/>
          </p:cNvSpPr>
          <p:nvPr/>
        </p:nvSpPr>
        <p:spPr bwMode="auto">
          <a:xfrm>
            <a:off x="5849541" y="2234804"/>
            <a:ext cx="370284"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zh-CN" altLang="en-US" sz="3000" b="1">
                <a:solidFill>
                  <a:srgbClr val="FF0000"/>
                </a:solidFill>
              </a:rPr>
              <a:t>→</a:t>
            </a:r>
          </a:p>
        </p:txBody>
      </p:sp>
      <p:sp>
        <p:nvSpPr>
          <p:cNvPr id="14"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-step1</a:t>
            </a:r>
            <a:endParaRPr lang="zh-CN" altLang="en-US" b="1" dirty="0">
              <a:solidFill>
                <a:srgbClr val="00B0F0"/>
              </a:solidFill>
            </a:endParaRPr>
          </a:p>
        </p:txBody>
      </p:sp>
      <p:sp>
        <p:nvSpPr>
          <p:cNvPr id="1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17</a:t>
            </a:fld>
            <a:endParaRPr lang="zh-CN" altLang="en-US" dirty="0"/>
          </a:p>
        </p:txBody>
      </p:sp>
      <p:sp>
        <p:nvSpPr>
          <p:cNvPr id="3" name="标题 1">
            <a:extLst>
              <a:ext uri="{FF2B5EF4-FFF2-40B4-BE49-F238E27FC236}">
                <a16:creationId xmlns:a16="http://schemas.microsoft.com/office/drawing/2014/main" id="{1C3458D8-8742-6389-BE34-C2E68C070A3D}"/>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8">
            <a:extLst>
              <a:ext uri="{FF2B5EF4-FFF2-40B4-BE49-F238E27FC236}">
                <a16:creationId xmlns:a16="http://schemas.microsoft.com/office/drawing/2014/main" id="{F5BEAB87-8A5A-4A25-9992-704E0526B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0"/>
            <a:ext cx="6559154"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4">
            <a:extLst>
              <a:ext uri="{FF2B5EF4-FFF2-40B4-BE49-F238E27FC236}">
                <a16:creationId xmlns:a16="http://schemas.microsoft.com/office/drawing/2014/main" id="{9C6CC020-87CC-429D-958F-FF2E3EB671D8}"/>
              </a:ext>
            </a:extLst>
          </p:cNvPr>
          <p:cNvSpPr>
            <a:spLocks noChangeArrowheads="1"/>
          </p:cNvSpPr>
          <p:nvPr/>
        </p:nvSpPr>
        <p:spPr bwMode="auto">
          <a:xfrm>
            <a:off x="6440091" y="4551760"/>
            <a:ext cx="990600" cy="40005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2" name="矩形 11">
            <a:extLst>
              <a:ext uri="{FF2B5EF4-FFF2-40B4-BE49-F238E27FC236}">
                <a16:creationId xmlns:a16="http://schemas.microsoft.com/office/drawing/2014/main" id="{4D52315C-4D25-4744-8822-BF869196306D}"/>
              </a:ext>
            </a:extLst>
          </p:cNvPr>
          <p:cNvSpPr/>
          <p:nvPr/>
        </p:nvSpPr>
        <p:spPr bwMode="auto">
          <a:xfrm>
            <a:off x="6880622" y="4205288"/>
            <a:ext cx="1100138"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12293"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-step2</a:t>
            </a:r>
            <a:endParaRPr lang="zh-CN" altLang="en-US" b="1" dirty="0">
              <a:solidFill>
                <a:srgbClr val="00B0F0"/>
              </a:solidFill>
            </a:endParaRP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18</a:t>
            </a:fld>
            <a:endParaRPr lang="zh-CN" altLang="en-US" dirty="0"/>
          </a:p>
        </p:txBody>
      </p:sp>
      <p:sp>
        <p:nvSpPr>
          <p:cNvPr id="2" name="标题 1">
            <a:extLst>
              <a:ext uri="{FF2B5EF4-FFF2-40B4-BE49-F238E27FC236}">
                <a16:creationId xmlns:a16="http://schemas.microsoft.com/office/drawing/2014/main" id="{8CFCF2E9-7FE1-68DC-B6C2-0E94C028AB0F}"/>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3">
            <a:extLst>
              <a:ext uri="{FF2B5EF4-FFF2-40B4-BE49-F238E27FC236}">
                <a16:creationId xmlns:a16="http://schemas.microsoft.com/office/drawing/2014/main" id="{28EA7826-EA59-4430-9D21-52E018B42D46}"/>
              </a:ext>
            </a:extLst>
          </p:cNvPr>
          <p:cNvGrpSpPr>
            <a:grpSpLocks/>
          </p:cNvGrpSpPr>
          <p:nvPr/>
        </p:nvGrpSpPr>
        <p:grpSpPr bwMode="auto">
          <a:xfrm>
            <a:off x="2505076" y="0"/>
            <a:ext cx="6574631" cy="5143500"/>
            <a:chOff x="4172988" y="1799247"/>
            <a:chExt cx="5733011" cy="4858727"/>
          </a:xfrm>
        </p:grpSpPr>
        <p:pic>
          <p:nvPicPr>
            <p:cNvPr id="13318" name="图片 1">
              <a:extLst>
                <a:ext uri="{FF2B5EF4-FFF2-40B4-BE49-F238E27FC236}">
                  <a16:creationId xmlns:a16="http://schemas.microsoft.com/office/drawing/2014/main" id="{4D20C56B-728E-4D0F-AF8D-B6A64D5ED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2988" y="1799247"/>
              <a:ext cx="5733011" cy="485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矩形 4">
              <a:extLst>
                <a:ext uri="{FF2B5EF4-FFF2-40B4-BE49-F238E27FC236}">
                  <a16:creationId xmlns:a16="http://schemas.microsoft.com/office/drawing/2014/main" id="{2A467956-7FB7-401D-8501-4606DFC26991}"/>
                </a:ext>
              </a:extLst>
            </p:cNvPr>
            <p:cNvSpPr>
              <a:spLocks noChangeArrowheads="1"/>
            </p:cNvSpPr>
            <p:nvPr/>
          </p:nvSpPr>
          <p:spPr bwMode="auto">
            <a:xfrm>
              <a:off x="4380703" y="2743981"/>
              <a:ext cx="5370126" cy="57606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3" name="矩形 2">
              <a:extLst>
                <a:ext uri="{FF2B5EF4-FFF2-40B4-BE49-F238E27FC236}">
                  <a16:creationId xmlns:a16="http://schemas.microsoft.com/office/drawing/2014/main" id="{36D8D7C7-8367-4046-A570-FA4C9C37B214}"/>
                </a:ext>
              </a:extLst>
            </p:cNvPr>
            <p:cNvSpPr/>
            <p:nvPr/>
          </p:nvSpPr>
          <p:spPr>
            <a:xfrm>
              <a:off x="6798628" y="3428945"/>
              <a:ext cx="2952677" cy="610546"/>
            </a:xfrm>
            <a:prstGeom prst="rect">
              <a:avLst/>
            </a:prstGeom>
          </p:spPr>
          <p:txBody>
            <a:bodyPr>
              <a:spAutoFit/>
            </a:bodyPr>
            <a:lstStyle/>
            <a:p>
              <a:pPr algn="ctr">
                <a:defRPr/>
              </a:pPr>
              <a:r>
                <a:rPr lang="en-US" altLang="zh-CN" b="1" kern="100" dirty="0">
                  <a:solidFill>
                    <a:srgbClr val="FF0000"/>
                  </a:solidFill>
                  <a:cs typeface="Times New Roman" panose="02020603050405020304" pitchFamily="18" charset="0"/>
                </a:rPr>
                <a:t>1. Rename new project</a:t>
              </a:r>
              <a:r>
                <a:rPr lang="zh-CN" altLang="zh-CN" b="1" kern="100" dirty="0">
                  <a:solidFill>
                    <a:srgbClr val="FF0000"/>
                  </a:solidFill>
                  <a:cs typeface="Times New Roman" panose="02020603050405020304" pitchFamily="18" charset="0"/>
                </a:rPr>
                <a:t>，</a:t>
              </a:r>
              <a:r>
                <a:rPr lang="en-US" altLang="zh-CN" b="1" kern="100" dirty="0">
                  <a:solidFill>
                    <a:srgbClr val="FF0000"/>
                  </a:solidFill>
                  <a:cs typeface="Times New Roman" panose="02020603050405020304" pitchFamily="18" charset="0"/>
                </a:rPr>
                <a:t>select the save path for project</a:t>
              </a:r>
              <a:endParaRPr lang="zh-CN" altLang="en-US" b="1" dirty="0">
                <a:solidFill>
                  <a:srgbClr val="FF0000"/>
                </a:solidFill>
              </a:endParaRPr>
            </a:p>
          </p:txBody>
        </p:sp>
      </p:grpSp>
      <p:sp>
        <p:nvSpPr>
          <p:cNvPr id="13315" name="矩形 4">
            <a:extLst>
              <a:ext uri="{FF2B5EF4-FFF2-40B4-BE49-F238E27FC236}">
                <a16:creationId xmlns:a16="http://schemas.microsoft.com/office/drawing/2014/main" id="{B113B329-F91F-48FB-9F11-18F8E209E50F}"/>
              </a:ext>
            </a:extLst>
          </p:cNvPr>
          <p:cNvSpPr>
            <a:spLocks noChangeArrowheads="1"/>
          </p:cNvSpPr>
          <p:nvPr/>
        </p:nvSpPr>
        <p:spPr bwMode="auto">
          <a:xfrm>
            <a:off x="6032897" y="4562475"/>
            <a:ext cx="102393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A5991097-832B-4790-B5B1-84759C69EB26}"/>
              </a:ext>
            </a:extLst>
          </p:cNvPr>
          <p:cNvSpPr/>
          <p:nvPr/>
        </p:nvSpPr>
        <p:spPr bwMode="auto">
          <a:xfrm>
            <a:off x="6544867" y="4191001"/>
            <a:ext cx="1506140"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10" name="标题 1">
            <a:extLst>
              <a:ext uri="{FF2B5EF4-FFF2-40B4-BE49-F238E27FC236}">
                <a16:creationId xmlns:a16="http://schemas.microsoft.com/office/drawing/2014/main" id="{99C9AB90-C39B-4DD7-AB67-2CE0451F311A}"/>
              </a:ext>
            </a:extLst>
          </p:cNvPr>
          <p:cNvSpPr txBox="1">
            <a:spLocks/>
          </p:cNvSpPr>
          <p:nvPr/>
        </p:nvSpPr>
        <p:spPr bwMode="auto">
          <a:xfrm>
            <a:off x="267891" y="1033463"/>
            <a:ext cx="2028269"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r>
              <a:rPr lang="en-US" altLang="zh-CN" dirty="0">
                <a:solidFill>
                  <a:srgbClr val="00B0F0"/>
                </a:solidFill>
              </a:rPr>
              <a:t>1. Create New Hardware </a:t>
            </a:r>
            <a:r>
              <a:rPr lang="en-US" altLang="zh-CN" dirty="0">
                <a:solidFill>
                  <a:srgbClr val="FF0000"/>
                </a:solidFill>
              </a:rPr>
              <a:t>Project</a:t>
            </a:r>
            <a:br>
              <a:rPr lang="en-US" altLang="zh-CN" dirty="0">
                <a:solidFill>
                  <a:srgbClr val="FF0000"/>
                </a:solidFill>
              </a:rPr>
            </a:br>
            <a:r>
              <a:rPr lang="en-US" altLang="zh-CN" dirty="0">
                <a:solidFill>
                  <a:srgbClr val="00B0F0"/>
                </a:solidFill>
              </a:rPr>
              <a:t>-step3</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19</a:t>
            </a:fld>
            <a:endParaRPr lang="zh-CN" altLang="en-US" dirty="0"/>
          </a:p>
        </p:txBody>
      </p:sp>
      <p:sp>
        <p:nvSpPr>
          <p:cNvPr id="2" name="标题 1">
            <a:extLst>
              <a:ext uri="{FF2B5EF4-FFF2-40B4-BE49-F238E27FC236}">
                <a16:creationId xmlns:a16="http://schemas.microsoft.com/office/drawing/2014/main" id="{B08F5D57-AFEF-B5E8-579E-77F7950690A0}"/>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69478" y="2004185"/>
            <a:ext cx="4384708" cy="9825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Central Process Unit</a:t>
            </a:r>
          </a:p>
        </p:txBody>
      </p:sp>
      <p:sp>
        <p:nvSpPr>
          <p:cNvPr id="5" name="TextBox 4">
            <a:extLst>
              <a:ext uri="{FF2B5EF4-FFF2-40B4-BE49-F238E27FC236}">
                <a16:creationId xmlns:a16="http://schemas.microsoft.com/office/drawing/2014/main" id="{71E5BB61-F3AA-462A-B770-7C55EB55AD14}"/>
              </a:ext>
            </a:extLst>
          </p:cNvPr>
          <p:cNvSpPr txBox="1">
            <a:spLocks noChangeArrowheads="1"/>
          </p:cNvSpPr>
          <p:nvPr/>
        </p:nvSpPr>
        <p:spPr bwMode="auto">
          <a:xfrm>
            <a:off x="169478" y="645448"/>
            <a:ext cx="4384708" cy="334666"/>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eaLnBrk="1" hangingPunct="1">
              <a:buFontTx/>
              <a:buNone/>
              <a:defRPr sz="2400" b="1">
                <a:solidFill>
                  <a:srgbClr val="00B0F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600" dirty="0"/>
              <a:t>Boolean Algebra</a:t>
            </a:r>
            <a:endParaRPr lang="zh-CN" altLang="en-US" sz="1600" dirty="0"/>
          </a:p>
        </p:txBody>
      </p:sp>
      <p:sp>
        <p:nvSpPr>
          <p:cNvPr id="6" name="TextBox 5">
            <a:extLst>
              <a:ext uri="{FF2B5EF4-FFF2-40B4-BE49-F238E27FC236}">
                <a16:creationId xmlns:a16="http://schemas.microsoft.com/office/drawing/2014/main" id="{1C44E1B6-9B70-439D-A5A3-0D58D005888E}"/>
              </a:ext>
            </a:extLst>
          </p:cNvPr>
          <p:cNvSpPr txBox="1">
            <a:spLocks noChangeArrowheads="1"/>
          </p:cNvSpPr>
          <p:nvPr/>
        </p:nvSpPr>
        <p:spPr bwMode="auto">
          <a:xfrm>
            <a:off x="169479" y="1034576"/>
            <a:ext cx="4384708" cy="322543"/>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Gates</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7" name="TextBox 6">
            <a:extLst>
              <a:ext uri="{FF2B5EF4-FFF2-40B4-BE49-F238E27FC236}">
                <a16:creationId xmlns:a16="http://schemas.microsoft.com/office/drawing/2014/main" id="{41727439-DB93-4604-B577-34D05CF6F8FE}"/>
              </a:ext>
            </a:extLst>
          </p:cNvPr>
          <p:cNvSpPr txBox="1">
            <a:spLocks noChangeArrowheads="1"/>
          </p:cNvSpPr>
          <p:nvPr/>
        </p:nvSpPr>
        <p:spPr bwMode="auto">
          <a:xfrm>
            <a:off x="169479" y="1418318"/>
            <a:ext cx="2144847" cy="516144"/>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Combinational  Circuit</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8" name="TextBox 7">
            <a:extLst>
              <a:ext uri="{FF2B5EF4-FFF2-40B4-BE49-F238E27FC236}">
                <a16:creationId xmlns:a16="http://schemas.microsoft.com/office/drawing/2014/main" id="{598D1F73-B5F5-4B50-B342-3B4217F38E78}"/>
              </a:ext>
            </a:extLst>
          </p:cNvPr>
          <p:cNvSpPr txBox="1">
            <a:spLocks noChangeArrowheads="1"/>
          </p:cNvSpPr>
          <p:nvPr/>
        </p:nvSpPr>
        <p:spPr bwMode="auto">
          <a:xfrm>
            <a:off x="2402690" y="1418317"/>
            <a:ext cx="2151498" cy="514857"/>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Sequential</a:t>
            </a:r>
          </a:p>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Circuit</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10" name="TextBox 9">
            <a:extLst>
              <a:ext uri="{FF2B5EF4-FFF2-40B4-BE49-F238E27FC236}">
                <a16:creationId xmlns:a16="http://schemas.microsoft.com/office/drawing/2014/main" id="{685703AE-51E5-4B4C-BDF9-D06BB92BA828}"/>
              </a:ext>
            </a:extLst>
          </p:cNvPr>
          <p:cNvSpPr txBox="1">
            <a:spLocks noChangeArrowheads="1"/>
          </p:cNvSpPr>
          <p:nvPr/>
        </p:nvSpPr>
        <p:spPr bwMode="auto">
          <a:xfrm>
            <a:off x="357974" y="2103612"/>
            <a:ext cx="1910908" cy="494770"/>
          </a:xfrm>
          <a:prstGeom prst="rect">
            <a:avLst/>
          </a:prstGeom>
          <a:solidFill>
            <a:srgbClr val="7030A0"/>
          </a:solidFill>
          <a:ln w="38100">
            <a:solidFill>
              <a:schemeClr val="bg1"/>
            </a:solidFill>
            <a:prstDash val="sysDash"/>
            <a:miter lim="800000"/>
            <a:headEnd/>
            <a:tailEnd/>
          </a:ln>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b="1" dirty="0" err="1">
                <a:solidFill>
                  <a:schemeClr val="bg1"/>
                </a:solidFill>
                <a:latin typeface="Arial" panose="020B0604020202020204" pitchFamily="34" charset="0"/>
                <a:ea typeface="宋体" panose="02010600030101010101" pitchFamily="2" charset="-122"/>
              </a:rPr>
              <a:t>Datapath</a:t>
            </a:r>
            <a:endParaRPr lang="en-US" altLang="zh-CN" sz="1400" b="1"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en-US" altLang="zh-CN" sz="1200" b="1" dirty="0">
                <a:solidFill>
                  <a:schemeClr val="bg1"/>
                </a:solidFill>
                <a:latin typeface="Arial" panose="020B0604020202020204" pitchFamily="34" charset="0"/>
                <a:ea typeface="宋体" panose="02010600030101010101" pitchFamily="2" charset="-122"/>
              </a:rPr>
              <a:t>(</a:t>
            </a:r>
            <a:r>
              <a:rPr lang="en-US" altLang="zh-CN" sz="1200" b="1" dirty="0" err="1">
                <a:solidFill>
                  <a:schemeClr val="bg1"/>
                </a:solidFill>
                <a:latin typeface="Arial" panose="020B0604020202020204" pitchFamily="34" charset="0"/>
                <a:ea typeface="宋体" panose="02010600030101010101" pitchFamily="2" charset="-122"/>
              </a:rPr>
              <a:t>ALU</a:t>
            </a:r>
            <a:r>
              <a:rPr lang="en-US" altLang="zh-CN" sz="1200" b="1" dirty="0">
                <a:solidFill>
                  <a:schemeClr val="bg1"/>
                </a:solidFill>
                <a:latin typeface="Arial" panose="020B0604020202020204" pitchFamily="34" charset="0"/>
                <a:ea typeface="宋体" panose="02010600030101010101" pitchFamily="2" charset="-122"/>
              </a:rPr>
              <a:t>, MUX…)</a:t>
            </a:r>
            <a:endParaRPr lang="zh-CN" altLang="en-US" sz="1200" b="1" dirty="0">
              <a:solidFill>
                <a:schemeClr val="bg1"/>
              </a:solidFill>
              <a:latin typeface="Arial" panose="020B0604020202020204" pitchFamily="34" charset="0"/>
              <a:ea typeface="宋体" panose="02010600030101010101" pitchFamily="2" charset="-122"/>
            </a:endParaRPr>
          </a:p>
        </p:txBody>
      </p:sp>
      <p:sp>
        <p:nvSpPr>
          <p:cNvPr id="22" name="矩形 21">
            <a:extLst>
              <a:ext uri="{FF2B5EF4-FFF2-40B4-BE49-F238E27FC236}">
                <a16:creationId xmlns:a16="http://schemas.microsoft.com/office/drawing/2014/main" id="{8BB18FF6-04C0-4A90-9FA7-602EC38346A9}"/>
              </a:ext>
            </a:extLst>
          </p:cNvPr>
          <p:cNvSpPr>
            <a:spLocks noChangeArrowheads="1"/>
          </p:cNvSpPr>
          <p:nvPr/>
        </p:nvSpPr>
        <p:spPr bwMode="auto">
          <a:xfrm>
            <a:off x="2439058" y="1758072"/>
            <a:ext cx="53500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Chap4</a:t>
            </a:r>
            <a:endParaRPr lang="zh-CN" altLang="en-US" sz="1050" b="1" dirty="0">
              <a:solidFill>
                <a:schemeClr val="bg1">
                  <a:lumMod val="50000"/>
                </a:schemeClr>
              </a:solidFill>
              <a:latin typeface="Comic Sans MS" pitchFamily="66" charset="0"/>
            </a:endParaRPr>
          </a:p>
        </p:txBody>
      </p:sp>
      <p:sp>
        <p:nvSpPr>
          <p:cNvPr id="23" name="矩形 22">
            <a:extLst>
              <a:ext uri="{FF2B5EF4-FFF2-40B4-BE49-F238E27FC236}">
                <a16:creationId xmlns:a16="http://schemas.microsoft.com/office/drawing/2014/main" id="{4CB5AB3C-D6C5-49A8-90EB-2F5A27CFF4B9}"/>
              </a:ext>
            </a:extLst>
          </p:cNvPr>
          <p:cNvSpPr>
            <a:spLocks noChangeArrowheads="1"/>
          </p:cNvSpPr>
          <p:nvPr/>
        </p:nvSpPr>
        <p:spPr bwMode="auto">
          <a:xfrm>
            <a:off x="206055" y="817013"/>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25" name="矩形 24">
            <a:extLst>
              <a:ext uri="{FF2B5EF4-FFF2-40B4-BE49-F238E27FC236}">
                <a16:creationId xmlns:a16="http://schemas.microsoft.com/office/drawing/2014/main" id="{E51C2E91-95CB-4DDC-8A37-0B5A2B0B31DF}"/>
              </a:ext>
            </a:extLst>
          </p:cNvPr>
          <p:cNvSpPr>
            <a:spLocks noChangeArrowheads="1"/>
          </p:cNvSpPr>
          <p:nvPr/>
        </p:nvSpPr>
        <p:spPr bwMode="auto">
          <a:xfrm>
            <a:off x="168814" y="2802095"/>
            <a:ext cx="595531" cy="161583"/>
          </a:xfrm>
          <a:prstGeom prst="rect">
            <a:avLst/>
          </a:prstGeom>
          <a:noFill/>
          <a:ln>
            <a:noFill/>
          </a:ln>
        </p:spPr>
        <p:txBody>
          <a:bodyPr wrap="square" lIns="0" tIns="0" rIns="0" bIns="0">
            <a:spAutoFit/>
          </a:bodyPr>
          <a:lstStyle/>
          <a:p>
            <a:pPr algn="ctr" eaLnBrk="1" hangingPunct="1"/>
            <a:r>
              <a:rPr lang="en-US" altLang="zh-CN" sz="1050" b="1" dirty="0">
                <a:solidFill>
                  <a:schemeClr val="bg1">
                    <a:lumMod val="75000"/>
                  </a:schemeClr>
                </a:solidFill>
                <a:latin typeface="Comic Sans MS" pitchFamily="66" charset="0"/>
              </a:rPr>
              <a:t>Chap5</a:t>
            </a:r>
          </a:p>
        </p:txBody>
      </p:sp>
      <p:sp>
        <p:nvSpPr>
          <p:cNvPr id="28" name="TextBox 27">
            <a:extLst>
              <a:ext uri="{FF2B5EF4-FFF2-40B4-BE49-F238E27FC236}">
                <a16:creationId xmlns:a16="http://schemas.microsoft.com/office/drawing/2014/main" id="{B9D9634E-6229-446A-8FEB-F4D4104493F4}"/>
              </a:ext>
            </a:extLst>
          </p:cNvPr>
          <p:cNvSpPr txBox="1">
            <a:spLocks noChangeArrowheads="1"/>
          </p:cNvSpPr>
          <p:nvPr/>
        </p:nvSpPr>
        <p:spPr bwMode="auto">
          <a:xfrm>
            <a:off x="2439059" y="2103611"/>
            <a:ext cx="1942614" cy="494771"/>
          </a:xfrm>
          <a:prstGeom prst="rect">
            <a:avLst/>
          </a:prstGeom>
          <a:solidFill>
            <a:srgbClr val="7030A0"/>
          </a:solidFill>
          <a:ln w="38100">
            <a:solidFill>
              <a:schemeClr val="bg1"/>
            </a:solidFill>
            <a:prstDash val="sysDash"/>
            <a:miter lim="800000"/>
            <a:headEnd/>
            <a:tailEnd/>
          </a:ln>
        </p:spPr>
        <p:txBody>
          <a:bodyPr anchor="ctr" anchorCtr="1"/>
          <a:lstStyle>
            <a:defPPr>
              <a:defRPr lang="zh-CN"/>
            </a:defPPr>
            <a:lvl1pPr algn="ctr" eaLnBrk="1" hangingPunct="1">
              <a:buFontTx/>
              <a:buNone/>
              <a:defRPr sz="2000" b="1">
                <a:solidFill>
                  <a:srgbClr val="00B05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400" dirty="0">
                <a:solidFill>
                  <a:schemeClr val="bg1"/>
                </a:solidFill>
              </a:rPr>
              <a:t>Controller</a:t>
            </a:r>
          </a:p>
          <a:p>
            <a:r>
              <a:rPr lang="en-US" altLang="zh-CN" sz="1200" dirty="0">
                <a:solidFill>
                  <a:schemeClr val="bg1"/>
                </a:solidFill>
              </a:rPr>
              <a:t>(State Machine)</a:t>
            </a:r>
            <a:endParaRPr lang="zh-CN" altLang="en-US" sz="1200" dirty="0">
              <a:solidFill>
                <a:schemeClr val="bg1"/>
              </a:solidFill>
            </a:endParaRPr>
          </a:p>
        </p:txBody>
      </p:sp>
      <p:sp>
        <p:nvSpPr>
          <p:cNvPr id="4" name="左右箭头 3"/>
          <p:cNvSpPr/>
          <p:nvPr/>
        </p:nvSpPr>
        <p:spPr>
          <a:xfrm>
            <a:off x="9151" y="3231477"/>
            <a:ext cx="4610351" cy="612313"/>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Comic Sans MS" panose="030F0702030302020204" pitchFamily="66" charset="0"/>
              </a:rPr>
              <a:t>BUS</a:t>
            </a:r>
            <a:endParaRPr lang="zh-CN" altLang="en-US" sz="1600" b="1" dirty="0">
              <a:latin typeface="Comic Sans MS" panose="030F0702030302020204" pitchFamily="66" charset="0"/>
            </a:endParaRPr>
          </a:p>
        </p:txBody>
      </p:sp>
      <p:sp>
        <p:nvSpPr>
          <p:cNvPr id="30" name="圆角矩形 29"/>
          <p:cNvSpPr/>
          <p:nvPr/>
        </p:nvSpPr>
        <p:spPr>
          <a:xfrm>
            <a:off x="353762" y="4054585"/>
            <a:ext cx="1915120" cy="5634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    Memory</a:t>
            </a:r>
          </a:p>
        </p:txBody>
      </p:sp>
      <p:sp>
        <p:nvSpPr>
          <p:cNvPr id="31" name="矩形 30">
            <a:extLst>
              <a:ext uri="{FF2B5EF4-FFF2-40B4-BE49-F238E27FC236}">
                <a16:creationId xmlns:a16="http://schemas.microsoft.com/office/drawing/2014/main" id="{E51C2E91-95CB-4DDC-8A37-0B5A2B0B31DF}"/>
              </a:ext>
            </a:extLst>
          </p:cNvPr>
          <p:cNvSpPr>
            <a:spLocks noChangeArrowheads="1"/>
          </p:cNvSpPr>
          <p:nvPr/>
        </p:nvSpPr>
        <p:spPr bwMode="auto">
          <a:xfrm>
            <a:off x="429336" y="4440051"/>
            <a:ext cx="598203"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Chap6</a:t>
            </a:r>
          </a:p>
        </p:txBody>
      </p:sp>
      <p:sp>
        <p:nvSpPr>
          <p:cNvPr id="32" name="圆角矩形 31"/>
          <p:cNvSpPr/>
          <p:nvPr/>
        </p:nvSpPr>
        <p:spPr>
          <a:xfrm>
            <a:off x="2402690" y="4061832"/>
            <a:ext cx="1867268" cy="55615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     I/O port</a:t>
            </a:r>
          </a:p>
        </p:txBody>
      </p:sp>
      <p:sp>
        <p:nvSpPr>
          <p:cNvPr id="33" name="矩形 32">
            <a:extLst>
              <a:ext uri="{FF2B5EF4-FFF2-40B4-BE49-F238E27FC236}">
                <a16:creationId xmlns:a16="http://schemas.microsoft.com/office/drawing/2014/main" id="{E51C2E91-95CB-4DDC-8A37-0B5A2B0B31DF}"/>
              </a:ext>
            </a:extLst>
          </p:cNvPr>
          <p:cNvSpPr>
            <a:spLocks noChangeArrowheads="1"/>
          </p:cNvSpPr>
          <p:nvPr/>
        </p:nvSpPr>
        <p:spPr bwMode="auto">
          <a:xfrm>
            <a:off x="2439058" y="4446222"/>
            <a:ext cx="604085"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Chap8               </a:t>
            </a:r>
          </a:p>
        </p:txBody>
      </p:sp>
      <p:sp>
        <p:nvSpPr>
          <p:cNvPr id="38" name="矩形 37">
            <a:extLst>
              <a:ext uri="{FF2B5EF4-FFF2-40B4-BE49-F238E27FC236}">
                <a16:creationId xmlns:a16="http://schemas.microsoft.com/office/drawing/2014/main" id="{E51C2E91-95CB-4DDC-8A37-0B5A2B0B31DF}"/>
              </a:ext>
            </a:extLst>
          </p:cNvPr>
          <p:cNvSpPr>
            <a:spLocks noChangeArrowheads="1"/>
          </p:cNvSpPr>
          <p:nvPr/>
        </p:nvSpPr>
        <p:spPr bwMode="auto">
          <a:xfrm>
            <a:off x="257094" y="3503345"/>
            <a:ext cx="676894"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Chap7</a:t>
            </a:r>
          </a:p>
        </p:txBody>
      </p:sp>
      <p:sp>
        <p:nvSpPr>
          <p:cNvPr id="11" name="上下箭头 10"/>
          <p:cNvSpPr/>
          <p:nvPr/>
        </p:nvSpPr>
        <p:spPr>
          <a:xfrm>
            <a:off x="1211707" y="3652514"/>
            <a:ext cx="298705" cy="409317"/>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上下箭头 38"/>
          <p:cNvSpPr/>
          <p:nvPr/>
        </p:nvSpPr>
        <p:spPr>
          <a:xfrm>
            <a:off x="2207425" y="2968079"/>
            <a:ext cx="298705" cy="414575"/>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下箭头 39"/>
          <p:cNvSpPr/>
          <p:nvPr/>
        </p:nvSpPr>
        <p:spPr>
          <a:xfrm>
            <a:off x="3253030" y="3694838"/>
            <a:ext cx="298705" cy="378770"/>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744190" y="918044"/>
            <a:ext cx="4459171" cy="1346522"/>
          </a:xfrm>
          <a:prstGeom prst="rect">
            <a:avLst/>
          </a:prstGeom>
          <a:noFill/>
        </p:spPr>
        <p:txBody>
          <a:bodyPr wrap="square" rtlCol="0">
            <a:spAutoFit/>
          </a:bodyPr>
          <a:lstStyle/>
          <a:p>
            <a:r>
              <a:rPr lang="zh-CN" altLang="en-US" sz="1400" b="1" dirty="0">
                <a:solidFill>
                  <a:srgbClr val="00B0F0"/>
                </a:solidFill>
                <a:latin typeface="微软雅黑" panose="020B0503020204020204" pitchFamily="34" charset="-122"/>
                <a:ea typeface="微软雅黑" panose="020B0503020204020204" pitchFamily="34" charset="-122"/>
              </a:rPr>
              <a:t>第二部分 数字逻辑设计</a:t>
            </a:r>
            <a:r>
              <a:rPr lang="en-US" altLang="zh-CN" sz="1400" b="1" i="1" dirty="0">
                <a:solidFill>
                  <a:srgbClr val="00B0F0"/>
                </a:solidFill>
                <a:latin typeface="微软雅黑" panose="020B0503020204020204" pitchFamily="34" charset="-122"/>
                <a:ea typeface="微软雅黑" panose="020B0503020204020204" pitchFamily="34" charset="-122"/>
              </a:rPr>
              <a:t> </a:t>
            </a: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数字逻辑描述</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en-US" altLang="zh-CN" sz="1050" dirty="0">
                <a:solidFill>
                  <a:srgbClr val="0070C0"/>
                </a:solidFill>
                <a:latin typeface="微软雅黑 Light" panose="020B0502040204020203" pitchFamily="34" charset="-122"/>
                <a:ea typeface="微软雅黑 Light" panose="020B0502040204020203" pitchFamily="34" charset="-122"/>
              </a:rPr>
              <a:t>A/D,</a:t>
            </a:r>
            <a:r>
              <a:rPr lang="zh-CN" altLang="en-US" sz="1050" dirty="0">
                <a:solidFill>
                  <a:srgbClr val="0070C0"/>
                </a:solidFill>
                <a:latin typeface="微软雅黑 Light" panose="020B0502040204020203" pitchFamily="34" charset="-122"/>
                <a:ea typeface="微软雅黑 Light" panose="020B0502040204020203" pitchFamily="34" charset="-122"/>
              </a:rPr>
              <a:t>数制</a:t>
            </a:r>
            <a:r>
              <a:rPr lang="en-US" altLang="zh-CN" sz="1050" dirty="0">
                <a:solidFill>
                  <a:srgbClr val="0070C0"/>
                </a:solidFill>
                <a:latin typeface="微软雅黑 Light" panose="020B0502040204020203" pitchFamily="34" charset="-122"/>
                <a:ea typeface="微软雅黑 Light" panose="020B0502040204020203" pitchFamily="34" charset="-122"/>
              </a:rPr>
              <a:t>(D, B, O, H),</a:t>
            </a:r>
            <a:r>
              <a:rPr lang="zh-CN" altLang="en-US" sz="1050" dirty="0">
                <a:solidFill>
                  <a:srgbClr val="0070C0"/>
                </a:solidFill>
                <a:latin typeface="微软雅黑 Light" panose="020B0502040204020203" pitchFamily="34" charset="-122"/>
                <a:ea typeface="微软雅黑 Light" panose="020B0502040204020203" pitchFamily="34" charset="-122"/>
              </a:rPr>
              <a:t>数字</a:t>
            </a:r>
            <a:r>
              <a:rPr lang="en-US" altLang="zh-CN" sz="1050" dirty="0">
                <a:solidFill>
                  <a:srgbClr val="0070C0"/>
                </a:solidFill>
                <a:latin typeface="微软雅黑 Light" panose="020B0502040204020203" pitchFamily="34" charset="-122"/>
                <a:ea typeface="微软雅黑 Light" panose="020B0502040204020203" pitchFamily="34" charset="-122"/>
              </a:rPr>
              <a:t>(Signed, Float),</a:t>
            </a:r>
            <a:r>
              <a:rPr lang="zh-CN" altLang="en-US" sz="1050" dirty="0">
                <a:solidFill>
                  <a:srgbClr val="0070C0"/>
                </a:solidFill>
                <a:latin typeface="微软雅黑 Light" panose="020B0502040204020203" pitchFamily="34" charset="-122"/>
                <a:ea typeface="微软雅黑 Light" panose="020B0502040204020203" pitchFamily="34" charset="-122"/>
              </a:rPr>
              <a:t>编码</a:t>
            </a:r>
            <a:r>
              <a:rPr lang="en-US" altLang="zh-CN" sz="1050" dirty="0">
                <a:solidFill>
                  <a:srgbClr val="0070C0"/>
                </a:solidFill>
                <a:latin typeface="微软雅黑 Light" panose="020B0502040204020203" pitchFamily="34" charset="-122"/>
                <a:ea typeface="微软雅黑 Light" panose="020B0502040204020203" pitchFamily="34" charset="-122"/>
              </a:rPr>
              <a:t>(BCD, Gray), </a:t>
            </a:r>
            <a:r>
              <a:rPr lang="zh-CN" altLang="en-US" sz="1050" dirty="0">
                <a:solidFill>
                  <a:srgbClr val="0070C0"/>
                </a:solidFill>
                <a:latin typeface="微软雅黑 Light" panose="020B0502040204020203" pitchFamily="34" charset="-122"/>
                <a:ea typeface="微软雅黑 Light" panose="020B0502040204020203" pitchFamily="34" charset="-122"/>
              </a:rPr>
              <a:t>运算</a:t>
            </a:r>
            <a:r>
              <a:rPr lang="en-US" altLang="zh-CN" sz="1050" dirty="0">
                <a:solidFill>
                  <a:srgbClr val="0070C0"/>
                </a:solidFill>
                <a:latin typeface="微软雅黑 Light" panose="020B0502040204020203" pitchFamily="34" charset="-122"/>
                <a:ea typeface="微软雅黑 Light" panose="020B0502040204020203" pitchFamily="34" charset="-122"/>
              </a:rPr>
              <a:t>(C, O)</a:t>
            </a: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3</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组合电路设计与分析</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rgbClr val="0070C0"/>
                </a:solidFill>
                <a:latin typeface="微软雅黑 Light" panose="020B0502040204020203" pitchFamily="34" charset="-122"/>
                <a:ea typeface="微软雅黑 Light" panose="020B0502040204020203" pitchFamily="34" charset="-122"/>
              </a:rPr>
              <a:t>传统方法</a:t>
            </a:r>
            <a:r>
              <a:rPr lang="en-US" altLang="zh-CN" sz="1050" dirty="0">
                <a:solidFill>
                  <a:srgbClr val="0070C0"/>
                </a:solidFill>
                <a:latin typeface="微软雅黑 Light" panose="020B0502040204020203" pitchFamily="34" charset="-122"/>
                <a:ea typeface="微软雅黑 Light" panose="020B0502040204020203" pitchFamily="34" charset="-122"/>
              </a:rPr>
              <a:t>(K-map), EDA, submodule or IP, </a:t>
            </a:r>
            <a:r>
              <a:rPr lang="zh-CN" altLang="en-US" sz="1050" dirty="0">
                <a:solidFill>
                  <a:srgbClr val="0070C0"/>
                </a:solidFill>
                <a:latin typeface="微软雅黑 Light" panose="020B0502040204020203" pitchFamily="34" charset="-122"/>
                <a:ea typeface="微软雅黑 Light" panose="020B0502040204020203" pitchFamily="34" charset="-122"/>
              </a:rPr>
              <a:t>噪声容限</a:t>
            </a:r>
            <a:r>
              <a:rPr lang="en-US" altLang="zh-CN" sz="1050" dirty="0">
                <a:solidFill>
                  <a:srgbClr val="0070C0"/>
                </a:solidFill>
                <a:latin typeface="微软雅黑 Light" panose="020B0502040204020203" pitchFamily="34" charset="-122"/>
                <a:ea typeface="微软雅黑 Light" panose="020B0502040204020203" pitchFamily="34" charset="-122"/>
              </a:rPr>
              <a:t>,</a:t>
            </a:r>
            <a:r>
              <a:rPr lang="zh-CN" altLang="en-US" sz="1050" dirty="0">
                <a:solidFill>
                  <a:srgbClr val="0070C0"/>
                </a:solidFill>
                <a:latin typeface="微软雅黑 Light" panose="020B0502040204020203" pitchFamily="34" charset="-122"/>
                <a:ea typeface="微软雅黑 Light" panose="020B0502040204020203" pitchFamily="34" charset="-122"/>
              </a:rPr>
              <a:t>扇入扇出</a:t>
            </a:r>
            <a:r>
              <a:rPr lang="en-US" altLang="zh-CN" sz="1050" dirty="0">
                <a:solidFill>
                  <a:srgbClr val="0070C0"/>
                </a:solidFill>
                <a:latin typeface="微软雅黑 Light" panose="020B0502040204020203" pitchFamily="34" charset="-122"/>
                <a:ea typeface="微软雅黑 Light" panose="020B0502040204020203" pitchFamily="34" charset="-122"/>
              </a:rPr>
              <a:t>,</a:t>
            </a:r>
            <a:r>
              <a:rPr lang="zh-CN" altLang="en-US" sz="1050" dirty="0">
                <a:solidFill>
                  <a:srgbClr val="0070C0"/>
                </a:solidFill>
                <a:latin typeface="微软雅黑 Light" panose="020B0502040204020203" pitchFamily="34" charset="-122"/>
                <a:ea typeface="微软雅黑 Light" panose="020B0502040204020203" pitchFamily="34" charset="-122"/>
              </a:rPr>
              <a:t>竞争冒险</a:t>
            </a:r>
            <a:endParaRPr lang="en-US" altLang="zh-CN" sz="1050" dirty="0">
              <a:solidFill>
                <a:srgbClr val="0070C0"/>
              </a:solidFill>
              <a:latin typeface="微软雅黑 Light" panose="020B0502040204020203" pitchFamily="34" charset="-122"/>
              <a:ea typeface="微软雅黑 Light" panose="020B0502040204020203"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时序电路设计与分析</a:t>
            </a:r>
          </a:p>
          <a:p>
            <a:r>
              <a:rPr lang="zh-CN" altLang="en-US" sz="1050" dirty="0">
                <a:solidFill>
                  <a:srgbClr val="0070C0"/>
                </a:solidFill>
                <a:latin typeface="微软雅黑 Light" panose="020B0502040204020203" pitchFamily="34" charset="-122"/>
                <a:ea typeface="微软雅黑 Light" panose="020B0502040204020203" pitchFamily="34" charset="-122"/>
              </a:rPr>
              <a:t>传统方法</a:t>
            </a:r>
            <a:r>
              <a:rPr lang="en-US" altLang="zh-CN" sz="1050" dirty="0">
                <a:solidFill>
                  <a:srgbClr val="0070C0"/>
                </a:solidFill>
                <a:latin typeface="微软雅黑 Light" panose="020B0502040204020203" pitchFamily="34" charset="-122"/>
                <a:ea typeface="微软雅黑 Light" panose="020B0502040204020203" pitchFamily="34" charset="-122"/>
              </a:rPr>
              <a:t>(STG), EDA, submodule or IP, </a:t>
            </a:r>
            <a:r>
              <a:rPr lang="zh-CN" altLang="en-US" sz="1050" dirty="0">
                <a:solidFill>
                  <a:srgbClr val="0070C0"/>
                </a:solidFill>
                <a:latin typeface="微软雅黑 Light" panose="020B0502040204020203" pitchFamily="34" charset="-122"/>
                <a:ea typeface="微软雅黑 Light" panose="020B0502040204020203" pitchFamily="34" charset="-122"/>
              </a:rPr>
              <a:t>最长路径</a:t>
            </a:r>
            <a:r>
              <a:rPr lang="en-US" altLang="zh-CN" sz="1050" dirty="0">
                <a:solidFill>
                  <a:srgbClr val="0070C0"/>
                </a:solidFill>
                <a:latin typeface="微软雅黑 Light" panose="020B0502040204020203" pitchFamily="34" charset="-122"/>
                <a:ea typeface="微软雅黑 Light" panose="020B0502040204020203" pitchFamily="34" charset="-122"/>
              </a:rPr>
              <a:t>, </a:t>
            </a:r>
            <a:r>
              <a:rPr lang="zh-CN" altLang="en-US" sz="1050" dirty="0">
                <a:solidFill>
                  <a:srgbClr val="0070C0"/>
                </a:solidFill>
                <a:latin typeface="微软雅黑 Light" panose="020B0502040204020203" pitchFamily="34" charset="-122"/>
                <a:ea typeface="微软雅黑 Light" panose="020B0502040204020203" pitchFamily="34" charset="-122"/>
              </a:rPr>
              <a:t>自启动</a:t>
            </a:r>
            <a:r>
              <a:rPr lang="en-US" altLang="zh-CN" sz="1050" dirty="0">
                <a:solidFill>
                  <a:srgbClr val="0070C0"/>
                </a:solidFill>
                <a:latin typeface="微软雅黑 Light" panose="020B0502040204020203" pitchFamily="34" charset="-122"/>
                <a:ea typeface="微软雅黑 Light" panose="020B0502040204020203" pitchFamily="34" charset="-122"/>
              </a:rPr>
              <a:t> </a:t>
            </a:r>
          </a:p>
        </p:txBody>
      </p:sp>
      <p:sp>
        <p:nvSpPr>
          <p:cNvPr id="27" name="TextBox 26"/>
          <p:cNvSpPr txBox="1"/>
          <p:nvPr/>
        </p:nvSpPr>
        <p:spPr>
          <a:xfrm>
            <a:off x="4744188" y="2171013"/>
            <a:ext cx="4459173" cy="2062103"/>
          </a:xfrm>
          <a:prstGeom prst="rect">
            <a:avLst/>
          </a:prstGeom>
          <a:noFill/>
        </p:spPr>
        <p:txBody>
          <a:bodyPr wrap="square" rtlCol="0">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第三部分 处理器与系统设计</a:t>
            </a:r>
            <a:endParaRPr lang="en-US" altLang="zh-CN" sz="1400" b="1" i="1" dirty="0">
              <a:solidFill>
                <a:srgbClr val="7030A0"/>
              </a:solidFill>
              <a:latin typeface="微软雅黑" panose="020B0503020204020204" pitchFamily="34" charset="-122"/>
              <a:ea typeface="微软雅黑" panose="020B0503020204020204"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5</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-CPU</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设计与实现</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a:p>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ISA,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操作码</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操作数</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寻址方式</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验证环境搭建</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基本存储系统</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6</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存储子系统</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基本存储单元，多级存储系统</a:t>
            </a:r>
            <a:endPar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7</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总线子系统</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总线基本要素</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并行总线协议</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串行总线</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通信</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协议，星闪</a:t>
            </a: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8</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-I/O</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子系统</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基本输入输出方式，硬件组成</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软件驱动</a:t>
            </a:r>
            <a:endPar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9</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-RISC </a:t>
            </a:r>
            <a:r>
              <a:rPr lang="en-US" altLang="zh-CN" sz="1200" b="1" dirty="0" err="1">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SoC</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的设计与应用</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a:p>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Intel CPU, ARM CPU, RISC V CPU,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鲲鹏</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升腾</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龙芯</a:t>
            </a:r>
            <a:endPar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4" name="TextBox 33"/>
          <p:cNvSpPr txBox="1"/>
          <p:nvPr/>
        </p:nvSpPr>
        <p:spPr>
          <a:xfrm>
            <a:off x="4744190" y="504169"/>
            <a:ext cx="3238998" cy="492443"/>
          </a:xfrm>
          <a:prstGeom prst="rect">
            <a:avLst/>
          </a:prstGeom>
          <a:noFill/>
        </p:spPr>
        <p:txBody>
          <a:bodyPr wrap="square" rtlCol="0">
            <a:spAutoFit/>
          </a:bodyPr>
          <a:lstStyle/>
          <a:p>
            <a:r>
              <a:rPr lang="zh-CN" altLang="en-US" sz="1400" b="1" dirty="0">
                <a:solidFill>
                  <a:schemeClr val="accent2">
                    <a:lumMod val="75000"/>
                  </a:schemeClr>
                </a:solidFill>
                <a:latin typeface="微软雅黑" panose="020B0503020204020204" pitchFamily="34" charset="-122"/>
                <a:ea typeface="微软雅黑" panose="020B0503020204020204" pitchFamily="34" charset="-122"/>
              </a:rPr>
              <a:t>第一部分</a:t>
            </a:r>
            <a:r>
              <a:rPr lang="en-US" altLang="zh-CN" sz="1400"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1400" b="1" dirty="0">
                <a:solidFill>
                  <a:schemeClr val="accent2">
                    <a:lumMod val="75000"/>
                  </a:schemeClr>
                </a:solidFill>
                <a:latin typeface="微软雅黑" panose="020B0503020204020204" pitchFamily="34" charset="-122"/>
                <a:ea typeface="微软雅黑" panose="020B0503020204020204" pitchFamily="34" charset="-122"/>
              </a:rPr>
              <a:t>绪论</a:t>
            </a:r>
            <a:endParaRPr lang="en-US" altLang="zh-CN" sz="14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引言</a:t>
            </a:r>
            <a:endPar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5" name="TextBox 34"/>
          <p:cNvSpPr txBox="1"/>
          <p:nvPr/>
        </p:nvSpPr>
        <p:spPr>
          <a:xfrm>
            <a:off x="4744190" y="4136052"/>
            <a:ext cx="4274777" cy="661720"/>
          </a:xfrm>
          <a:prstGeom prst="rect">
            <a:avLst/>
          </a:prstGeom>
          <a:noFill/>
        </p:spPr>
        <p:txBody>
          <a:bodyPr wrap="square" rtlCol="0">
            <a:spAutoFit/>
          </a:bodyPr>
          <a:lstStyle/>
          <a:p>
            <a:r>
              <a:rPr lang="zh-CN" altLang="en-US" sz="1400" b="1" dirty="0">
                <a:solidFill>
                  <a:schemeClr val="accent2">
                    <a:lumMod val="75000"/>
                  </a:schemeClr>
                </a:solidFill>
                <a:latin typeface="微软雅黑" panose="020B0503020204020204" pitchFamily="34" charset="-122"/>
                <a:ea typeface="微软雅黑" panose="020B0503020204020204" pitchFamily="34" charset="-122"/>
              </a:rPr>
              <a:t>第四部分</a:t>
            </a:r>
            <a:r>
              <a:rPr lang="en-US" altLang="zh-CN" sz="1400" b="1"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1400" b="1" dirty="0">
                <a:solidFill>
                  <a:schemeClr val="accent2">
                    <a:lumMod val="75000"/>
                  </a:schemeClr>
                </a:solidFill>
                <a:latin typeface="微软雅黑" panose="020B0503020204020204" pitchFamily="34" charset="-122"/>
                <a:ea typeface="微软雅黑" panose="020B0503020204020204" pitchFamily="34" charset="-122"/>
              </a:rPr>
              <a:t>先进微处理器技术</a:t>
            </a:r>
            <a:endParaRPr lang="en-US" altLang="zh-CN" sz="1400" b="1" i="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10</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并行技术与异构系统</a:t>
            </a:r>
          </a:p>
          <a:p>
            <a:r>
              <a:rPr lang="zh-CN" altLang="en-US" sz="1100" dirty="0">
                <a:solidFill>
                  <a:schemeClr val="accent6">
                    <a:lumMod val="50000"/>
                  </a:schemeClr>
                </a:solidFill>
                <a:latin typeface="微软雅黑 Light" panose="020B0502040204020203" pitchFamily="34" charset="-122"/>
                <a:ea typeface="微软雅黑 Light" panose="020B0502040204020203" pitchFamily="34" charset="-122"/>
              </a:rPr>
              <a:t>流水</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 </a:t>
            </a:r>
            <a:r>
              <a:rPr lang="zh-CN" altLang="en-US" sz="1100" dirty="0">
                <a:solidFill>
                  <a:schemeClr val="accent6">
                    <a:lumMod val="50000"/>
                  </a:schemeClr>
                </a:solidFill>
                <a:latin typeface="微软雅黑 Light" panose="020B0502040204020203" pitchFamily="34" charset="-122"/>
                <a:ea typeface="微软雅黑 Light" panose="020B0502040204020203" pitchFamily="34" charset="-122"/>
              </a:rPr>
              <a:t>超标量</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 </a:t>
            </a:r>
            <a:r>
              <a:rPr lang="zh-CN" altLang="en-US" sz="1100" dirty="0">
                <a:solidFill>
                  <a:schemeClr val="accent6">
                    <a:lumMod val="50000"/>
                  </a:schemeClr>
                </a:solidFill>
                <a:latin typeface="微软雅黑 Light" panose="020B0502040204020203" pitchFamily="34" charset="-122"/>
                <a:ea typeface="微软雅黑 Light" panose="020B0502040204020203" pitchFamily="34" charset="-122"/>
              </a:rPr>
              <a:t>多核</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a:t>
            </a:r>
            <a:r>
              <a:rPr lang="zh-CN" altLang="en-US" sz="1100" dirty="0">
                <a:solidFill>
                  <a:schemeClr val="accent6">
                    <a:lumMod val="50000"/>
                  </a:schemeClr>
                </a:solidFill>
                <a:latin typeface="微软雅黑 Light" panose="020B0502040204020203" pitchFamily="34" charset="-122"/>
                <a:ea typeface="微软雅黑 Light" panose="020B0502040204020203" pitchFamily="34" charset="-122"/>
              </a:rPr>
              <a:t>多机</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 </a:t>
            </a:r>
            <a:r>
              <a:rPr lang="en-US" altLang="zh-CN" sz="1100" dirty="0" err="1">
                <a:solidFill>
                  <a:schemeClr val="accent6">
                    <a:lumMod val="50000"/>
                  </a:schemeClr>
                </a:solidFill>
                <a:latin typeface="微软雅黑 Light" panose="020B0502040204020203" pitchFamily="34" charset="-122"/>
                <a:ea typeface="微软雅黑 Light" panose="020B0502040204020203" pitchFamily="34" charset="-122"/>
              </a:rPr>
              <a:t>XPU</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-GPU/</a:t>
            </a:r>
            <a:r>
              <a:rPr lang="en-US" altLang="zh-CN" sz="1100" dirty="0" err="1">
                <a:solidFill>
                  <a:schemeClr val="accent6">
                    <a:lumMod val="50000"/>
                  </a:schemeClr>
                </a:solidFill>
                <a:latin typeface="微软雅黑 Light" panose="020B0502040204020203" pitchFamily="34" charset="-122"/>
                <a:ea typeface="微软雅黑 Light" panose="020B0502040204020203" pitchFamily="34" charset="-122"/>
              </a:rPr>
              <a:t>NPU</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a:t>
            </a:r>
            <a:r>
              <a:rPr lang="en-US" altLang="zh-CN" sz="1100" dirty="0" err="1">
                <a:solidFill>
                  <a:schemeClr val="accent6">
                    <a:lumMod val="50000"/>
                  </a:schemeClr>
                </a:solidFill>
                <a:latin typeface="微软雅黑 Light" panose="020B0502040204020203" pitchFamily="34" charset="-122"/>
                <a:ea typeface="微软雅黑 Light" panose="020B0502040204020203" pitchFamily="34" charset="-122"/>
              </a:rPr>
              <a:t>TPU</a:t>
            </a:r>
            <a:r>
              <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rPr>
              <a:t>,  DAS, </a:t>
            </a:r>
            <a:r>
              <a:rPr lang="zh-CN" altLang="en-US" sz="1100" dirty="0">
                <a:solidFill>
                  <a:schemeClr val="accent6">
                    <a:lumMod val="50000"/>
                  </a:schemeClr>
                </a:solidFill>
                <a:latin typeface="微软雅黑 Light" panose="020B0502040204020203" pitchFamily="34" charset="-122"/>
                <a:ea typeface="微软雅黑 Light" panose="020B0502040204020203" pitchFamily="34" charset="-122"/>
              </a:rPr>
              <a:t>神经网络</a:t>
            </a:r>
            <a:endParaRPr lang="en-US" altLang="zh-CN" sz="1100" dirty="0">
              <a:solidFill>
                <a:schemeClr val="accent6">
                  <a:lumMod val="50000"/>
                </a:schemeClr>
              </a:solidFill>
              <a:latin typeface="微软雅黑 Light" panose="020B0502040204020203" pitchFamily="34" charset="-122"/>
              <a:ea typeface="微软雅黑 Light" panose="020B0502040204020203" pitchFamily="34" charset="-122"/>
            </a:endParaRPr>
          </a:p>
        </p:txBody>
      </p:sp>
      <p:sp>
        <p:nvSpPr>
          <p:cNvPr id="37" name="标题 1"/>
          <p:cNvSpPr>
            <a:spLocks noGrp="1"/>
          </p:cNvSpPr>
          <p:nvPr>
            <p:ph type="title"/>
          </p:nvPr>
        </p:nvSpPr>
        <p:spPr/>
        <p:txBody>
          <a:bodyPr/>
          <a:lstStyle/>
          <a:p>
            <a:r>
              <a:rPr lang="zh-CN" altLang="en-US" dirty="0"/>
              <a:t>从布尔代数到处理器系统</a:t>
            </a:r>
          </a:p>
        </p:txBody>
      </p:sp>
      <p:sp>
        <p:nvSpPr>
          <p:cNvPr id="4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a:t>
            </a:fld>
            <a:endParaRPr lang="zh-CN" altLang="en-US" dirty="0"/>
          </a:p>
        </p:txBody>
      </p:sp>
      <p:sp>
        <p:nvSpPr>
          <p:cNvPr id="43" name="矩形 42">
            <a:extLst>
              <a:ext uri="{FF2B5EF4-FFF2-40B4-BE49-F238E27FC236}">
                <a16:creationId xmlns:a16="http://schemas.microsoft.com/office/drawing/2014/main" id="{4CB5AB3C-D6C5-49A8-90EB-2F5A27CFF4B9}"/>
              </a:ext>
            </a:extLst>
          </p:cNvPr>
          <p:cNvSpPr>
            <a:spLocks noChangeArrowheads="1"/>
          </p:cNvSpPr>
          <p:nvPr/>
        </p:nvSpPr>
        <p:spPr bwMode="auto">
          <a:xfrm>
            <a:off x="206055" y="120083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44" name="矩形 43">
            <a:extLst>
              <a:ext uri="{FF2B5EF4-FFF2-40B4-BE49-F238E27FC236}">
                <a16:creationId xmlns:a16="http://schemas.microsoft.com/office/drawing/2014/main" id="{4CB5AB3C-D6C5-49A8-90EB-2F5A27CFF4B9}"/>
              </a:ext>
            </a:extLst>
          </p:cNvPr>
          <p:cNvSpPr>
            <a:spLocks noChangeArrowheads="1"/>
          </p:cNvSpPr>
          <p:nvPr/>
        </p:nvSpPr>
        <p:spPr bwMode="auto">
          <a:xfrm>
            <a:off x="206055" y="175807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Chap3</a:t>
            </a:r>
            <a:endParaRPr lang="zh-CN" altLang="en-US" sz="1050" b="1" dirty="0">
              <a:solidFill>
                <a:schemeClr val="bg1">
                  <a:lumMod val="50000"/>
                </a:schemeClr>
              </a:solidFill>
              <a:latin typeface="Comic Sans MS" pitchFamily="66" charset="0"/>
            </a:endParaRPr>
          </a:p>
        </p:txBody>
      </p:sp>
    </p:spTree>
    <p:extLst>
      <p:ext uri="{BB962C8B-B14F-4D97-AF65-F5344CB8AC3E}">
        <p14:creationId xmlns:p14="http://schemas.microsoft.com/office/powerpoint/2010/main" val="30151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2">
            <a:extLst>
              <a:ext uri="{FF2B5EF4-FFF2-40B4-BE49-F238E27FC236}">
                <a16:creationId xmlns:a16="http://schemas.microsoft.com/office/drawing/2014/main" id="{25D4D358-3E27-44B1-B186-870C5A7962C8}"/>
              </a:ext>
            </a:extLst>
          </p:cNvPr>
          <p:cNvGrpSpPr>
            <a:grpSpLocks/>
          </p:cNvGrpSpPr>
          <p:nvPr/>
        </p:nvGrpSpPr>
        <p:grpSpPr bwMode="auto">
          <a:xfrm>
            <a:off x="2494360" y="0"/>
            <a:ext cx="6649640" cy="5143500"/>
            <a:chOff x="3375025" y="1519238"/>
            <a:chExt cx="5441950" cy="4445000"/>
          </a:xfrm>
        </p:grpSpPr>
        <p:pic>
          <p:nvPicPr>
            <p:cNvPr id="14342" name="图片 11">
              <a:extLst>
                <a:ext uri="{FF2B5EF4-FFF2-40B4-BE49-F238E27FC236}">
                  <a16:creationId xmlns:a16="http://schemas.microsoft.com/office/drawing/2014/main" id="{DC15A61F-9C78-4651-8EB3-4D8FA3196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025" y="1519238"/>
              <a:ext cx="544195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2">
              <a:extLst>
                <a:ext uri="{FF2B5EF4-FFF2-40B4-BE49-F238E27FC236}">
                  <a16:creationId xmlns:a16="http://schemas.microsoft.com/office/drawing/2014/main" id="{6445508B-49D5-4C2E-A1BF-B7FD43DB2DC0}"/>
                </a:ext>
              </a:extLst>
            </p:cNvPr>
            <p:cNvSpPr>
              <a:spLocks noChangeArrowheads="1"/>
            </p:cNvSpPr>
            <p:nvPr/>
          </p:nvSpPr>
          <p:spPr bwMode="auto">
            <a:xfrm>
              <a:off x="3503613" y="2439988"/>
              <a:ext cx="4910137" cy="649287"/>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 name="矩形 1">
              <a:extLst>
                <a:ext uri="{FF2B5EF4-FFF2-40B4-BE49-F238E27FC236}">
                  <a16:creationId xmlns:a16="http://schemas.microsoft.com/office/drawing/2014/main" id="{8DE64CCE-DD1A-433B-89B7-B8B483CA0945}"/>
                </a:ext>
              </a:extLst>
            </p:cNvPr>
            <p:cNvSpPr/>
            <p:nvPr/>
          </p:nvSpPr>
          <p:spPr>
            <a:xfrm>
              <a:off x="5753503" y="2080008"/>
              <a:ext cx="1867900" cy="319176"/>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Select RTL Project</a:t>
              </a:r>
              <a:endParaRPr lang="zh-CN" altLang="en-US" b="1" dirty="0">
                <a:solidFill>
                  <a:srgbClr val="FF0000"/>
                </a:solidFill>
              </a:endParaRPr>
            </a:p>
          </p:txBody>
        </p:sp>
      </p:grpSp>
      <p:sp>
        <p:nvSpPr>
          <p:cNvPr id="14340" name="矩形 4">
            <a:extLst>
              <a:ext uri="{FF2B5EF4-FFF2-40B4-BE49-F238E27FC236}">
                <a16:creationId xmlns:a16="http://schemas.microsoft.com/office/drawing/2014/main" id="{CA46B1EF-1F5F-42C2-A684-F2CA7C30A4D0}"/>
              </a:ext>
            </a:extLst>
          </p:cNvPr>
          <p:cNvSpPr>
            <a:spLocks noChangeArrowheads="1"/>
          </p:cNvSpPr>
          <p:nvPr/>
        </p:nvSpPr>
        <p:spPr bwMode="auto">
          <a:xfrm>
            <a:off x="6540104" y="4601766"/>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6A91596D-E46F-4D7A-AB55-BD9BF854A72D}"/>
              </a:ext>
            </a:extLst>
          </p:cNvPr>
          <p:cNvSpPr/>
          <p:nvPr/>
        </p:nvSpPr>
        <p:spPr bwMode="auto">
          <a:xfrm>
            <a:off x="6825854" y="4256485"/>
            <a:ext cx="1543050" cy="345281"/>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10" name="标题 1">
            <a:extLst>
              <a:ext uri="{FF2B5EF4-FFF2-40B4-BE49-F238E27FC236}">
                <a16:creationId xmlns:a16="http://schemas.microsoft.com/office/drawing/2014/main" id="{99C9AB90-C39B-4DD7-AB67-2CE0451F311A}"/>
              </a:ext>
            </a:extLst>
          </p:cNvPr>
          <p:cNvSpPr txBox="1">
            <a:spLocks/>
          </p:cNvSpPr>
          <p:nvPr/>
        </p:nvSpPr>
        <p:spPr bwMode="auto">
          <a:xfrm>
            <a:off x="267891" y="1033463"/>
            <a:ext cx="2028269"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r>
              <a:rPr lang="en-US" altLang="zh-CN" dirty="0">
                <a:solidFill>
                  <a:srgbClr val="00B0F0"/>
                </a:solidFill>
              </a:rPr>
              <a:t>1. Create New Hardware </a:t>
            </a:r>
            <a:r>
              <a:rPr lang="en-US" altLang="zh-CN" dirty="0">
                <a:solidFill>
                  <a:srgbClr val="FF0000"/>
                </a:solidFill>
              </a:rPr>
              <a:t>Project</a:t>
            </a:r>
            <a:br>
              <a:rPr lang="en-US" altLang="zh-CN" dirty="0">
                <a:solidFill>
                  <a:srgbClr val="FF0000"/>
                </a:solidFill>
              </a:rPr>
            </a:br>
            <a:r>
              <a:rPr lang="en-US" altLang="zh-CN" dirty="0">
                <a:solidFill>
                  <a:srgbClr val="00B0F0"/>
                </a:solidFill>
              </a:rPr>
              <a:t>-step4</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20</a:t>
            </a:fld>
            <a:endParaRPr lang="zh-CN" altLang="en-US" dirty="0"/>
          </a:p>
        </p:txBody>
      </p:sp>
      <p:sp>
        <p:nvSpPr>
          <p:cNvPr id="3" name="标题 1">
            <a:extLst>
              <a:ext uri="{FF2B5EF4-FFF2-40B4-BE49-F238E27FC236}">
                <a16:creationId xmlns:a16="http://schemas.microsoft.com/office/drawing/2014/main" id="{0A5125C3-7B9D-6262-D6F4-2C58CD782EFD}"/>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8">
            <a:extLst>
              <a:ext uri="{FF2B5EF4-FFF2-40B4-BE49-F238E27FC236}">
                <a16:creationId xmlns:a16="http://schemas.microsoft.com/office/drawing/2014/main" id="{11078306-3705-405F-B48E-515BA143A524}"/>
              </a:ext>
            </a:extLst>
          </p:cNvPr>
          <p:cNvGrpSpPr>
            <a:grpSpLocks/>
          </p:cNvGrpSpPr>
          <p:nvPr/>
        </p:nvGrpSpPr>
        <p:grpSpPr bwMode="auto">
          <a:xfrm>
            <a:off x="2531269" y="0"/>
            <a:ext cx="6612731" cy="5143500"/>
            <a:chOff x="1737796" y="1263836"/>
            <a:chExt cx="5543550" cy="4452937"/>
          </a:xfrm>
        </p:grpSpPr>
        <p:pic>
          <p:nvPicPr>
            <p:cNvPr id="15365" name="图片 10">
              <a:extLst>
                <a:ext uri="{FF2B5EF4-FFF2-40B4-BE49-F238E27FC236}">
                  <a16:creationId xmlns:a16="http://schemas.microsoft.com/office/drawing/2014/main" id="{D801A2C4-446C-4F4E-AC4C-F309FCAF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796" y="1263836"/>
              <a:ext cx="5543550"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470BE7D-85D0-44D2-AF74-9EDA3E2A90BF}"/>
                </a:ext>
              </a:extLst>
            </p:cNvPr>
            <p:cNvSpPr/>
            <p:nvPr/>
          </p:nvSpPr>
          <p:spPr>
            <a:xfrm>
              <a:off x="5033583" y="4687032"/>
              <a:ext cx="2166916" cy="559555"/>
            </a:xfrm>
            <a:prstGeom prst="rect">
              <a:avLst/>
            </a:prstGeom>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 Directly Click here. </a:t>
              </a:r>
            </a:p>
            <a:p>
              <a:pPr algn="just">
                <a:spcAft>
                  <a:spcPts val="0"/>
                </a:spcAft>
                <a:defRPr/>
              </a:pPr>
              <a:r>
                <a:rPr lang="en-US" altLang="zh-CN" b="1" kern="100" dirty="0">
                  <a:solidFill>
                    <a:srgbClr val="FF0000"/>
                  </a:solidFill>
                  <a:cs typeface="Times New Roman" panose="02020603050405020304" pitchFamily="18" charset="0"/>
                </a:rPr>
                <a:t>Don’t add any other files.</a:t>
              </a:r>
              <a:endParaRPr lang="zh-CN" altLang="zh-CN" b="1" kern="100" dirty="0">
                <a:solidFill>
                  <a:srgbClr val="FF0000"/>
                </a:solidFill>
                <a:cs typeface="Times New Roman" panose="02020603050405020304" pitchFamily="18" charset="0"/>
              </a:endParaRPr>
            </a:p>
          </p:txBody>
        </p:sp>
      </p:grpSp>
      <p:sp>
        <p:nvSpPr>
          <p:cNvPr id="15364" name="矩形 4">
            <a:extLst>
              <a:ext uri="{FF2B5EF4-FFF2-40B4-BE49-F238E27FC236}">
                <a16:creationId xmlns:a16="http://schemas.microsoft.com/office/drawing/2014/main" id="{0528835F-AE2D-4547-A4DB-B3B6C0D232D8}"/>
              </a:ext>
            </a:extLst>
          </p:cNvPr>
          <p:cNvSpPr>
            <a:spLocks noChangeArrowheads="1"/>
          </p:cNvSpPr>
          <p:nvPr/>
        </p:nvSpPr>
        <p:spPr bwMode="auto">
          <a:xfrm>
            <a:off x="6540104" y="4612481"/>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-step5</a:t>
            </a:r>
            <a:endParaRPr lang="zh-CN" altLang="en-US" b="1" dirty="0">
              <a:solidFill>
                <a:srgbClr val="00B0F0"/>
              </a:solidFill>
            </a:endParaRP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21</a:t>
            </a:fld>
            <a:endParaRPr lang="zh-CN" altLang="en-US" dirty="0"/>
          </a:p>
        </p:txBody>
      </p:sp>
      <p:sp>
        <p:nvSpPr>
          <p:cNvPr id="2" name="标题 1">
            <a:extLst>
              <a:ext uri="{FF2B5EF4-FFF2-40B4-BE49-F238E27FC236}">
                <a16:creationId xmlns:a16="http://schemas.microsoft.com/office/drawing/2014/main" id="{D1A5A916-0A27-9079-FBB6-43333D835668}"/>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2">
            <a:extLst>
              <a:ext uri="{FF2B5EF4-FFF2-40B4-BE49-F238E27FC236}">
                <a16:creationId xmlns:a16="http://schemas.microsoft.com/office/drawing/2014/main" id="{9AEC0897-64CE-474B-9109-BF0C65191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835" y="0"/>
            <a:ext cx="6659165" cy="51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7FD68C88-C645-4781-A8DB-69BE8AFF65FB}"/>
              </a:ext>
            </a:extLst>
          </p:cNvPr>
          <p:cNvSpPr/>
          <p:nvPr/>
        </p:nvSpPr>
        <p:spPr bwMode="auto">
          <a:xfrm>
            <a:off x="6443663" y="3964782"/>
            <a:ext cx="2583656" cy="622697"/>
          </a:xfrm>
          <a:prstGeom prst="rect">
            <a:avLst/>
          </a:prstGeom>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 Directly Click here. </a:t>
            </a:r>
          </a:p>
          <a:p>
            <a:pPr algn="just">
              <a:spcAft>
                <a:spcPts val="0"/>
              </a:spcAft>
              <a:defRPr/>
            </a:pPr>
            <a:r>
              <a:rPr lang="en-US" altLang="zh-CN" b="1" kern="100" dirty="0">
                <a:solidFill>
                  <a:srgbClr val="FF0000"/>
                </a:solidFill>
                <a:cs typeface="Times New Roman" panose="02020603050405020304" pitchFamily="18" charset="0"/>
              </a:rPr>
              <a:t>Don’t add any other files.</a:t>
            </a:r>
            <a:endParaRPr lang="zh-CN" altLang="zh-CN" b="1" kern="100" dirty="0">
              <a:solidFill>
                <a:srgbClr val="FF0000"/>
              </a:solidFill>
              <a:cs typeface="Times New Roman" panose="02020603050405020304" pitchFamily="18" charset="0"/>
            </a:endParaRPr>
          </a:p>
        </p:txBody>
      </p:sp>
      <p:sp>
        <p:nvSpPr>
          <p:cNvPr id="16389" name="矩形 4">
            <a:extLst>
              <a:ext uri="{FF2B5EF4-FFF2-40B4-BE49-F238E27FC236}">
                <a16:creationId xmlns:a16="http://schemas.microsoft.com/office/drawing/2014/main" id="{D5ECD2AF-6AC0-430D-B5AE-80E9A3F15068}"/>
              </a:ext>
            </a:extLst>
          </p:cNvPr>
          <p:cNvSpPr>
            <a:spLocks noChangeArrowheads="1"/>
          </p:cNvSpPr>
          <p:nvPr/>
        </p:nvSpPr>
        <p:spPr bwMode="auto">
          <a:xfrm>
            <a:off x="6540104" y="4612481"/>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6"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-step6</a:t>
            </a:r>
            <a:endParaRPr lang="zh-CN" altLang="en-US" b="1"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22</a:t>
            </a:fld>
            <a:endParaRPr lang="zh-CN" altLang="en-US" dirty="0"/>
          </a:p>
        </p:txBody>
      </p:sp>
      <p:sp>
        <p:nvSpPr>
          <p:cNvPr id="2" name="标题 1">
            <a:extLst>
              <a:ext uri="{FF2B5EF4-FFF2-40B4-BE49-F238E27FC236}">
                <a16:creationId xmlns:a16="http://schemas.microsoft.com/office/drawing/2014/main" id="{1474E83C-FAE4-BB44-4B86-CCAACBCEE15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3">
            <a:extLst>
              <a:ext uri="{FF2B5EF4-FFF2-40B4-BE49-F238E27FC236}">
                <a16:creationId xmlns:a16="http://schemas.microsoft.com/office/drawing/2014/main" id="{D8B165B3-24AC-4665-84BC-719951C32726}"/>
              </a:ext>
            </a:extLst>
          </p:cNvPr>
          <p:cNvGrpSpPr>
            <a:grpSpLocks/>
          </p:cNvGrpSpPr>
          <p:nvPr/>
        </p:nvGrpSpPr>
        <p:grpSpPr bwMode="auto">
          <a:xfrm>
            <a:off x="2494360" y="0"/>
            <a:ext cx="6649640" cy="5143500"/>
            <a:chOff x="1714981" y="1384078"/>
            <a:chExt cx="5732462" cy="4826000"/>
          </a:xfrm>
        </p:grpSpPr>
        <p:pic>
          <p:nvPicPr>
            <p:cNvPr id="17414" name="图片 9">
              <a:extLst>
                <a:ext uri="{FF2B5EF4-FFF2-40B4-BE49-F238E27FC236}">
                  <a16:creationId xmlns:a16="http://schemas.microsoft.com/office/drawing/2014/main" id="{DAABA4E5-E0C2-476D-9258-F651A04FC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981" y="1384078"/>
              <a:ext cx="5732462"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矩形 1">
              <a:extLst>
                <a:ext uri="{FF2B5EF4-FFF2-40B4-BE49-F238E27FC236}">
                  <a16:creationId xmlns:a16="http://schemas.microsoft.com/office/drawing/2014/main" id="{6F2514ED-4A6B-432A-8471-F023C5A77ADF}"/>
                </a:ext>
              </a:extLst>
            </p:cNvPr>
            <p:cNvSpPr>
              <a:spLocks noChangeArrowheads="1"/>
            </p:cNvSpPr>
            <p:nvPr/>
          </p:nvSpPr>
          <p:spPr bwMode="auto">
            <a:xfrm>
              <a:off x="1908175" y="4581784"/>
              <a:ext cx="5327650" cy="2889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6" name="矩形 4">
              <a:extLst>
                <a:ext uri="{FF2B5EF4-FFF2-40B4-BE49-F238E27FC236}">
                  <a16:creationId xmlns:a16="http://schemas.microsoft.com/office/drawing/2014/main" id="{B21D6BC1-4DF8-4B70-B87A-0EB2EEFA9D81}"/>
                </a:ext>
              </a:extLst>
            </p:cNvPr>
            <p:cNvSpPr>
              <a:spLocks noChangeArrowheads="1"/>
            </p:cNvSpPr>
            <p:nvPr/>
          </p:nvSpPr>
          <p:spPr bwMode="auto">
            <a:xfrm>
              <a:off x="5066193" y="2854584"/>
              <a:ext cx="647701"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7" name="矩形 4">
              <a:extLst>
                <a:ext uri="{FF2B5EF4-FFF2-40B4-BE49-F238E27FC236}">
                  <a16:creationId xmlns:a16="http://schemas.microsoft.com/office/drawing/2014/main" id="{9D25C8A8-000F-4A78-887B-886E45973B33}"/>
                </a:ext>
              </a:extLst>
            </p:cNvPr>
            <p:cNvSpPr>
              <a:spLocks noChangeArrowheads="1"/>
            </p:cNvSpPr>
            <p:nvPr/>
          </p:nvSpPr>
          <p:spPr bwMode="auto">
            <a:xfrm>
              <a:off x="2773103" y="3166472"/>
              <a:ext cx="902670"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8" name="矩形 4">
              <a:extLst>
                <a:ext uri="{FF2B5EF4-FFF2-40B4-BE49-F238E27FC236}">
                  <a16:creationId xmlns:a16="http://schemas.microsoft.com/office/drawing/2014/main" id="{3AB27E6B-5064-40EE-97F9-C3E5154AB4BA}"/>
                </a:ext>
              </a:extLst>
            </p:cNvPr>
            <p:cNvSpPr>
              <a:spLocks noChangeArrowheads="1"/>
            </p:cNvSpPr>
            <p:nvPr/>
          </p:nvSpPr>
          <p:spPr bwMode="auto">
            <a:xfrm>
              <a:off x="2776648" y="3446463"/>
              <a:ext cx="899125"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4" name="矩形 3">
              <a:extLst>
                <a:ext uri="{FF2B5EF4-FFF2-40B4-BE49-F238E27FC236}">
                  <a16:creationId xmlns:a16="http://schemas.microsoft.com/office/drawing/2014/main" id="{71BC3DF3-15B9-4074-A084-4F346B3CBCD3}"/>
                </a:ext>
              </a:extLst>
            </p:cNvPr>
            <p:cNvSpPr/>
            <p:nvPr/>
          </p:nvSpPr>
          <p:spPr>
            <a:xfrm>
              <a:off x="2460150" y="2412955"/>
              <a:ext cx="2339173" cy="606434"/>
            </a:xfrm>
            <a:prstGeom prst="rect">
              <a:avLst/>
            </a:prstGeom>
            <a:solidFill>
              <a:schemeClr val="bg1"/>
            </a:solidFill>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1.  Select xc7z020clg484-1 as the following part</a:t>
              </a:r>
              <a:endParaRPr lang="zh-CN" altLang="zh-CN" b="1" kern="100" dirty="0">
                <a:solidFill>
                  <a:srgbClr val="FF0000"/>
                </a:solidFill>
                <a:cs typeface="Times New Roman" panose="02020603050405020304" pitchFamily="18" charset="0"/>
              </a:endParaRPr>
            </a:p>
          </p:txBody>
        </p:sp>
      </p:grpSp>
      <p:sp>
        <p:nvSpPr>
          <p:cNvPr id="17411" name="矩形 4">
            <a:extLst>
              <a:ext uri="{FF2B5EF4-FFF2-40B4-BE49-F238E27FC236}">
                <a16:creationId xmlns:a16="http://schemas.microsoft.com/office/drawing/2014/main" id="{D0E07771-163F-445E-B471-3EC65BF8DACD}"/>
              </a:ext>
            </a:extLst>
          </p:cNvPr>
          <p:cNvSpPr>
            <a:spLocks noChangeArrowheads="1"/>
          </p:cNvSpPr>
          <p:nvPr/>
        </p:nvSpPr>
        <p:spPr bwMode="auto">
          <a:xfrm>
            <a:off x="6540104" y="4601766"/>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3258C09A-61FC-4F4B-92C6-A8E1F60132D7}"/>
              </a:ext>
            </a:extLst>
          </p:cNvPr>
          <p:cNvSpPr/>
          <p:nvPr/>
        </p:nvSpPr>
        <p:spPr bwMode="auto">
          <a:xfrm>
            <a:off x="6825854" y="4256485"/>
            <a:ext cx="1483519" cy="345281"/>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12"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-step7</a:t>
            </a:r>
            <a:endParaRPr lang="zh-CN" altLang="en-US" b="1" dirty="0">
              <a:solidFill>
                <a:srgbClr val="00B0F0"/>
              </a:solidFill>
            </a:endParaRPr>
          </a:p>
        </p:txBody>
      </p:sp>
      <p:sp>
        <p:nvSpPr>
          <p:cNvPr id="13"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4"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23</a:t>
            </a:fld>
            <a:endParaRPr lang="zh-CN" altLang="en-US" dirty="0"/>
          </a:p>
        </p:txBody>
      </p:sp>
      <p:sp>
        <p:nvSpPr>
          <p:cNvPr id="2" name="标题 1">
            <a:extLst>
              <a:ext uri="{FF2B5EF4-FFF2-40B4-BE49-F238E27FC236}">
                <a16:creationId xmlns:a16="http://schemas.microsoft.com/office/drawing/2014/main" id="{EC1D1D4D-5732-DD45-593D-10354DBB04E2}"/>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8">
            <a:extLst>
              <a:ext uri="{FF2B5EF4-FFF2-40B4-BE49-F238E27FC236}">
                <a16:creationId xmlns:a16="http://schemas.microsoft.com/office/drawing/2014/main" id="{D2000CC6-BE70-42BC-89DC-EAD19817470E}"/>
              </a:ext>
            </a:extLst>
          </p:cNvPr>
          <p:cNvGrpSpPr>
            <a:grpSpLocks/>
          </p:cNvGrpSpPr>
          <p:nvPr/>
        </p:nvGrpSpPr>
        <p:grpSpPr bwMode="auto">
          <a:xfrm>
            <a:off x="2597944" y="0"/>
            <a:ext cx="6546056" cy="5143500"/>
            <a:chOff x="1968169" y="1050224"/>
            <a:chExt cx="5273675" cy="4479925"/>
          </a:xfrm>
        </p:grpSpPr>
        <p:pic>
          <p:nvPicPr>
            <p:cNvPr id="18437" name="图片 9">
              <a:extLst>
                <a:ext uri="{FF2B5EF4-FFF2-40B4-BE49-F238E27FC236}">
                  <a16:creationId xmlns:a16="http://schemas.microsoft.com/office/drawing/2014/main" id="{5EC89451-56E6-4BE2-A1CD-7F67D893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169" y="1050224"/>
              <a:ext cx="52736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E7E1981-A495-4C83-BA70-5D9824080402}"/>
                </a:ext>
              </a:extLst>
            </p:cNvPr>
            <p:cNvSpPr/>
            <p:nvPr/>
          </p:nvSpPr>
          <p:spPr>
            <a:xfrm>
              <a:off x="5310018" y="4260837"/>
              <a:ext cx="1708333" cy="804209"/>
            </a:xfrm>
            <a:prstGeom prst="rect">
              <a:avLst/>
            </a:prstGeom>
          </p:spPr>
          <p:txBody>
            <a:bodyPr>
              <a:spAutoFit/>
            </a:bodyPr>
            <a:lstStyle/>
            <a:p>
              <a:pPr algn="ctr">
                <a:defRPr/>
              </a:pPr>
              <a:r>
                <a:rPr lang="en-US" altLang="zh-CN" b="1" kern="100" dirty="0">
                  <a:solidFill>
                    <a:srgbClr val="FF0000"/>
                  </a:solidFill>
                  <a:cs typeface="Times New Roman" panose="02020603050405020304" pitchFamily="18" charset="0"/>
                </a:rPr>
                <a:t>Check  the project  information</a:t>
              </a:r>
              <a:r>
                <a:rPr lang="zh-CN" altLang="en-US" b="1" kern="100" dirty="0">
                  <a:solidFill>
                    <a:srgbClr val="FF0000"/>
                  </a:solidFill>
                  <a:cs typeface="Times New Roman" panose="02020603050405020304" pitchFamily="18" charset="0"/>
                </a:rPr>
                <a:t>，</a:t>
              </a:r>
              <a:r>
                <a:rPr lang="en-US" altLang="zh-CN" b="1" kern="100" dirty="0">
                  <a:solidFill>
                    <a:srgbClr val="FF0000"/>
                  </a:solidFill>
                  <a:cs typeface="Times New Roman" panose="02020603050405020304" pitchFamily="18" charset="0"/>
                </a:rPr>
                <a:t>then click here</a:t>
              </a:r>
              <a:endParaRPr lang="zh-CN" altLang="en-US" b="1" dirty="0">
                <a:solidFill>
                  <a:srgbClr val="FF0000"/>
                </a:solidFill>
              </a:endParaRPr>
            </a:p>
          </p:txBody>
        </p:sp>
      </p:grpSp>
      <p:sp>
        <p:nvSpPr>
          <p:cNvPr id="18436" name="矩形 4">
            <a:extLst>
              <a:ext uri="{FF2B5EF4-FFF2-40B4-BE49-F238E27FC236}">
                <a16:creationId xmlns:a16="http://schemas.microsoft.com/office/drawing/2014/main" id="{7C5BA1EB-1B06-409F-8152-B09D465047EF}"/>
              </a:ext>
            </a:extLst>
          </p:cNvPr>
          <p:cNvSpPr>
            <a:spLocks noChangeArrowheads="1"/>
          </p:cNvSpPr>
          <p:nvPr/>
        </p:nvSpPr>
        <p:spPr bwMode="auto">
          <a:xfrm>
            <a:off x="7389019" y="4582716"/>
            <a:ext cx="834629"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2028269" cy="1908572"/>
          </a:xfrm>
        </p:spPr>
        <p:txBody>
          <a:bodyPr>
            <a:normAutofit/>
          </a:bodyPr>
          <a:lstStyle/>
          <a:p>
            <a:pPr algn="ctr"/>
            <a:r>
              <a:rPr lang="en-US" altLang="zh-CN" b="1" dirty="0">
                <a:solidFill>
                  <a:srgbClr val="00B0F0"/>
                </a:solidFill>
              </a:rPr>
              <a:t>1. Create New Hardware </a:t>
            </a:r>
            <a:r>
              <a:rPr lang="en-US" altLang="zh-CN" b="1" dirty="0">
                <a:solidFill>
                  <a:srgbClr val="FF0000"/>
                </a:solidFill>
              </a:rPr>
              <a:t>Project</a:t>
            </a:r>
            <a:br>
              <a:rPr lang="en-US" altLang="zh-CN" b="1" dirty="0">
                <a:solidFill>
                  <a:srgbClr val="FF0000"/>
                </a:solidFill>
              </a:rPr>
            </a:br>
            <a:r>
              <a:rPr lang="en-US" altLang="zh-CN" b="1" dirty="0">
                <a:solidFill>
                  <a:srgbClr val="00B0F0"/>
                </a:solidFill>
              </a:rPr>
              <a:t>-step8</a:t>
            </a:r>
            <a:endParaRPr lang="zh-CN" altLang="en-US" b="1" dirty="0">
              <a:solidFill>
                <a:srgbClr val="00B0F0"/>
              </a:solidFill>
            </a:endParaRP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24</a:t>
            </a:fld>
            <a:endParaRPr lang="zh-CN" altLang="en-US" dirty="0"/>
          </a:p>
        </p:txBody>
      </p:sp>
      <p:sp>
        <p:nvSpPr>
          <p:cNvPr id="2" name="标题 1">
            <a:extLst>
              <a:ext uri="{FF2B5EF4-FFF2-40B4-BE49-F238E27FC236}">
                <a16:creationId xmlns:a16="http://schemas.microsoft.com/office/drawing/2014/main" id="{5ED9A38B-9E3B-C0EF-5ACA-699749681304}"/>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a:extLst>
              <a:ext uri="{FF2B5EF4-FFF2-40B4-BE49-F238E27FC236}">
                <a16:creationId xmlns:a16="http://schemas.microsoft.com/office/drawing/2014/main" id="{472409CA-D821-4710-90B8-EB9A3675A0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5310" y="29766"/>
            <a:ext cx="662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D00FFC17-4C73-485B-BF6B-15D7AF5E499E}"/>
              </a:ext>
            </a:extLst>
          </p:cNvPr>
          <p:cNvSpPr/>
          <p:nvPr/>
        </p:nvSpPr>
        <p:spPr>
          <a:xfrm>
            <a:off x="5893594" y="1042988"/>
            <a:ext cx="2974181" cy="807244"/>
          </a:xfrm>
          <a:prstGeom prst="rect">
            <a:avLst/>
          </a:prstGeom>
        </p:spPr>
        <p:txBody>
          <a:bodyPr lIns="68580" tIns="34290" rIns="68580" bIns="34290">
            <a:spAutoFit/>
          </a:bodyPr>
          <a:lstStyle/>
          <a:p>
            <a:pPr algn="just">
              <a:spcAft>
                <a:spcPts val="0"/>
              </a:spcAft>
              <a:defRPr/>
            </a:pPr>
            <a:r>
              <a:rPr lang="en-US" altLang="zh-CN" sz="2400" b="1" kern="100" dirty="0">
                <a:solidFill>
                  <a:srgbClr val="FF0000"/>
                </a:solidFill>
                <a:cs typeface="Times New Roman" panose="02020603050405020304" pitchFamily="18" charset="0"/>
              </a:rPr>
              <a:t>After finished,  you can see this window </a:t>
            </a:r>
            <a:endParaRPr lang="zh-CN" altLang="zh-CN" sz="2400" b="1" kern="100" dirty="0">
              <a:solidFill>
                <a:srgbClr val="FF0000"/>
              </a:solidFill>
              <a:cs typeface="Times New Roman" panose="02020603050405020304" pitchFamily="18" charset="0"/>
            </a:endParaRPr>
          </a:p>
        </p:txBody>
      </p:sp>
      <p:sp>
        <p:nvSpPr>
          <p:cNvPr id="6" name="矩形 5">
            <a:extLst>
              <a:ext uri="{FF2B5EF4-FFF2-40B4-BE49-F238E27FC236}">
                <a16:creationId xmlns:a16="http://schemas.microsoft.com/office/drawing/2014/main" id="{F03676B2-A048-4347-881E-17D962234900}"/>
              </a:ext>
            </a:extLst>
          </p:cNvPr>
          <p:cNvSpPr/>
          <p:nvPr/>
        </p:nvSpPr>
        <p:spPr bwMode="auto">
          <a:xfrm>
            <a:off x="3356372" y="1183482"/>
            <a:ext cx="1457325" cy="346472"/>
          </a:xfrm>
          <a:prstGeom prst="rect">
            <a:avLst/>
          </a:prstGeom>
          <a:no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Source Menu</a:t>
            </a:r>
            <a:endParaRPr lang="zh-CN" altLang="zh-CN" b="1" kern="100" dirty="0">
              <a:solidFill>
                <a:srgbClr val="FF0000"/>
              </a:solidFill>
              <a:cs typeface="Times New Roman" panose="02020603050405020304" pitchFamily="18" charset="0"/>
            </a:endParaRPr>
          </a:p>
        </p:txBody>
      </p:sp>
      <p:sp>
        <p:nvSpPr>
          <p:cNvPr id="7" name="矩形 6">
            <a:extLst>
              <a:ext uri="{FF2B5EF4-FFF2-40B4-BE49-F238E27FC236}">
                <a16:creationId xmlns:a16="http://schemas.microsoft.com/office/drawing/2014/main" id="{0BC11C09-9850-48FE-AF23-7A0357247B3C}"/>
              </a:ext>
            </a:extLst>
          </p:cNvPr>
          <p:cNvSpPr/>
          <p:nvPr/>
        </p:nvSpPr>
        <p:spPr bwMode="auto">
          <a:xfrm>
            <a:off x="3371850" y="246460"/>
            <a:ext cx="1406129" cy="937022"/>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矩形 7">
            <a:extLst>
              <a:ext uri="{FF2B5EF4-FFF2-40B4-BE49-F238E27FC236}">
                <a16:creationId xmlns:a16="http://schemas.microsoft.com/office/drawing/2014/main" id="{6BB10B02-D4FF-4ACD-B3A3-1C38E6DACCEE}"/>
              </a:ext>
            </a:extLst>
          </p:cNvPr>
          <p:cNvSpPr/>
          <p:nvPr/>
        </p:nvSpPr>
        <p:spPr bwMode="auto">
          <a:xfrm>
            <a:off x="2475310" y="1915717"/>
            <a:ext cx="788194" cy="38219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a:extLst>
              <a:ext uri="{FF2B5EF4-FFF2-40B4-BE49-F238E27FC236}">
                <a16:creationId xmlns:a16="http://schemas.microsoft.com/office/drawing/2014/main" id="{5E5F9F66-2935-464C-BF1C-C4A7430E19DF}"/>
              </a:ext>
            </a:extLst>
          </p:cNvPr>
          <p:cNvSpPr/>
          <p:nvPr/>
        </p:nvSpPr>
        <p:spPr bwMode="auto">
          <a:xfrm>
            <a:off x="2475310" y="3979069"/>
            <a:ext cx="788194" cy="59293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矩形 9">
            <a:extLst>
              <a:ext uri="{FF2B5EF4-FFF2-40B4-BE49-F238E27FC236}">
                <a16:creationId xmlns:a16="http://schemas.microsoft.com/office/drawing/2014/main" id="{707CAB10-D2E6-4672-AC2C-B1934A4D12D9}"/>
              </a:ext>
            </a:extLst>
          </p:cNvPr>
          <p:cNvSpPr/>
          <p:nvPr/>
        </p:nvSpPr>
        <p:spPr bwMode="auto">
          <a:xfrm>
            <a:off x="2480072" y="2750344"/>
            <a:ext cx="789384" cy="59293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1" name="矩形 10">
            <a:extLst>
              <a:ext uri="{FF2B5EF4-FFF2-40B4-BE49-F238E27FC236}">
                <a16:creationId xmlns:a16="http://schemas.microsoft.com/office/drawing/2014/main" id="{F923264F-3F2B-4C12-B93C-9336F5BFEFD7}"/>
              </a:ext>
            </a:extLst>
          </p:cNvPr>
          <p:cNvSpPr/>
          <p:nvPr/>
        </p:nvSpPr>
        <p:spPr bwMode="auto">
          <a:xfrm>
            <a:off x="3263504" y="1951435"/>
            <a:ext cx="1949053" cy="346472"/>
          </a:xfrm>
          <a:prstGeom prst="rect">
            <a:avLst/>
          </a:prstGeom>
          <a:no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Simulation Menu</a:t>
            </a:r>
            <a:endParaRPr lang="zh-CN" altLang="zh-CN" b="1" kern="100" dirty="0">
              <a:solidFill>
                <a:srgbClr val="FF0000"/>
              </a:solidFill>
              <a:cs typeface="Times New Roman" panose="02020603050405020304" pitchFamily="18" charset="0"/>
            </a:endParaRPr>
          </a:p>
        </p:txBody>
      </p:sp>
      <p:sp>
        <p:nvSpPr>
          <p:cNvPr id="12" name="矩形 11">
            <a:extLst>
              <a:ext uri="{FF2B5EF4-FFF2-40B4-BE49-F238E27FC236}">
                <a16:creationId xmlns:a16="http://schemas.microsoft.com/office/drawing/2014/main" id="{503472CB-0F5C-4391-B918-F770F8CEAC46}"/>
              </a:ext>
            </a:extLst>
          </p:cNvPr>
          <p:cNvSpPr/>
          <p:nvPr/>
        </p:nvSpPr>
        <p:spPr bwMode="auto">
          <a:xfrm>
            <a:off x="3269456" y="2874169"/>
            <a:ext cx="1947863" cy="345281"/>
          </a:xfrm>
          <a:prstGeom prst="rect">
            <a:avLst/>
          </a:prstGeom>
          <a:no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Synthesis Menu</a:t>
            </a:r>
            <a:endParaRPr lang="zh-CN" altLang="zh-CN" b="1" kern="100" dirty="0">
              <a:solidFill>
                <a:srgbClr val="FF0000"/>
              </a:solidFill>
              <a:cs typeface="Times New Roman" panose="02020603050405020304" pitchFamily="18" charset="0"/>
            </a:endParaRPr>
          </a:p>
        </p:txBody>
      </p:sp>
      <p:sp>
        <p:nvSpPr>
          <p:cNvPr id="13" name="矩形 12">
            <a:extLst>
              <a:ext uri="{FF2B5EF4-FFF2-40B4-BE49-F238E27FC236}">
                <a16:creationId xmlns:a16="http://schemas.microsoft.com/office/drawing/2014/main" id="{6EC6B041-AB89-4E20-AEAE-737CB6A80286}"/>
              </a:ext>
            </a:extLst>
          </p:cNvPr>
          <p:cNvSpPr/>
          <p:nvPr/>
        </p:nvSpPr>
        <p:spPr bwMode="auto">
          <a:xfrm>
            <a:off x="3263504" y="4102894"/>
            <a:ext cx="2630090" cy="345281"/>
          </a:xfrm>
          <a:prstGeom prst="rect">
            <a:avLst/>
          </a:prstGeom>
          <a:no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Hardware Program Menu</a:t>
            </a:r>
            <a:endParaRPr lang="zh-CN" altLang="zh-CN" b="1" kern="100" dirty="0">
              <a:solidFill>
                <a:srgbClr val="FF0000"/>
              </a:solidFill>
              <a:cs typeface="Times New Roman" panose="02020603050405020304" pitchFamily="18" charset="0"/>
            </a:endParaRPr>
          </a:p>
        </p:txBody>
      </p:sp>
      <p:sp>
        <p:nvSpPr>
          <p:cNvPr id="17"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1. Create New Hardware </a:t>
            </a:r>
            <a:r>
              <a:rPr lang="en-US" altLang="zh-CN" dirty="0">
                <a:solidFill>
                  <a:srgbClr val="FF0000"/>
                </a:solidFill>
              </a:rPr>
              <a:t>Project</a:t>
            </a:r>
            <a:br>
              <a:rPr lang="en-US" altLang="zh-CN" dirty="0">
                <a:solidFill>
                  <a:srgbClr val="FF0000"/>
                </a:solidFill>
              </a:rPr>
            </a:br>
            <a:r>
              <a:rPr lang="en-US" altLang="zh-CN" dirty="0">
                <a:solidFill>
                  <a:srgbClr val="00B0F0"/>
                </a:solidFill>
              </a:rPr>
              <a:t>-step9</a:t>
            </a:r>
            <a:endParaRPr lang="zh-CN" altLang="en-US" dirty="0">
              <a:solidFill>
                <a:srgbClr val="00B0F0"/>
              </a:solidFill>
            </a:endParaRPr>
          </a:p>
        </p:txBody>
      </p:sp>
      <p:sp>
        <p:nvSpPr>
          <p:cNvPr id="1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25</a:t>
            </a:fld>
            <a:endParaRPr lang="zh-CN" altLang="en-US" dirty="0"/>
          </a:p>
        </p:txBody>
      </p:sp>
      <p:sp>
        <p:nvSpPr>
          <p:cNvPr id="2" name="标题 1">
            <a:extLst>
              <a:ext uri="{FF2B5EF4-FFF2-40B4-BE49-F238E27FC236}">
                <a16:creationId xmlns:a16="http://schemas.microsoft.com/office/drawing/2014/main" id="{88B3797E-D268-3283-1167-7DAB71AC6F83}"/>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标题 1">
            <a:extLst>
              <a:ext uri="{FF2B5EF4-FFF2-40B4-BE49-F238E27FC236}">
                <a16:creationId xmlns:a16="http://schemas.microsoft.com/office/drawing/2014/main" id="{D065FF21-2CC2-4F87-A910-3AE5D97CE883}"/>
              </a:ext>
            </a:extLst>
          </p:cNvPr>
          <p:cNvSpPr>
            <a:spLocks noGrp="1"/>
          </p:cNvSpPr>
          <p:nvPr>
            <p:ph type="title"/>
          </p:nvPr>
        </p:nvSpPr>
        <p:spPr>
          <a:xfrm>
            <a:off x="733270" y="1015682"/>
            <a:ext cx="1966913" cy="636984"/>
          </a:xfrm>
        </p:spPr>
        <p:txBody>
          <a:bodyPr>
            <a:normAutofit/>
          </a:bodyPr>
          <a:lstStyle/>
          <a:p>
            <a:pPr algn="ctr" eaLnBrk="1" hangingPunct="1"/>
            <a:r>
              <a:rPr lang="zh-CN" altLang="en-US" dirty="0">
                <a:solidFill>
                  <a:srgbClr val="00B0F0"/>
                </a:solidFill>
                <a:latin typeface="Times New Roman" panose="02020603050405020304" pitchFamily="18" charset="0"/>
                <a:cs typeface="Times New Roman" panose="02020603050405020304" pitchFamily="18" charset="0"/>
              </a:rPr>
              <a:t>设计输入</a:t>
            </a:r>
            <a:endParaRPr lang="en-US" altLang="zh-CN" dirty="0">
              <a:solidFill>
                <a:srgbClr val="00B0F0"/>
              </a:solidFill>
              <a:latin typeface="Times New Roman" panose="02020603050405020304" pitchFamily="18" charset="0"/>
              <a:cs typeface="Times New Roman" panose="02020603050405020304" pitchFamily="18" charset="0"/>
            </a:endParaRPr>
          </a:p>
        </p:txBody>
      </p:sp>
      <p:sp>
        <p:nvSpPr>
          <p:cNvPr id="10243" name="Rectangle 8">
            <a:extLst>
              <a:ext uri="{FF2B5EF4-FFF2-40B4-BE49-F238E27FC236}">
                <a16:creationId xmlns:a16="http://schemas.microsoft.com/office/drawing/2014/main" id="{642FAF95-9FD4-45AB-AA4B-D5DF9D656A0F}"/>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10245" name="矩形 6">
            <a:extLst>
              <a:ext uri="{FF2B5EF4-FFF2-40B4-BE49-F238E27FC236}">
                <a16:creationId xmlns:a16="http://schemas.microsoft.com/office/drawing/2014/main" id="{FD1E9C08-0B16-43AA-81B1-1769985C7691}"/>
              </a:ext>
            </a:extLst>
          </p:cNvPr>
          <p:cNvSpPr>
            <a:spLocks noChangeArrowheads="1"/>
          </p:cNvSpPr>
          <p:nvPr/>
        </p:nvSpPr>
        <p:spPr bwMode="auto">
          <a:xfrm>
            <a:off x="3229280" y="1430528"/>
            <a:ext cx="1471613" cy="81557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a:t>FPGA</a:t>
            </a:r>
            <a:r>
              <a:rPr lang="zh-CN" altLang="en-US"/>
              <a:t>设计流程</a:t>
            </a:r>
            <a:endParaRPr lang="zh-CN" altLang="en-US" dirty="0"/>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26</a:t>
            </a:fld>
            <a:endParaRPr lang="zh-CN" altLang="en-US" dirty="0"/>
          </a:p>
        </p:txBody>
      </p:sp>
    </p:spTree>
    <p:extLst>
      <p:ext uri="{BB962C8B-B14F-4D97-AF65-F5344CB8AC3E}">
        <p14:creationId xmlns:p14="http://schemas.microsoft.com/office/powerpoint/2010/main" val="85480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506" name="组合 5">
            <a:extLst>
              <a:ext uri="{FF2B5EF4-FFF2-40B4-BE49-F238E27FC236}">
                <a16:creationId xmlns:a16="http://schemas.microsoft.com/office/drawing/2014/main" id="{BB143170-6A25-4007-836C-1B5D60CF2B5F}"/>
              </a:ext>
            </a:extLst>
          </p:cNvPr>
          <p:cNvGrpSpPr>
            <a:grpSpLocks/>
          </p:cNvGrpSpPr>
          <p:nvPr/>
        </p:nvGrpSpPr>
        <p:grpSpPr bwMode="auto">
          <a:xfrm>
            <a:off x="2494360" y="0"/>
            <a:ext cx="6649640" cy="5143500"/>
            <a:chOff x="912794" y="1739687"/>
            <a:chExt cx="3762375" cy="3114675"/>
          </a:xfrm>
        </p:grpSpPr>
        <p:pic>
          <p:nvPicPr>
            <p:cNvPr id="21508" name="图片 2">
              <a:extLst>
                <a:ext uri="{FF2B5EF4-FFF2-40B4-BE49-F238E27FC236}">
                  <a16:creationId xmlns:a16="http://schemas.microsoft.com/office/drawing/2014/main" id="{055B21D1-9A19-4ECB-B6B2-D3BFC7EC2F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2794" y="1739687"/>
              <a:ext cx="3762375" cy="3114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F36CEE9E-6302-4233-94C0-AA28FEDC1C52}"/>
                </a:ext>
              </a:extLst>
            </p:cNvPr>
            <p:cNvSpPr/>
            <p:nvPr/>
          </p:nvSpPr>
          <p:spPr>
            <a:xfrm>
              <a:off x="1422079" y="2158582"/>
              <a:ext cx="787505" cy="223651"/>
            </a:xfrm>
            <a:prstGeom prst="rect">
              <a:avLst/>
            </a:prstGeom>
            <a:solidFill>
              <a:schemeClr val="bg1"/>
            </a:solid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1. Right-click</a:t>
              </a:r>
              <a:endParaRPr lang="zh-CN" altLang="zh-CN" b="1" kern="100" dirty="0">
                <a:solidFill>
                  <a:srgbClr val="FF0000"/>
                </a:solidFill>
                <a:cs typeface="Times New Roman" panose="02020603050405020304" pitchFamily="18" charset="0"/>
              </a:endParaRPr>
            </a:p>
          </p:txBody>
        </p:sp>
        <p:sp>
          <p:nvSpPr>
            <p:cNvPr id="12" name="矩形 11">
              <a:extLst>
                <a:ext uri="{FF2B5EF4-FFF2-40B4-BE49-F238E27FC236}">
                  <a16:creationId xmlns:a16="http://schemas.microsoft.com/office/drawing/2014/main" id="{418702A2-B96D-494A-910E-A1EF092D29B6}"/>
                </a:ext>
              </a:extLst>
            </p:cNvPr>
            <p:cNvSpPr/>
            <p:nvPr/>
          </p:nvSpPr>
          <p:spPr bwMode="auto">
            <a:xfrm>
              <a:off x="1290715" y="2368390"/>
              <a:ext cx="918868" cy="3186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C1099AAE-FB08-429B-AA2F-A79AAC51EB1D}"/>
                </a:ext>
              </a:extLst>
            </p:cNvPr>
            <p:cNvSpPr/>
            <p:nvPr/>
          </p:nvSpPr>
          <p:spPr bwMode="auto">
            <a:xfrm>
              <a:off x="2133461" y="4214844"/>
              <a:ext cx="2457501" cy="28262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42DFB49A-7ECA-444B-B957-E21A5E163705}"/>
                </a:ext>
              </a:extLst>
            </p:cNvPr>
            <p:cNvSpPr/>
            <p:nvPr/>
          </p:nvSpPr>
          <p:spPr bwMode="auto">
            <a:xfrm>
              <a:off x="3690282" y="3986291"/>
              <a:ext cx="800305" cy="223651"/>
            </a:xfrm>
            <a:prstGeom prst="rect">
              <a:avLst/>
            </a:prstGeom>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17" name="矩形 16">
              <a:extLst>
                <a:ext uri="{FF2B5EF4-FFF2-40B4-BE49-F238E27FC236}">
                  <a16:creationId xmlns:a16="http://schemas.microsoft.com/office/drawing/2014/main" id="{7739D3D1-3DDE-497D-B2B0-B78BA9149E06}"/>
                </a:ext>
              </a:extLst>
            </p:cNvPr>
            <p:cNvSpPr/>
            <p:nvPr/>
          </p:nvSpPr>
          <p:spPr bwMode="auto">
            <a:xfrm>
              <a:off x="966013" y="1780062"/>
              <a:ext cx="630543" cy="253788"/>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-step1</a:t>
            </a:r>
            <a:endParaRPr lang="zh-CN" altLang="en-US" dirty="0">
              <a:solidFill>
                <a:srgbClr val="00B0F0"/>
              </a:solidFill>
            </a:endParaRPr>
          </a:p>
        </p:txBody>
      </p:sp>
      <p:sp>
        <p:nvSpPr>
          <p:cNvPr id="1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27</a:t>
            </a:fld>
            <a:endParaRPr lang="zh-CN" altLang="en-US" dirty="0"/>
          </a:p>
        </p:txBody>
      </p:sp>
      <p:sp>
        <p:nvSpPr>
          <p:cNvPr id="2" name="标题 1">
            <a:extLst>
              <a:ext uri="{FF2B5EF4-FFF2-40B4-BE49-F238E27FC236}">
                <a16:creationId xmlns:a16="http://schemas.microsoft.com/office/drawing/2014/main" id="{27FE6D4E-4483-2581-9043-AA66BE1D9A5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overrideClrMapping bg1="lt1" tx1="dk1" bg2="lt2" tx2="dk2" accent1="accent1" accent2="accent2" accent3="accent3" accent4="accent4" accent5="accent5" accent6="accent6" hlink="hlink" folHlink="folHlink"/>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4">
            <a:extLst>
              <a:ext uri="{FF2B5EF4-FFF2-40B4-BE49-F238E27FC236}">
                <a16:creationId xmlns:a16="http://schemas.microsoft.com/office/drawing/2014/main" id="{3476B4DD-C844-49F5-ADE7-8A894D722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4366" y="-46435"/>
            <a:ext cx="6599634" cy="518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4">
            <a:extLst>
              <a:ext uri="{FF2B5EF4-FFF2-40B4-BE49-F238E27FC236}">
                <a16:creationId xmlns:a16="http://schemas.microsoft.com/office/drawing/2014/main" id="{0A047988-140F-47E6-861F-AEB4525772C4}"/>
              </a:ext>
            </a:extLst>
          </p:cNvPr>
          <p:cNvSpPr>
            <a:spLocks noChangeArrowheads="1"/>
          </p:cNvSpPr>
          <p:nvPr/>
        </p:nvSpPr>
        <p:spPr bwMode="auto">
          <a:xfrm>
            <a:off x="6281738" y="4542235"/>
            <a:ext cx="944166"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20BDB154-1D82-403A-BDF8-3C272CE71268}"/>
              </a:ext>
            </a:extLst>
          </p:cNvPr>
          <p:cNvSpPr/>
          <p:nvPr/>
        </p:nvSpPr>
        <p:spPr bwMode="auto">
          <a:xfrm>
            <a:off x="6484144" y="4206478"/>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22534" name="矩形 4">
            <a:extLst>
              <a:ext uri="{FF2B5EF4-FFF2-40B4-BE49-F238E27FC236}">
                <a16:creationId xmlns:a16="http://schemas.microsoft.com/office/drawing/2014/main" id="{77854E75-7AF0-429D-8D15-99C386507E15}"/>
              </a:ext>
            </a:extLst>
          </p:cNvPr>
          <p:cNvSpPr>
            <a:spLocks noChangeArrowheads="1"/>
          </p:cNvSpPr>
          <p:nvPr/>
        </p:nvSpPr>
        <p:spPr bwMode="auto">
          <a:xfrm>
            <a:off x="4005262" y="1285876"/>
            <a:ext cx="1643063" cy="289322"/>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2535" name="矩形 10">
            <a:extLst>
              <a:ext uri="{FF2B5EF4-FFF2-40B4-BE49-F238E27FC236}">
                <a16:creationId xmlns:a16="http://schemas.microsoft.com/office/drawing/2014/main" id="{5ABCD46E-CDBE-4F24-818F-71DF8791916C}"/>
              </a:ext>
            </a:extLst>
          </p:cNvPr>
          <p:cNvSpPr>
            <a:spLocks noChangeArrowheads="1"/>
          </p:cNvSpPr>
          <p:nvPr/>
        </p:nvSpPr>
        <p:spPr bwMode="auto">
          <a:xfrm>
            <a:off x="5678091" y="1257301"/>
            <a:ext cx="2151459"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-step2</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28</a:t>
            </a:fld>
            <a:endParaRPr lang="zh-CN" altLang="en-US" dirty="0"/>
          </a:p>
        </p:txBody>
      </p:sp>
      <p:sp>
        <p:nvSpPr>
          <p:cNvPr id="2" name="标题 1">
            <a:extLst>
              <a:ext uri="{FF2B5EF4-FFF2-40B4-BE49-F238E27FC236}">
                <a16:creationId xmlns:a16="http://schemas.microsoft.com/office/drawing/2014/main" id="{7306D706-E7E3-522B-4FF6-AA034313A6A7}"/>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a:extLst>
              <a:ext uri="{FF2B5EF4-FFF2-40B4-BE49-F238E27FC236}">
                <a16:creationId xmlns:a16="http://schemas.microsoft.com/office/drawing/2014/main" id="{E6AC4BBF-8FA4-4047-B31A-F4F121C3AF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503" y="0"/>
            <a:ext cx="626149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4">
            <a:extLst>
              <a:ext uri="{FF2B5EF4-FFF2-40B4-BE49-F238E27FC236}">
                <a16:creationId xmlns:a16="http://schemas.microsoft.com/office/drawing/2014/main" id="{DDFC0F61-B95D-47B6-BCD7-5002CC2A5F5A}"/>
              </a:ext>
            </a:extLst>
          </p:cNvPr>
          <p:cNvSpPr>
            <a:spLocks noChangeArrowheads="1"/>
          </p:cNvSpPr>
          <p:nvPr/>
        </p:nvSpPr>
        <p:spPr bwMode="auto">
          <a:xfrm>
            <a:off x="6407944" y="3111104"/>
            <a:ext cx="1028700"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7DF3D761-DE67-4588-A781-383368C6BF37}"/>
              </a:ext>
            </a:extLst>
          </p:cNvPr>
          <p:cNvSpPr/>
          <p:nvPr/>
        </p:nvSpPr>
        <p:spPr bwMode="auto">
          <a:xfrm>
            <a:off x="6694885" y="2765823"/>
            <a:ext cx="1482328" cy="345281"/>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-step3</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29</a:t>
            </a:fld>
            <a:endParaRPr lang="zh-CN" altLang="en-US" dirty="0"/>
          </a:p>
        </p:txBody>
      </p:sp>
      <p:sp>
        <p:nvSpPr>
          <p:cNvPr id="2" name="标题 1">
            <a:extLst>
              <a:ext uri="{FF2B5EF4-FFF2-40B4-BE49-F238E27FC236}">
                <a16:creationId xmlns:a16="http://schemas.microsoft.com/office/drawing/2014/main" id="{1B7292DC-E307-AAB7-D006-7DA7A4D4F45E}"/>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69478" y="2004185"/>
            <a:ext cx="4384708" cy="9825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Central Process Unit</a:t>
            </a:r>
          </a:p>
        </p:txBody>
      </p:sp>
      <p:sp>
        <p:nvSpPr>
          <p:cNvPr id="5" name="TextBox 4">
            <a:extLst>
              <a:ext uri="{FF2B5EF4-FFF2-40B4-BE49-F238E27FC236}">
                <a16:creationId xmlns:a16="http://schemas.microsoft.com/office/drawing/2014/main" id="{71E5BB61-F3AA-462A-B770-7C55EB55AD14}"/>
              </a:ext>
            </a:extLst>
          </p:cNvPr>
          <p:cNvSpPr txBox="1">
            <a:spLocks noChangeArrowheads="1"/>
          </p:cNvSpPr>
          <p:nvPr/>
        </p:nvSpPr>
        <p:spPr bwMode="auto">
          <a:xfrm>
            <a:off x="169478" y="645448"/>
            <a:ext cx="4384708" cy="334666"/>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eaLnBrk="1" hangingPunct="1">
              <a:buFontTx/>
              <a:buNone/>
              <a:defRPr sz="2400" b="1">
                <a:solidFill>
                  <a:srgbClr val="00B0F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600" dirty="0"/>
              <a:t>Boolean Algebra</a:t>
            </a:r>
            <a:endParaRPr lang="zh-CN" altLang="en-US" sz="1600" dirty="0"/>
          </a:p>
        </p:txBody>
      </p:sp>
      <p:sp>
        <p:nvSpPr>
          <p:cNvPr id="6" name="TextBox 5">
            <a:extLst>
              <a:ext uri="{FF2B5EF4-FFF2-40B4-BE49-F238E27FC236}">
                <a16:creationId xmlns:a16="http://schemas.microsoft.com/office/drawing/2014/main" id="{1C44E1B6-9B70-439D-A5A3-0D58D005888E}"/>
              </a:ext>
            </a:extLst>
          </p:cNvPr>
          <p:cNvSpPr txBox="1">
            <a:spLocks noChangeArrowheads="1"/>
          </p:cNvSpPr>
          <p:nvPr/>
        </p:nvSpPr>
        <p:spPr bwMode="auto">
          <a:xfrm>
            <a:off x="169479" y="1034576"/>
            <a:ext cx="4384708" cy="322543"/>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Gates</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7" name="TextBox 6">
            <a:extLst>
              <a:ext uri="{FF2B5EF4-FFF2-40B4-BE49-F238E27FC236}">
                <a16:creationId xmlns:a16="http://schemas.microsoft.com/office/drawing/2014/main" id="{41727439-DB93-4604-B577-34D05CF6F8FE}"/>
              </a:ext>
            </a:extLst>
          </p:cNvPr>
          <p:cNvSpPr txBox="1">
            <a:spLocks noChangeArrowheads="1"/>
          </p:cNvSpPr>
          <p:nvPr/>
        </p:nvSpPr>
        <p:spPr bwMode="auto">
          <a:xfrm>
            <a:off x="169479" y="1418318"/>
            <a:ext cx="2144847" cy="516144"/>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Combinational  Circuit</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8" name="TextBox 7">
            <a:extLst>
              <a:ext uri="{FF2B5EF4-FFF2-40B4-BE49-F238E27FC236}">
                <a16:creationId xmlns:a16="http://schemas.microsoft.com/office/drawing/2014/main" id="{598D1F73-B5F5-4B50-B342-3B4217F38E78}"/>
              </a:ext>
            </a:extLst>
          </p:cNvPr>
          <p:cNvSpPr txBox="1">
            <a:spLocks noChangeArrowheads="1"/>
          </p:cNvSpPr>
          <p:nvPr/>
        </p:nvSpPr>
        <p:spPr bwMode="auto">
          <a:xfrm>
            <a:off x="2402690" y="1418317"/>
            <a:ext cx="2151498" cy="514857"/>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Sequential</a:t>
            </a:r>
          </a:p>
          <a:p>
            <a:pPr algn="ctr" eaLnBrk="1" hangingPunct="1">
              <a:spcBef>
                <a:spcPct val="0"/>
              </a:spcBef>
              <a:buFontTx/>
              <a:buNone/>
            </a:pPr>
            <a:r>
              <a:rPr lang="en-US" altLang="zh-CN" sz="1600" b="1" dirty="0">
                <a:solidFill>
                  <a:srgbClr val="00B0F0"/>
                </a:solidFill>
                <a:latin typeface="Arial" panose="020B0604020202020204" pitchFamily="34" charset="0"/>
                <a:ea typeface="宋体" panose="02010600030101010101" pitchFamily="2" charset="-122"/>
              </a:rPr>
              <a:t>Circuit</a:t>
            </a:r>
            <a:endParaRPr lang="zh-CN" altLang="en-US" sz="1600" b="1" dirty="0">
              <a:solidFill>
                <a:srgbClr val="00B0F0"/>
              </a:solidFill>
              <a:latin typeface="Arial" panose="020B0604020202020204" pitchFamily="34" charset="0"/>
              <a:ea typeface="宋体" panose="02010600030101010101" pitchFamily="2" charset="-122"/>
            </a:endParaRPr>
          </a:p>
        </p:txBody>
      </p:sp>
      <p:sp>
        <p:nvSpPr>
          <p:cNvPr id="10" name="TextBox 9">
            <a:extLst>
              <a:ext uri="{FF2B5EF4-FFF2-40B4-BE49-F238E27FC236}">
                <a16:creationId xmlns:a16="http://schemas.microsoft.com/office/drawing/2014/main" id="{685703AE-51E5-4B4C-BDF9-D06BB92BA828}"/>
              </a:ext>
            </a:extLst>
          </p:cNvPr>
          <p:cNvSpPr txBox="1">
            <a:spLocks noChangeArrowheads="1"/>
          </p:cNvSpPr>
          <p:nvPr/>
        </p:nvSpPr>
        <p:spPr bwMode="auto">
          <a:xfrm>
            <a:off x="357974" y="2103612"/>
            <a:ext cx="1910908" cy="494770"/>
          </a:xfrm>
          <a:prstGeom prst="rect">
            <a:avLst/>
          </a:prstGeom>
          <a:solidFill>
            <a:srgbClr val="7030A0"/>
          </a:solidFill>
          <a:ln w="38100">
            <a:solidFill>
              <a:schemeClr val="bg1"/>
            </a:solidFill>
            <a:prstDash val="sysDash"/>
            <a:miter lim="800000"/>
            <a:headEnd/>
            <a:tailEnd/>
          </a:ln>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b="1" dirty="0" err="1">
                <a:solidFill>
                  <a:schemeClr val="bg1"/>
                </a:solidFill>
                <a:latin typeface="Arial" panose="020B0604020202020204" pitchFamily="34" charset="0"/>
                <a:ea typeface="宋体" panose="02010600030101010101" pitchFamily="2" charset="-122"/>
              </a:rPr>
              <a:t>Datapath</a:t>
            </a:r>
            <a:endParaRPr lang="en-US" altLang="zh-CN" sz="1400" b="1"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en-US" altLang="zh-CN" sz="1200" b="1" dirty="0">
                <a:solidFill>
                  <a:schemeClr val="bg1"/>
                </a:solidFill>
                <a:latin typeface="Arial" panose="020B0604020202020204" pitchFamily="34" charset="0"/>
                <a:ea typeface="宋体" panose="02010600030101010101" pitchFamily="2" charset="-122"/>
              </a:rPr>
              <a:t>(</a:t>
            </a:r>
            <a:r>
              <a:rPr lang="en-US" altLang="zh-CN" sz="1200" b="1" dirty="0" err="1">
                <a:solidFill>
                  <a:schemeClr val="bg1"/>
                </a:solidFill>
                <a:latin typeface="Arial" panose="020B0604020202020204" pitchFamily="34" charset="0"/>
                <a:ea typeface="宋体" panose="02010600030101010101" pitchFamily="2" charset="-122"/>
              </a:rPr>
              <a:t>ALU</a:t>
            </a:r>
            <a:r>
              <a:rPr lang="en-US" altLang="zh-CN" sz="1200" b="1" dirty="0">
                <a:solidFill>
                  <a:schemeClr val="bg1"/>
                </a:solidFill>
                <a:latin typeface="Arial" panose="020B0604020202020204" pitchFamily="34" charset="0"/>
                <a:ea typeface="宋体" panose="02010600030101010101" pitchFamily="2" charset="-122"/>
              </a:rPr>
              <a:t>, MUX…)</a:t>
            </a:r>
            <a:endParaRPr lang="zh-CN" altLang="en-US" sz="1200" b="1" dirty="0">
              <a:solidFill>
                <a:schemeClr val="bg1"/>
              </a:solidFill>
              <a:latin typeface="Arial" panose="020B0604020202020204" pitchFamily="34" charset="0"/>
              <a:ea typeface="宋体" panose="02010600030101010101" pitchFamily="2" charset="-122"/>
            </a:endParaRPr>
          </a:p>
        </p:txBody>
      </p:sp>
      <p:sp>
        <p:nvSpPr>
          <p:cNvPr id="22" name="矩形 21">
            <a:extLst>
              <a:ext uri="{FF2B5EF4-FFF2-40B4-BE49-F238E27FC236}">
                <a16:creationId xmlns:a16="http://schemas.microsoft.com/office/drawing/2014/main" id="{8BB18FF6-04C0-4A90-9FA7-602EC38346A9}"/>
              </a:ext>
            </a:extLst>
          </p:cNvPr>
          <p:cNvSpPr>
            <a:spLocks noChangeArrowheads="1"/>
          </p:cNvSpPr>
          <p:nvPr/>
        </p:nvSpPr>
        <p:spPr bwMode="auto">
          <a:xfrm>
            <a:off x="2439058" y="1758072"/>
            <a:ext cx="53500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Chap4</a:t>
            </a:r>
            <a:endParaRPr lang="zh-CN" altLang="en-US" sz="1050" b="1" dirty="0">
              <a:solidFill>
                <a:schemeClr val="bg1">
                  <a:lumMod val="50000"/>
                </a:schemeClr>
              </a:solidFill>
              <a:latin typeface="Comic Sans MS" pitchFamily="66" charset="0"/>
            </a:endParaRPr>
          </a:p>
        </p:txBody>
      </p:sp>
      <p:sp>
        <p:nvSpPr>
          <p:cNvPr id="23" name="矩形 22">
            <a:extLst>
              <a:ext uri="{FF2B5EF4-FFF2-40B4-BE49-F238E27FC236}">
                <a16:creationId xmlns:a16="http://schemas.microsoft.com/office/drawing/2014/main" id="{4CB5AB3C-D6C5-49A8-90EB-2F5A27CFF4B9}"/>
              </a:ext>
            </a:extLst>
          </p:cNvPr>
          <p:cNvSpPr>
            <a:spLocks noChangeArrowheads="1"/>
          </p:cNvSpPr>
          <p:nvPr/>
        </p:nvSpPr>
        <p:spPr bwMode="auto">
          <a:xfrm>
            <a:off x="206055" y="817013"/>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25" name="矩形 24">
            <a:extLst>
              <a:ext uri="{FF2B5EF4-FFF2-40B4-BE49-F238E27FC236}">
                <a16:creationId xmlns:a16="http://schemas.microsoft.com/office/drawing/2014/main" id="{E51C2E91-95CB-4DDC-8A37-0B5A2B0B31DF}"/>
              </a:ext>
            </a:extLst>
          </p:cNvPr>
          <p:cNvSpPr>
            <a:spLocks noChangeArrowheads="1"/>
          </p:cNvSpPr>
          <p:nvPr/>
        </p:nvSpPr>
        <p:spPr bwMode="auto">
          <a:xfrm>
            <a:off x="168814" y="2802095"/>
            <a:ext cx="595531" cy="161583"/>
          </a:xfrm>
          <a:prstGeom prst="rect">
            <a:avLst/>
          </a:prstGeom>
          <a:noFill/>
          <a:ln>
            <a:noFill/>
          </a:ln>
        </p:spPr>
        <p:txBody>
          <a:bodyPr wrap="square" lIns="0" tIns="0" rIns="0" bIns="0">
            <a:spAutoFit/>
          </a:bodyPr>
          <a:lstStyle/>
          <a:p>
            <a:pPr algn="ctr" eaLnBrk="1" hangingPunct="1"/>
            <a:r>
              <a:rPr lang="en-US" altLang="zh-CN" sz="1050" b="1" dirty="0">
                <a:solidFill>
                  <a:schemeClr val="bg1">
                    <a:lumMod val="75000"/>
                  </a:schemeClr>
                </a:solidFill>
                <a:latin typeface="Comic Sans MS" pitchFamily="66" charset="0"/>
              </a:rPr>
              <a:t>Chap5</a:t>
            </a:r>
          </a:p>
        </p:txBody>
      </p:sp>
      <p:sp>
        <p:nvSpPr>
          <p:cNvPr id="28" name="TextBox 27">
            <a:extLst>
              <a:ext uri="{FF2B5EF4-FFF2-40B4-BE49-F238E27FC236}">
                <a16:creationId xmlns:a16="http://schemas.microsoft.com/office/drawing/2014/main" id="{B9D9634E-6229-446A-8FEB-F4D4104493F4}"/>
              </a:ext>
            </a:extLst>
          </p:cNvPr>
          <p:cNvSpPr txBox="1">
            <a:spLocks noChangeArrowheads="1"/>
          </p:cNvSpPr>
          <p:nvPr/>
        </p:nvSpPr>
        <p:spPr bwMode="auto">
          <a:xfrm>
            <a:off x="2439059" y="2103611"/>
            <a:ext cx="1942614" cy="494771"/>
          </a:xfrm>
          <a:prstGeom prst="rect">
            <a:avLst/>
          </a:prstGeom>
          <a:solidFill>
            <a:srgbClr val="7030A0"/>
          </a:solidFill>
          <a:ln w="38100">
            <a:solidFill>
              <a:schemeClr val="bg1"/>
            </a:solidFill>
            <a:prstDash val="sysDash"/>
            <a:miter lim="800000"/>
            <a:headEnd/>
            <a:tailEnd/>
          </a:ln>
        </p:spPr>
        <p:txBody>
          <a:bodyPr anchor="ctr" anchorCtr="1"/>
          <a:lstStyle>
            <a:defPPr>
              <a:defRPr lang="zh-CN"/>
            </a:defPPr>
            <a:lvl1pPr algn="ctr" eaLnBrk="1" hangingPunct="1">
              <a:buFontTx/>
              <a:buNone/>
              <a:defRPr sz="2000" b="1">
                <a:solidFill>
                  <a:srgbClr val="00B05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400" dirty="0">
                <a:solidFill>
                  <a:schemeClr val="bg1"/>
                </a:solidFill>
              </a:rPr>
              <a:t>Controller</a:t>
            </a:r>
          </a:p>
          <a:p>
            <a:r>
              <a:rPr lang="en-US" altLang="zh-CN" sz="1200" dirty="0">
                <a:solidFill>
                  <a:schemeClr val="bg1"/>
                </a:solidFill>
              </a:rPr>
              <a:t>(State Machine)</a:t>
            </a:r>
            <a:endParaRPr lang="zh-CN" altLang="en-US" sz="1200" dirty="0">
              <a:solidFill>
                <a:schemeClr val="bg1"/>
              </a:solidFill>
            </a:endParaRPr>
          </a:p>
        </p:txBody>
      </p:sp>
      <p:sp>
        <p:nvSpPr>
          <p:cNvPr id="4" name="左右箭头 3"/>
          <p:cNvSpPr/>
          <p:nvPr/>
        </p:nvSpPr>
        <p:spPr>
          <a:xfrm>
            <a:off x="9151" y="3231477"/>
            <a:ext cx="4610351" cy="612313"/>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Comic Sans MS" panose="030F0702030302020204" pitchFamily="66" charset="0"/>
              </a:rPr>
              <a:t>BUS</a:t>
            </a:r>
            <a:endParaRPr lang="zh-CN" altLang="en-US" sz="1600" b="1" dirty="0">
              <a:latin typeface="Comic Sans MS" panose="030F0702030302020204" pitchFamily="66" charset="0"/>
            </a:endParaRPr>
          </a:p>
        </p:txBody>
      </p:sp>
      <p:sp>
        <p:nvSpPr>
          <p:cNvPr id="30" name="圆角矩形 29"/>
          <p:cNvSpPr/>
          <p:nvPr/>
        </p:nvSpPr>
        <p:spPr>
          <a:xfrm>
            <a:off x="353762" y="4054585"/>
            <a:ext cx="1915120" cy="56340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    Memory</a:t>
            </a:r>
          </a:p>
        </p:txBody>
      </p:sp>
      <p:sp>
        <p:nvSpPr>
          <p:cNvPr id="31" name="矩形 30">
            <a:extLst>
              <a:ext uri="{FF2B5EF4-FFF2-40B4-BE49-F238E27FC236}">
                <a16:creationId xmlns:a16="http://schemas.microsoft.com/office/drawing/2014/main" id="{E51C2E91-95CB-4DDC-8A37-0B5A2B0B31DF}"/>
              </a:ext>
            </a:extLst>
          </p:cNvPr>
          <p:cNvSpPr>
            <a:spLocks noChangeArrowheads="1"/>
          </p:cNvSpPr>
          <p:nvPr/>
        </p:nvSpPr>
        <p:spPr bwMode="auto">
          <a:xfrm>
            <a:off x="429336" y="4440051"/>
            <a:ext cx="598203"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Chap6</a:t>
            </a:r>
          </a:p>
        </p:txBody>
      </p:sp>
      <p:sp>
        <p:nvSpPr>
          <p:cNvPr id="32" name="圆角矩形 31"/>
          <p:cNvSpPr/>
          <p:nvPr/>
        </p:nvSpPr>
        <p:spPr>
          <a:xfrm>
            <a:off x="2402690" y="4061832"/>
            <a:ext cx="1867268" cy="55615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     I/O port</a:t>
            </a:r>
          </a:p>
        </p:txBody>
      </p:sp>
      <p:sp>
        <p:nvSpPr>
          <p:cNvPr id="33" name="矩形 32">
            <a:extLst>
              <a:ext uri="{FF2B5EF4-FFF2-40B4-BE49-F238E27FC236}">
                <a16:creationId xmlns:a16="http://schemas.microsoft.com/office/drawing/2014/main" id="{E51C2E91-95CB-4DDC-8A37-0B5A2B0B31DF}"/>
              </a:ext>
            </a:extLst>
          </p:cNvPr>
          <p:cNvSpPr>
            <a:spLocks noChangeArrowheads="1"/>
          </p:cNvSpPr>
          <p:nvPr/>
        </p:nvSpPr>
        <p:spPr bwMode="auto">
          <a:xfrm>
            <a:off x="2439058" y="4446222"/>
            <a:ext cx="604085"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Chap8               </a:t>
            </a:r>
          </a:p>
        </p:txBody>
      </p:sp>
      <p:sp>
        <p:nvSpPr>
          <p:cNvPr id="38" name="矩形 37">
            <a:extLst>
              <a:ext uri="{FF2B5EF4-FFF2-40B4-BE49-F238E27FC236}">
                <a16:creationId xmlns:a16="http://schemas.microsoft.com/office/drawing/2014/main" id="{E51C2E91-95CB-4DDC-8A37-0B5A2B0B31DF}"/>
              </a:ext>
            </a:extLst>
          </p:cNvPr>
          <p:cNvSpPr>
            <a:spLocks noChangeArrowheads="1"/>
          </p:cNvSpPr>
          <p:nvPr/>
        </p:nvSpPr>
        <p:spPr bwMode="auto">
          <a:xfrm>
            <a:off x="257094" y="3503345"/>
            <a:ext cx="676894"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Chap7</a:t>
            </a:r>
          </a:p>
        </p:txBody>
      </p:sp>
      <p:sp>
        <p:nvSpPr>
          <p:cNvPr id="11" name="上下箭头 10"/>
          <p:cNvSpPr/>
          <p:nvPr/>
        </p:nvSpPr>
        <p:spPr>
          <a:xfrm>
            <a:off x="1211707" y="3652514"/>
            <a:ext cx="298705" cy="409317"/>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上下箭头 38"/>
          <p:cNvSpPr/>
          <p:nvPr/>
        </p:nvSpPr>
        <p:spPr>
          <a:xfrm>
            <a:off x="2207425" y="2968079"/>
            <a:ext cx="298705" cy="414575"/>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下箭头 39"/>
          <p:cNvSpPr/>
          <p:nvPr/>
        </p:nvSpPr>
        <p:spPr>
          <a:xfrm>
            <a:off x="3253030" y="3694838"/>
            <a:ext cx="298705" cy="378770"/>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744190" y="918044"/>
            <a:ext cx="4459171" cy="1346522"/>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第二部分 数字逻辑设计</a:t>
            </a:r>
            <a:r>
              <a:rPr lang="en-US" altLang="zh-CN" sz="1400" b="1" i="1" dirty="0">
                <a:solidFill>
                  <a:schemeClr val="bg1">
                    <a:lumMod val="85000"/>
                  </a:schemeClr>
                </a:solidFill>
                <a:latin typeface="微软雅黑" panose="020B0503020204020204" pitchFamily="34" charset="-122"/>
                <a:ea typeface="微软雅黑" panose="020B0503020204020204" pitchFamily="34" charset="-122"/>
              </a:rPr>
              <a:t> </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数字逻辑描述</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A/D,</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数制</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(D, B, O, H),</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数字</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(Signed, Float),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编码</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(BCD, Gray),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运算</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(C, O)</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3</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组合电路设计与分析</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传统方法</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(K-map), EDA, submodule or IP,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噪声容限</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扇入扇出</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竞争冒险</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时序电路设计与分析</a:t>
            </a: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传统方法</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(STG), EDA, submodule or IP,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最长路径</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自启动</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p>
        </p:txBody>
      </p:sp>
      <p:sp>
        <p:nvSpPr>
          <p:cNvPr id="27" name="TextBox 26"/>
          <p:cNvSpPr txBox="1"/>
          <p:nvPr/>
        </p:nvSpPr>
        <p:spPr>
          <a:xfrm>
            <a:off x="4744188" y="2171013"/>
            <a:ext cx="4459173" cy="2062103"/>
          </a:xfrm>
          <a:prstGeom prst="rect">
            <a:avLst/>
          </a:prstGeom>
          <a:noFill/>
        </p:spPr>
        <p:txBody>
          <a:bodyPr wrap="square" rtlCol="0">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第三部分 处理器与系统设计</a:t>
            </a:r>
            <a:endParaRPr lang="en-US" altLang="zh-CN" sz="1400" b="1" i="1" dirty="0">
              <a:solidFill>
                <a:srgbClr val="7030A0"/>
              </a:solidFill>
              <a:latin typeface="微软雅黑" panose="020B0503020204020204" pitchFamily="34" charset="-122"/>
              <a:ea typeface="微软雅黑" panose="020B0503020204020204"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5</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-CPU</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设计与实现</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a:p>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ISA,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操作码</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操作数</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寻址方式</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验证环境搭建</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基本存储系统</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6</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存储子系统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基本存储单元，多级存储系统</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7</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总线子系统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总线基本要素</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并行总线协议</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串行总线</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通信</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协议，星闪</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8</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-I/O</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基本输入输出方式，硬件组成</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软件驱动</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9</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-RISC </a:t>
            </a:r>
            <a:r>
              <a:rPr lang="en-US" altLang="zh-CN" sz="1200" b="1" dirty="0" err="1">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SoC</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的设计与应用</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a:p>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Intel CPU, ARM CPU, RISC V CPU,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鲲鹏</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升腾</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龙芯</a:t>
            </a:r>
            <a:endPar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4" name="TextBox 33"/>
          <p:cNvSpPr txBox="1"/>
          <p:nvPr/>
        </p:nvSpPr>
        <p:spPr>
          <a:xfrm>
            <a:off x="4744190" y="504169"/>
            <a:ext cx="3238998" cy="492443"/>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第一部分</a:t>
            </a:r>
            <a:r>
              <a:rPr lang="en-US" altLang="zh-CN" sz="1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绪论</a:t>
            </a:r>
            <a:endParaRPr lang="en-US" altLang="zh-CN" sz="1400" b="1" dirty="0">
              <a:solidFill>
                <a:schemeClr val="bg1">
                  <a:lumMod val="85000"/>
                </a:schemeClr>
              </a:solidFill>
              <a:latin typeface="微软雅黑" panose="020B0503020204020204" pitchFamily="34" charset="-122"/>
              <a:ea typeface="微软雅黑" panose="020B0503020204020204"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引言</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5" name="TextBox 34"/>
          <p:cNvSpPr txBox="1"/>
          <p:nvPr/>
        </p:nvSpPr>
        <p:spPr>
          <a:xfrm>
            <a:off x="4744190" y="4136052"/>
            <a:ext cx="4274777" cy="661720"/>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第四部分</a:t>
            </a:r>
            <a:r>
              <a:rPr lang="en-US" altLang="zh-CN" sz="1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1400" b="1" dirty="0">
                <a:solidFill>
                  <a:schemeClr val="bg1">
                    <a:lumMod val="85000"/>
                  </a:schemeClr>
                </a:solidFill>
                <a:latin typeface="微软雅黑" panose="020B0503020204020204" pitchFamily="34" charset="-122"/>
                <a:ea typeface="微软雅黑" panose="020B0503020204020204" pitchFamily="34" charset="-122"/>
              </a:rPr>
              <a:t>先进微处理器技术</a:t>
            </a:r>
            <a:endParaRPr lang="en-US" altLang="zh-CN" sz="1400" b="1" i="1" dirty="0">
              <a:solidFill>
                <a:schemeClr val="bg1">
                  <a:lumMod val="85000"/>
                </a:schemeClr>
              </a:solidFill>
              <a:latin typeface="微软雅黑" panose="020B0503020204020204" pitchFamily="34" charset="-122"/>
              <a:ea typeface="微软雅黑" panose="020B0503020204020204"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10</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并行技术与异构系统</a:t>
            </a:r>
          </a:p>
          <a:p>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流水</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超标量</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多核</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多机</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XPU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-GPU/</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NPU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TPU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DAS,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神经网络</a:t>
            </a:r>
            <a:endParaRPr lang="en-US" altLang="zh-CN" sz="11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37" name="标题 1"/>
          <p:cNvSpPr>
            <a:spLocks noGrp="1"/>
          </p:cNvSpPr>
          <p:nvPr>
            <p:ph type="title"/>
          </p:nvPr>
        </p:nvSpPr>
        <p:spPr/>
        <p:txBody>
          <a:bodyPr/>
          <a:lstStyle/>
          <a:p>
            <a:r>
              <a:rPr lang="zh-CN" altLang="en-US" dirty="0"/>
              <a:t>从布尔代数到处理器系统</a:t>
            </a:r>
          </a:p>
        </p:txBody>
      </p:sp>
      <p:sp>
        <p:nvSpPr>
          <p:cNvPr id="4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a:t>
            </a:fld>
            <a:endParaRPr lang="zh-CN" altLang="en-US" dirty="0"/>
          </a:p>
        </p:txBody>
      </p:sp>
      <p:sp>
        <p:nvSpPr>
          <p:cNvPr id="43" name="矩形 42">
            <a:extLst>
              <a:ext uri="{FF2B5EF4-FFF2-40B4-BE49-F238E27FC236}">
                <a16:creationId xmlns:a16="http://schemas.microsoft.com/office/drawing/2014/main" id="{4CB5AB3C-D6C5-49A8-90EB-2F5A27CFF4B9}"/>
              </a:ext>
            </a:extLst>
          </p:cNvPr>
          <p:cNvSpPr>
            <a:spLocks noChangeArrowheads="1"/>
          </p:cNvSpPr>
          <p:nvPr/>
        </p:nvSpPr>
        <p:spPr bwMode="auto">
          <a:xfrm>
            <a:off x="206055" y="120083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44" name="矩形 43">
            <a:extLst>
              <a:ext uri="{FF2B5EF4-FFF2-40B4-BE49-F238E27FC236}">
                <a16:creationId xmlns:a16="http://schemas.microsoft.com/office/drawing/2014/main" id="{4CB5AB3C-D6C5-49A8-90EB-2F5A27CFF4B9}"/>
              </a:ext>
            </a:extLst>
          </p:cNvPr>
          <p:cNvSpPr>
            <a:spLocks noChangeArrowheads="1"/>
          </p:cNvSpPr>
          <p:nvPr/>
        </p:nvSpPr>
        <p:spPr bwMode="auto">
          <a:xfrm>
            <a:off x="206055" y="175807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Chap3</a:t>
            </a:r>
            <a:endParaRPr lang="zh-CN" altLang="en-US" sz="1050" b="1" dirty="0">
              <a:solidFill>
                <a:schemeClr val="bg1">
                  <a:lumMod val="50000"/>
                </a:schemeClr>
              </a:solidFill>
              <a:latin typeface="Comic Sans MS" pitchFamily="66" charset="0"/>
            </a:endParaRPr>
          </a:p>
        </p:txBody>
      </p:sp>
    </p:spTree>
    <p:extLst>
      <p:ext uri="{BB962C8B-B14F-4D97-AF65-F5344CB8AC3E}">
        <p14:creationId xmlns:p14="http://schemas.microsoft.com/office/powerpoint/2010/main" val="1632763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7">
            <a:extLst>
              <a:ext uri="{FF2B5EF4-FFF2-40B4-BE49-F238E27FC236}">
                <a16:creationId xmlns:a16="http://schemas.microsoft.com/office/drawing/2014/main" id="{62221B50-C30A-43D2-ACF1-EE2391D371CA}"/>
              </a:ext>
            </a:extLst>
          </p:cNvPr>
          <p:cNvGrpSpPr>
            <a:grpSpLocks/>
          </p:cNvGrpSpPr>
          <p:nvPr/>
        </p:nvGrpSpPr>
        <p:grpSpPr bwMode="auto">
          <a:xfrm>
            <a:off x="2951560" y="-48816"/>
            <a:ext cx="6122194" cy="5192316"/>
            <a:chOff x="4126796" y="2060575"/>
            <a:chExt cx="3352800" cy="2705100"/>
          </a:xfrm>
        </p:grpSpPr>
        <p:grpSp>
          <p:nvGrpSpPr>
            <p:cNvPr id="24582" name="组合 6">
              <a:extLst>
                <a:ext uri="{FF2B5EF4-FFF2-40B4-BE49-F238E27FC236}">
                  <a16:creationId xmlns:a16="http://schemas.microsoft.com/office/drawing/2014/main" id="{5D5B0DB2-37FE-470B-ACF1-650562EB7D53}"/>
                </a:ext>
              </a:extLst>
            </p:cNvPr>
            <p:cNvGrpSpPr>
              <a:grpSpLocks/>
            </p:cNvGrpSpPr>
            <p:nvPr/>
          </p:nvGrpSpPr>
          <p:grpSpPr bwMode="auto">
            <a:xfrm>
              <a:off x="4126796" y="2060575"/>
              <a:ext cx="3352800" cy="2705100"/>
              <a:chOff x="3059113" y="2205039"/>
              <a:chExt cx="3352800" cy="2705100"/>
            </a:xfrm>
          </p:grpSpPr>
          <p:pic>
            <p:nvPicPr>
              <p:cNvPr id="24584" name="图片 4">
                <a:extLst>
                  <a:ext uri="{FF2B5EF4-FFF2-40B4-BE49-F238E27FC236}">
                    <a16:creationId xmlns:a16="http://schemas.microsoft.com/office/drawing/2014/main" id="{84F3F6A9-8507-4EC3-BDB2-6EFB5C704B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205039"/>
                <a:ext cx="3352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106C19A4-5AA9-4DC3-84A5-6FADF6D70B0F}"/>
                  </a:ext>
                </a:extLst>
              </p:cNvPr>
              <p:cNvSpPr/>
              <p:nvPr/>
            </p:nvSpPr>
            <p:spPr>
              <a:xfrm>
                <a:off x="4076950" y="3554177"/>
                <a:ext cx="2100228" cy="37341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矩形 9">
              <a:extLst>
                <a:ext uri="{FF2B5EF4-FFF2-40B4-BE49-F238E27FC236}">
                  <a16:creationId xmlns:a16="http://schemas.microsoft.com/office/drawing/2014/main" id="{2FE8828E-9DBB-4E7D-A302-5F00EF872AF1}"/>
                </a:ext>
              </a:extLst>
            </p:cNvPr>
            <p:cNvSpPr/>
            <p:nvPr/>
          </p:nvSpPr>
          <p:spPr>
            <a:xfrm>
              <a:off x="5910131" y="3217423"/>
              <a:ext cx="1058264" cy="192415"/>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file name</a:t>
              </a:r>
              <a:endParaRPr lang="zh-CN" altLang="en-US" b="1" dirty="0">
                <a:solidFill>
                  <a:srgbClr val="FF0000"/>
                </a:solidFill>
              </a:endParaRPr>
            </a:p>
          </p:txBody>
        </p:sp>
      </p:grpSp>
      <p:sp>
        <p:nvSpPr>
          <p:cNvPr id="24580" name="矩形 4">
            <a:extLst>
              <a:ext uri="{FF2B5EF4-FFF2-40B4-BE49-F238E27FC236}">
                <a16:creationId xmlns:a16="http://schemas.microsoft.com/office/drawing/2014/main" id="{790128E6-CD38-4835-97E9-2334A9F969B7}"/>
              </a:ext>
            </a:extLst>
          </p:cNvPr>
          <p:cNvSpPr>
            <a:spLocks noChangeArrowheads="1"/>
          </p:cNvSpPr>
          <p:nvPr/>
        </p:nvSpPr>
        <p:spPr bwMode="auto">
          <a:xfrm>
            <a:off x="5337572" y="3915966"/>
            <a:ext cx="1619250" cy="67627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4F387585-39BF-4340-AD8B-8BCC2F3843F0}"/>
              </a:ext>
            </a:extLst>
          </p:cNvPr>
          <p:cNvSpPr/>
          <p:nvPr/>
        </p:nvSpPr>
        <p:spPr bwMode="auto">
          <a:xfrm>
            <a:off x="6147198" y="3592116"/>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11"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-step4</a:t>
            </a:r>
            <a:endParaRPr lang="zh-CN" altLang="en-US" dirty="0">
              <a:solidFill>
                <a:srgbClr val="00B0F0"/>
              </a:solidFill>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30</a:t>
            </a:fld>
            <a:endParaRPr lang="zh-CN" altLang="en-US" dirty="0"/>
          </a:p>
        </p:txBody>
      </p:sp>
      <p:sp>
        <p:nvSpPr>
          <p:cNvPr id="2" name="标题 1">
            <a:extLst>
              <a:ext uri="{FF2B5EF4-FFF2-40B4-BE49-F238E27FC236}">
                <a16:creationId xmlns:a16="http://schemas.microsoft.com/office/drawing/2014/main" id="{5457E6BC-DE71-D5C1-087F-9FBD89783DC3}"/>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a:extLst>
              <a:ext uri="{FF2B5EF4-FFF2-40B4-BE49-F238E27FC236}">
                <a16:creationId xmlns:a16="http://schemas.microsoft.com/office/drawing/2014/main" id="{DC4EC081-4692-4D2C-BF04-35D4EB14CE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503" y="0"/>
            <a:ext cx="626149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4">
            <a:extLst>
              <a:ext uri="{FF2B5EF4-FFF2-40B4-BE49-F238E27FC236}">
                <a16:creationId xmlns:a16="http://schemas.microsoft.com/office/drawing/2014/main" id="{9454D6A6-45FB-4ECB-B285-47B2BF65F91C}"/>
              </a:ext>
            </a:extLst>
          </p:cNvPr>
          <p:cNvSpPr>
            <a:spLocks noChangeArrowheads="1"/>
          </p:cNvSpPr>
          <p:nvPr/>
        </p:nvSpPr>
        <p:spPr bwMode="auto">
          <a:xfrm>
            <a:off x="7216378" y="4532710"/>
            <a:ext cx="1033463"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1" name="矩形 10">
            <a:extLst>
              <a:ext uri="{FF2B5EF4-FFF2-40B4-BE49-F238E27FC236}">
                <a16:creationId xmlns:a16="http://schemas.microsoft.com/office/drawing/2014/main" id="{9621109A-CE85-4848-B202-67394DD1A6A3}"/>
              </a:ext>
            </a:extLst>
          </p:cNvPr>
          <p:cNvSpPr/>
          <p:nvPr/>
        </p:nvSpPr>
        <p:spPr bwMode="auto">
          <a:xfrm>
            <a:off x="7543801" y="4186238"/>
            <a:ext cx="1298972"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-step5</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31</a:t>
            </a:fld>
            <a:endParaRPr lang="zh-CN" altLang="en-US" dirty="0"/>
          </a:p>
        </p:txBody>
      </p:sp>
      <p:sp>
        <p:nvSpPr>
          <p:cNvPr id="2" name="标题 1">
            <a:extLst>
              <a:ext uri="{FF2B5EF4-FFF2-40B4-BE49-F238E27FC236}">
                <a16:creationId xmlns:a16="http://schemas.microsoft.com/office/drawing/2014/main" id="{8A558002-CA29-7139-010C-834BFD1ABE35}"/>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
            <a:extLst>
              <a:ext uri="{FF2B5EF4-FFF2-40B4-BE49-F238E27FC236}">
                <a16:creationId xmlns:a16="http://schemas.microsoft.com/office/drawing/2014/main" id="{36341BFD-6005-43DB-905F-F39CA99BD9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3694" y="-50007"/>
            <a:ext cx="6260306" cy="519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矩形 4">
            <a:extLst>
              <a:ext uri="{FF2B5EF4-FFF2-40B4-BE49-F238E27FC236}">
                <a16:creationId xmlns:a16="http://schemas.microsoft.com/office/drawing/2014/main" id="{A177E427-E0B2-4784-9EC6-9DA036E152E7}"/>
              </a:ext>
            </a:extLst>
          </p:cNvPr>
          <p:cNvSpPr>
            <a:spLocks noChangeArrowheads="1"/>
          </p:cNvSpPr>
          <p:nvPr/>
        </p:nvSpPr>
        <p:spPr bwMode="auto">
          <a:xfrm>
            <a:off x="6854429" y="4402932"/>
            <a:ext cx="1102519" cy="5024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 name="矩形 16">
            <a:extLst>
              <a:ext uri="{FF2B5EF4-FFF2-40B4-BE49-F238E27FC236}">
                <a16:creationId xmlns:a16="http://schemas.microsoft.com/office/drawing/2014/main" id="{5E4FE0B8-74B5-4801-9CFA-02AEB27C1F56}"/>
              </a:ext>
            </a:extLst>
          </p:cNvPr>
          <p:cNvSpPr/>
          <p:nvPr/>
        </p:nvSpPr>
        <p:spPr bwMode="auto">
          <a:xfrm>
            <a:off x="6698457" y="4044553"/>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grpSp>
        <p:nvGrpSpPr>
          <p:cNvPr id="26630" name="组合 7">
            <a:extLst>
              <a:ext uri="{FF2B5EF4-FFF2-40B4-BE49-F238E27FC236}">
                <a16:creationId xmlns:a16="http://schemas.microsoft.com/office/drawing/2014/main" id="{817C0FC2-C8E0-456C-AFF8-2B0090273972}"/>
              </a:ext>
            </a:extLst>
          </p:cNvPr>
          <p:cNvGrpSpPr>
            <a:grpSpLocks/>
          </p:cNvGrpSpPr>
          <p:nvPr/>
        </p:nvGrpSpPr>
        <p:grpSpPr bwMode="auto">
          <a:xfrm>
            <a:off x="3237310" y="1538288"/>
            <a:ext cx="5707856" cy="1050131"/>
            <a:chOff x="4220457" y="2848218"/>
            <a:chExt cx="3126063" cy="561732"/>
          </a:xfrm>
        </p:grpSpPr>
        <p:sp>
          <p:nvSpPr>
            <p:cNvPr id="22" name="矩形 21">
              <a:extLst>
                <a:ext uri="{FF2B5EF4-FFF2-40B4-BE49-F238E27FC236}">
                  <a16:creationId xmlns:a16="http://schemas.microsoft.com/office/drawing/2014/main" id="{CADD112E-961B-449F-8FD5-874D2AD578F2}"/>
                </a:ext>
              </a:extLst>
            </p:cNvPr>
            <p:cNvSpPr/>
            <p:nvPr/>
          </p:nvSpPr>
          <p:spPr bwMode="auto">
            <a:xfrm>
              <a:off x="4220457" y="3036736"/>
              <a:ext cx="3126063" cy="3732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5493F788-B41F-487E-B480-A9E78CC1C6D6}"/>
                </a:ext>
              </a:extLst>
            </p:cNvPr>
            <p:cNvSpPr/>
            <p:nvPr/>
          </p:nvSpPr>
          <p:spPr>
            <a:xfrm>
              <a:off x="5876736" y="2848218"/>
              <a:ext cx="1293723" cy="197562"/>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module name</a:t>
              </a:r>
              <a:endParaRPr lang="zh-CN" altLang="en-US" b="1" dirty="0">
                <a:solidFill>
                  <a:srgbClr val="FF0000"/>
                </a:solidFill>
              </a:endParaRPr>
            </a:p>
          </p:txBody>
        </p:sp>
      </p:gr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-step6</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32</a:t>
            </a:fld>
            <a:endParaRPr lang="zh-CN" altLang="en-US" dirty="0"/>
          </a:p>
        </p:txBody>
      </p:sp>
      <p:sp>
        <p:nvSpPr>
          <p:cNvPr id="2" name="标题 1">
            <a:extLst>
              <a:ext uri="{FF2B5EF4-FFF2-40B4-BE49-F238E27FC236}">
                <a16:creationId xmlns:a16="http://schemas.microsoft.com/office/drawing/2014/main" id="{0D01F21C-BB60-A116-A379-1D1862729CA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a:extLst>
              <a:ext uri="{FF2B5EF4-FFF2-40B4-BE49-F238E27FC236}">
                <a16:creationId xmlns:a16="http://schemas.microsoft.com/office/drawing/2014/main" id="{600FF106-4091-4351-BB0C-B8BD4E9BD9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7544" y="757238"/>
            <a:ext cx="5866210" cy="33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矩形 4">
            <a:extLst>
              <a:ext uri="{FF2B5EF4-FFF2-40B4-BE49-F238E27FC236}">
                <a16:creationId xmlns:a16="http://schemas.microsoft.com/office/drawing/2014/main" id="{A631A463-87BE-4F84-8D27-7FFE03D8BD63}"/>
              </a:ext>
            </a:extLst>
          </p:cNvPr>
          <p:cNvSpPr>
            <a:spLocks noChangeArrowheads="1"/>
          </p:cNvSpPr>
          <p:nvPr/>
        </p:nvSpPr>
        <p:spPr bwMode="auto">
          <a:xfrm>
            <a:off x="4777979" y="2942035"/>
            <a:ext cx="1453753" cy="71556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 name="矩形 16">
            <a:extLst>
              <a:ext uri="{FF2B5EF4-FFF2-40B4-BE49-F238E27FC236}">
                <a16:creationId xmlns:a16="http://schemas.microsoft.com/office/drawing/2014/main" id="{7AA7A57E-9582-44E1-A5C1-B96AC17161F4}"/>
              </a:ext>
            </a:extLst>
          </p:cNvPr>
          <p:cNvSpPr/>
          <p:nvPr/>
        </p:nvSpPr>
        <p:spPr bwMode="auto">
          <a:xfrm>
            <a:off x="5524500" y="2595563"/>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-step7</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33</a:t>
            </a:fld>
            <a:endParaRPr lang="zh-CN" altLang="en-US" dirty="0"/>
          </a:p>
        </p:txBody>
      </p:sp>
      <p:sp>
        <p:nvSpPr>
          <p:cNvPr id="2" name="标题 1">
            <a:extLst>
              <a:ext uri="{FF2B5EF4-FFF2-40B4-BE49-F238E27FC236}">
                <a16:creationId xmlns:a16="http://schemas.microsoft.com/office/drawing/2014/main" id="{65B239E6-DF24-31EA-E994-0FF50C8B654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a:extLst>
              <a:ext uri="{FF2B5EF4-FFF2-40B4-BE49-F238E27FC236}">
                <a16:creationId xmlns:a16="http://schemas.microsoft.com/office/drawing/2014/main" id="{A69BA3B3-8853-40D3-B6E0-D164496CDFB5}"/>
              </a:ext>
            </a:extLst>
          </p:cNvPr>
          <p:cNvGrpSpPr>
            <a:grpSpLocks/>
          </p:cNvGrpSpPr>
          <p:nvPr/>
        </p:nvGrpSpPr>
        <p:grpSpPr bwMode="auto">
          <a:xfrm>
            <a:off x="2288382" y="0"/>
            <a:ext cx="6855619" cy="5143500"/>
            <a:chOff x="1406525" y="1853840"/>
            <a:chExt cx="9074150" cy="3608388"/>
          </a:xfrm>
        </p:grpSpPr>
        <p:pic>
          <p:nvPicPr>
            <p:cNvPr id="28677" name="图片 1">
              <a:extLst>
                <a:ext uri="{FF2B5EF4-FFF2-40B4-BE49-F238E27FC236}">
                  <a16:creationId xmlns:a16="http://schemas.microsoft.com/office/drawing/2014/main" id="{7995C3D6-8BB7-448D-8ACA-42F0AE8E0D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853840"/>
              <a:ext cx="907415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FFC4AFD-FA7C-4E4C-9799-E0841F3FC278}"/>
                </a:ext>
              </a:extLst>
            </p:cNvPr>
            <p:cNvSpPr/>
            <p:nvPr/>
          </p:nvSpPr>
          <p:spPr>
            <a:xfrm>
              <a:off x="1701223" y="2551295"/>
              <a:ext cx="893546" cy="20213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A77C1A17-4451-4906-809A-908AECE06D11}"/>
                </a:ext>
              </a:extLst>
            </p:cNvPr>
            <p:cNvSpPr/>
            <p:nvPr/>
          </p:nvSpPr>
          <p:spPr>
            <a:xfrm>
              <a:off x="2372565" y="2767631"/>
              <a:ext cx="1167757" cy="453429"/>
            </a:xfrm>
            <a:prstGeom prst="rect">
              <a:avLst/>
            </a:prstGeom>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Double click</a:t>
              </a:r>
              <a:endParaRPr lang="zh-CN" altLang="zh-CN" b="1" kern="100" dirty="0">
                <a:solidFill>
                  <a:srgbClr val="FF0000"/>
                </a:solidFill>
                <a:cs typeface="Times New Roman" panose="02020603050405020304" pitchFamily="18" charset="0"/>
              </a:endParaRPr>
            </a:p>
          </p:txBody>
        </p:sp>
        <p:sp>
          <p:nvSpPr>
            <p:cNvPr id="7" name="矩形 6">
              <a:extLst>
                <a:ext uri="{FF2B5EF4-FFF2-40B4-BE49-F238E27FC236}">
                  <a16:creationId xmlns:a16="http://schemas.microsoft.com/office/drawing/2014/main" id="{13539DE2-35E4-40FC-90E2-6600BF8AD58D}"/>
                </a:ext>
              </a:extLst>
            </p:cNvPr>
            <p:cNvSpPr/>
            <p:nvPr/>
          </p:nvSpPr>
          <p:spPr>
            <a:xfrm>
              <a:off x="3540321" y="4620271"/>
              <a:ext cx="2198410" cy="55295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55B510C-96F3-48D6-9AB5-23A39A3078BA}"/>
                </a:ext>
              </a:extLst>
            </p:cNvPr>
            <p:cNvSpPr/>
            <p:nvPr/>
          </p:nvSpPr>
          <p:spPr>
            <a:xfrm>
              <a:off x="5943601" y="4620271"/>
              <a:ext cx="3530062" cy="647756"/>
            </a:xfrm>
            <a:prstGeom prst="rect">
              <a:avLst/>
            </a:prstGeom>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Add your Verilog here.</a:t>
              </a:r>
            </a:p>
            <a:p>
              <a:pPr algn="ctr">
                <a:spcAft>
                  <a:spcPts val="0"/>
                </a:spcAft>
                <a:defRPr/>
              </a:pPr>
              <a:r>
                <a:rPr lang="en-US" altLang="zh-CN" b="1" kern="100" dirty="0">
                  <a:solidFill>
                    <a:srgbClr val="FF0000"/>
                  </a:solidFill>
                  <a:cs typeface="Times New Roman" panose="02020603050405020304" pitchFamily="18" charset="0"/>
                </a:rPr>
                <a:t>The input and output can refer to the next page.</a:t>
              </a:r>
              <a:endParaRPr lang="zh-CN" altLang="zh-CN" b="1" kern="100" dirty="0">
                <a:solidFill>
                  <a:srgbClr val="FF0000"/>
                </a:solidFill>
                <a:cs typeface="Times New Roman" panose="02020603050405020304" pitchFamily="18" charset="0"/>
              </a:endParaRPr>
            </a:p>
          </p:txBody>
        </p:sp>
      </p:grpSp>
      <p:sp>
        <p:nvSpPr>
          <p:cNvPr id="12" name="矩形 11">
            <a:extLst>
              <a:ext uri="{FF2B5EF4-FFF2-40B4-BE49-F238E27FC236}">
                <a16:creationId xmlns:a16="http://schemas.microsoft.com/office/drawing/2014/main" id="{0F68BB9F-E6BB-4846-88F1-1E674832C266}"/>
              </a:ext>
            </a:extLst>
          </p:cNvPr>
          <p:cNvSpPr/>
          <p:nvPr/>
        </p:nvSpPr>
        <p:spPr bwMode="auto">
          <a:xfrm>
            <a:off x="2291954" y="304801"/>
            <a:ext cx="726281" cy="298847"/>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-step8</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34</a:t>
            </a:fld>
            <a:endParaRPr lang="zh-CN" altLang="en-US" dirty="0"/>
          </a:p>
        </p:txBody>
      </p:sp>
      <p:sp>
        <p:nvSpPr>
          <p:cNvPr id="2" name="标题 1">
            <a:extLst>
              <a:ext uri="{FF2B5EF4-FFF2-40B4-BE49-F238E27FC236}">
                <a16:creationId xmlns:a16="http://schemas.microsoft.com/office/drawing/2014/main" id="{64CB9765-5032-769B-601A-592C4FBB7248}"/>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3B6D431B-65F2-4F7C-8C07-9C9E89918A43}"/>
              </a:ext>
            </a:extLst>
          </p:cNvPr>
          <p:cNvSpPr>
            <a:spLocks noGrp="1"/>
          </p:cNvSpPr>
          <p:nvPr>
            <p:ph type="title"/>
          </p:nvPr>
        </p:nvSpPr>
        <p:spPr>
          <a:xfrm>
            <a:off x="6466284" y="597694"/>
            <a:ext cx="1975247" cy="722710"/>
          </a:xfrm>
        </p:spPr>
        <p:txBody>
          <a:bodyPr>
            <a:normAutofit/>
          </a:bodyPr>
          <a:lstStyle/>
          <a:p>
            <a:pPr eaLnBrk="1" hangingPunct="1"/>
            <a:r>
              <a:rPr lang="en-US" altLang="zh-CN" b="1">
                <a:solidFill>
                  <a:srgbClr val="FF0000"/>
                </a:solidFill>
              </a:rPr>
              <a:t>3-8 decoder</a:t>
            </a:r>
            <a:endParaRPr lang="zh-CN" altLang="en-US" b="1">
              <a:solidFill>
                <a:srgbClr val="FF0000"/>
              </a:solidFill>
            </a:endParaRPr>
          </a:p>
        </p:txBody>
      </p:sp>
      <p:sp>
        <p:nvSpPr>
          <p:cNvPr id="23555" name="矩形 1">
            <a:extLst>
              <a:ext uri="{FF2B5EF4-FFF2-40B4-BE49-F238E27FC236}">
                <a16:creationId xmlns:a16="http://schemas.microsoft.com/office/drawing/2014/main" id="{41AACA4D-C3FD-43D1-8A04-355DEBE3113C}"/>
              </a:ext>
            </a:extLst>
          </p:cNvPr>
          <p:cNvSpPr>
            <a:spLocks noChangeArrowheads="1"/>
          </p:cNvSpPr>
          <p:nvPr/>
        </p:nvSpPr>
        <p:spPr bwMode="auto">
          <a:xfrm>
            <a:off x="5863828" y="1463279"/>
            <a:ext cx="3280172" cy="332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等线" pitchFamily="2" charset="-122"/>
              </a:defRPr>
            </a:lvl1pPr>
            <a:lvl2pPr marL="742950" indent="-285750">
              <a:defRPr>
                <a:solidFill>
                  <a:schemeClr val="tx1"/>
                </a:solidFill>
                <a:latin typeface="Calibri" pitchFamily="34" charset="0"/>
                <a:ea typeface="等线" pitchFamily="2" charset="-122"/>
              </a:defRPr>
            </a:lvl2pPr>
            <a:lvl3pPr marL="1143000" indent="-228600">
              <a:defRPr>
                <a:solidFill>
                  <a:schemeClr val="tx1"/>
                </a:solidFill>
                <a:latin typeface="Calibri" pitchFamily="34" charset="0"/>
                <a:ea typeface="等线" pitchFamily="2" charset="-122"/>
              </a:defRPr>
            </a:lvl3pPr>
            <a:lvl4pPr marL="1600200" indent="-228600">
              <a:defRPr>
                <a:solidFill>
                  <a:schemeClr val="tx1"/>
                </a:solidFill>
                <a:latin typeface="Calibri" pitchFamily="34" charset="0"/>
                <a:ea typeface="等线" pitchFamily="2" charset="-122"/>
              </a:defRPr>
            </a:lvl4pPr>
            <a:lvl5pPr marL="2057400" indent="-228600">
              <a:defRPr>
                <a:solidFill>
                  <a:schemeClr val="tx1"/>
                </a:solidFill>
                <a:latin typeface="Calibri" pitchFamily="34" charset="0"/>
                <a:ea typeface="等线" pitchFamily="2" charset="-122"/>
              </a:defRPr>
            </a:lvl5pPr>
            <a:lvl6pPr marL="2514600" indent="-228600" eaLnBrk="0" fontAlgn="base" hangingPunct="0">
              <a:spcBef>
                <a:spcPct val="0"/>
              </a:spcBef>
              <a:spcAft>
                <a:spcPct val="0"/>
              </a:spcAft>
              <a:defRPr>
                <a:solidFill>
                  <a:schemeClr val="tx1"/>
                </a:solidFill>
                <a:latin typeface="Calibri" pitchFamily="34" charset="0"/>
                <a:ea typeface="等线" pitchFamily="2" charset="-122"/>
              </a:defRPr>
            </a:lvl6pPr>
            <a:lvl7pPr marL="2971800" indent="-228600" eaLnBrk="0" fontAlgn="base" hangingPunct="0">
              <a:spcBef>
                <a:spcPct val="0"/>
              </a:spcBef>
              <a:spcAft>
                <a:spcPct val="0"/>
              </a:spcAft>
              <a:defRPr>
                <a:solidFill>
                  <a:schemeClr val="tx1"/>
                </a:solidFill>
                <a:latin typeface="Calibri" pitchFamily="34" charset="0"/>
                <a:ea typeface="等线" pitchFamily="2" charset="-122"/>
              </a:defRPr>
            </a:lvl7pPr>
            <a:lvl8pPr marL="3429000" indent="-228600" eaLnBrk="0" fontAlgn="base" hangingPunct="0">
              <a:spcBef>
                <a:spcPct val="0"/>
              </a:spcBef>
              <a:spcAft>
                <a:spcPct val="0"/>
              </a:spcAft>
              <a:defRPr>
                <a:solidFill>
                  <a:schemeClr val="tx1"/>
                </a:solidFill>
                <a:latin typeface="Calibri" pitchFamily="34" charset="0"/>
                <a:ea typeface="等线" pitchFamily="2" charset="-122"/>
              </a:defRPr>
            </a:lvl8pPr>
            <a:lvl9pPr marL="3886200" indent="-228600" eaLnBrk="0" fontAlgn="base" hangingPunct="0">
              <a:spcBef>
                <a:spcPct val="0"/>
              </a:spcBef>
              <a:spcAft>
                <a:spcPct val="0"/>
              </a:spcAft>
              <a:defRPr>
                <a:solidFill>
                  <a:schemeClr val="tx1"/>
                </a:solidFill>
                <a:latin typeface="Calibri" pitchFamily="34" charset="0"/>
                <a:ea typeface="等线" pitchFamily="2" charset="-122"/>
              </a:defRPr>
            </a:lvl9pPr>
          </a:lstStyle>
          <a:p>
            <a:pPr>
              <a:defRPr/>
            </a:pPr>
            <a:r>
              <a:rPr lang="en-US" altLang="zh-CN" sz="2100" dirty="0">
                <a:latin typeface="Arial" charset="0"/>
                <a:ea typeface="宋体" pitchFamily="2" charset="-122"/>
              </a:rPr>
              <a:t>module decoder(A,B,C,Y); </a:t>
            </a:r>
          </a:p>
          <a:p>
            <a:pPr>
              <a:spcBef>
                <a:spcPts val="900"/>
              </a:spcBef>
              <a:defRPr/>
            </a:pPr>
            <a:r>
              <a:rPr lang="en-US" altLang="zh-CN" sz="2100" dirty="0">
                <a:latin typeface="Arial" charset="0"/>
                <a:ea typeface="宋体" pitchFamily="2" charset="-122"/>
              </a:rPr>
              <a:t>input A,B,C;</a:t>
            </a:r>
          </a:p>
          <a:p>
            <a:pPr>
              <a:defRPr/>
            </a:pPr>
            <a:r>
              <a:rPr lang="en-US" altLang="zh-CN" sz="2100" dirty="0">
                <a:latin typeface="Arial" charset="0"/>
                <a:ea typeface="宋体" pitchFamily="2" charset="-122"/>
              </a:rPr>
              <a:t>output </a:t>
            </a:r>
            <a:r>
              <a:rPr lang="en-US" altLang="zh-CN" sz="2100" dirty="0" err="1">
                <a:latin typeface="Arial" charset="0"/>
                <a:ea typeface="宋体" pitchFamily="2" charset="-122"/>
              </a:rPr>
              <a:t>reg</a:t>
            </a:r>
            <a:r>
              <a:rPr lang="en-US" altLang="zh-CN" sz="2100" dirty="0">
                <a:latin typeface="Arial" charset="0"/>
                <a:ea typeface="宋体" pitchFamily="2" charset="-122"/>
              </a:rPr>
              <a:t> [7:0] Y;</a:t>
            </a:r>
          </a:p>
          <a:p>
            <a:pPr indent="267891">
              <a:spcBef>
                <a:spcPts val="900"/>
              </a:spcBef>
              <a:defRPr/>
            </a:pPr>
            <a:r>
              <a:rPr lang="en-US" altLang="zh-CN" sz="2100" dirty="0">
                <a:latin typeface="Arial" charset="0"/>
                <a:ea typeface="宋体" pitchFamily="2" charset="-122"/>
              </a:rPr>
              <a:t>always@(*)</a:t>
            </a:r>
          </a:p>
          <a:p>
            <a:pPr indent="267891">
              <a:defRPr/>
            </a:pPr>
            <a:r>
              <a:rPr lang="en-US" altLang="zh-CN" sz="2100" dirty="0">
                <a:latin typeface="Arial" charset="0"/>
                <a:ea typeface="宋体" pitchFamily="2" charset="-122"/>
              </a:rPr>
              <a:t>begin</a:t>
            </a:r>
          </a:p>
          <a:p>
            <a:pPr indent="267891">
              <a:defRPr/>
            </a:pPr>
            <a:r>
              <a:rPr lang="en-US" altLang="zh-CN" sz="2100" dirty="0">
                <a:solidFill>
                  <a:srgbClr val="FF0000"/>
                </a:solidFill>
                <a:latin typeface="Arial" charset="0"/>
                <a:ea typeface="宋体" pitchFamily="2" charset="-122"/>
              </a:rPr>
              <a:t>       </a:t>
            </a:r>
            <a:r>
              <a:rPr lang="en-US" altLang="zh-CN" sz="2100" dirty="0" err="1">
                <a:solidFill>
                  <a:srgbClr val="FF0000"/>
                </a:solidFill>
                <a:latin typeface="Arial" charset="0"/>
                <a:ea typeface="宋体" pitchFamily="2" charset="-122"/>
              </a:rPr>
              <a:t>xxxxxx</a:t>
            </a:r>
            <a:endParaRPr lang="en-US" altLang="zh-CN" sz="2100" dirty="0">
              <a:solidFill>
                <a:srgbClr val="FF0000"/>
              </a:solidFill>
              <a:latin typeface="Arial" charset="0"/>
              <a:ea typeface="宋体" pitchFamily="2" charset="-122"/>
            </a:endParaRPr>
          </a:p>
          <a:p>
            <a:pPr indent="267891">
              <a:defRPr/>
            </a:pPr>
            <a:r>
              <a:rPr lang="en-US" altLang="zh-CN" sz="2100" dirty="0">
                <a:solidFill>
                  <a:srgbClr val="FF0000"/>
                </a:solidFill>
                <a:latin typeface="Arial" charset="0"/>
                <a:ea typeface="宋体" pitchFamily="2" charset="-122"/>
              </a:rPr>
              <a:t>       </a:t>
            </a:r>
            <a:r>
              <a:rPr lang="en-US" altLang="zh-CN" sz="2100" dirty="0" err="1">
                <a:solidFill>
                  <a:srgbClr val="FF0000"/>
                </a:solidFill>
                <a:latin typeface="Arial" charset="0"/>
                <a:ea typeface="宋体" pitchFamily="2" charset="-122"/>
              </a:rPr>
              <a:t>xxxxxx</a:t>
            </a:r>
            <a:endParaRPr lang="en-US" altLang="zh-CN" sz="2100" dirty="0">
              <a:solidFill>
                <a:srgbClr val="FF0000"/>
              </a:solidFill>
              <a:latin typeface="Arial" charset="0"/>
              <a:ea typeface="宋体" pitchFamily="2" charset="-122"/>
            </a:endParaRPr>
          </a:p>
          <a:p>
            <a:pPr indent="267891">
              <a:defRPr/>
            </a:pPr>
            <a:r>
              <a:rPr lang="en-US" altLang="zh-CN" sz="2100" dirty="0">
                <a:latin typeface="Arial" charset="0"/>
                <a:ea typeface="宋体" pitchFamily="2" charset="-122"/>
              </a:rPr>
              <a:t>end</a:t>
            </a:r>
          </a:p>
          <a:p>
            <a:pPr>
              <a:spcBef>
                <a:spcPts val="900"/>
              </a:spcBef>
              <a:defRPr/>
            </a:pPr>
            <a:r>
              <a:rPr lang="en-US" altLang="zh-CN" sz="2100" dirty="0" err="1">
                <a:latin typeface="Arial" charset="0"/>
                <a:ea typeface="宋体" pitchFamily="2" charset="-122"/>
              </a:rPr>
              <a:t>endmodule</a:t>
            </a:r>
            <a:endParaRPr lang="zh-CN" altLang="en-US" sz="2100" dirty="0">
              <a:latin typeface="Arial" charset="0"/>
              <a:ea typeface="宋体" pitchFamily="2" charset="-122"/>
            </a:endParaRPr>
          </a:p>
        </p:txBody>
      </p:sp>
      <p:pic>
        <p:nvPicPr>
          <p:cNvPr id="29700" name="图片 1">
            <a:extLst>
              <a:ext uri="{FF2B5EF4-FFF2-40B4-BE49-F238E27FC236}">
                <a16:creationId xmlns:a16="http://schemas.microsoft.com/office/drawing/2014/main" id="{454F62A4-DBC6-41FE-96D9-4BAF43D63F27}"/>
              </a:ext>
            </a:extLst>
          </p:cNvPr>
          <p:cNvPicPr>
            <a:picLocks noChangeAspect="1"/>
          </p:cNvPicPr>
          <p:nvPr/>
        </p:nvPicPr>
        <p:blipFill>
          <a:blip r:embed="rId2">
            <a:extLst>
              <a:ext uri="{28A0092B-C50C-407E-A947-70E740481C1C}">
                <a14:useLocalDpi xmlns:a14="http://schemas.microsoft.com/office/drawing/2010/main" val="0"/>
              </a:ext>
            </a:extLst>
          </a:blip>
          <a:srcRect l="11769" r="16098"/>
          <a:stretch>
            <a:fillRect/>
          </a:stretch>
        </p:blipFill>
        <p:spPr bwMode="auto">
          <a:xfrm>
            <a:off x="2618910" y="750658"/>
            <a:ext cx="2509682" cy="374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028269"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2. Create New </a:t>
            </a:r>
            <a:r>
              <a:rPr lang="en-US" altLang="zh-CN" dirty="0">
                <a:solidFill>
                  <a:srgbClr val="FF0000"/>
                </a:solidFill>
              </a:rPr>
              <a:t>Source</a:t>
            </a:r>
            <a:r>
              <a:rPr lang="en-US" altLang="zh-CN" dirty="0">
                <a:solidFill>
                  <a:srgbClr val="00B0F0"/>
                </a:solidFill>
              </a:rPr>
              <a:t> File</a:t>
            </a:r>
            <a:br>
              <a:rPr lang="en-US" altLang="zh-CN" dirty="0">
                <a:solidFill>
                  <a:srgbClr val="FF0000"/>
                </a:solidFill>
              </a:rPr>
            </a:br>
            <a:r>
              <a:rPr lang="en-US" altLang="zh-CN" dirty="0">
                <a:solidFill>
                  <a:srgbClr val="00B0F0"/>
                </a:solidFill>
              </a:rPr>
              <a:t>-step9</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35</a:t>
            </a:fld>
            <a:endParaRPr lang="zh-CN" altLang="en-US" dirty="0"/>
          </a:p>
        </p:txBody>
      </p:sp>
      <p:sp>
        <p:nvSpPr>
          <p:cNvPr id="2" name="标题 1">
            <a:extLst>
              <a:ext uri="{FF2B5EF4-FFF2-40B4-BE49-F238E27FC236}">
                <a16:creationId xmlns:a16="http://schemas.microsoft.com/office/drawing/2014/main" id="{784270E4-3E1A-C42D-8885-FDFA4B2445B1}"/>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标题 1">
            <a:extLst>
              <a:ext uri="{FF2B5EF4-FFF2-40B4-BE49-F238E27FC236}">
                <a16:creationId xmlns:a16="http://schemas.microsoft.com/office/drawing/2014/main" id="{D065FF21-2CC2-4F87-A910-3AE5D97CE883}"/>
              </a:ext>
            </a:extLst>
          </p:cNvPr>
          <p:cNvSpPr>
            <a:spLocks noGrp="1"/>
          </p:cNvSpPr>
          <p:nvPr>
            <p:ph type="title"/>
          </p:nvPr>
        </p:nvSpPr>
        <p:spPr>
          <a:xfrm>
            <a:off x="733270" y="1015682"/>
            <a:ext cx="1966913" cy="636984"/>
          </a:xfrm>
        </p:spPr>
        <p:txBody>
          <a:bodyPr>
            <a:normAutofit/>
          </a:bodyPr>
          <a:lstStyle/>
          <a:p>
            <a:pPr algn="ctr" eaLnBrk="1" hangingPunct="1"/>
            <a:r>
              <a:rPr lang="zh-CN" altLang="en-US" dirty="0">
                <a:solidFill>
                  <a:srgbClr val="00B0F0"/>
                </a:solidFill>
                <a:latin typeface="Times New Roman" panose="02020603050405020304" pitchFamily="18" charset="0"/>
                <a:cs typeface="Times New Roman" panose="02020603050405020304" pitchFamily="18" charset="0"/>
              </a:rPr>
              <a:t>综合</a:t>
            </a:r>
            <a:endParaRPr lang="en-US" altLang="zh-CN" dirty="0">
              <a:solidFill>
                <a:srgbClr val="00B0F0"/>
              </a:solidFill>
              <a:latin typeface="Times New Roman" panose="02020603050405020304" pitchFamily="18" charset="0"/>
              <a:cs typeface="Times New Roman" panose="02020603050405020304" pitchFamily="18" charset="0"/>
            </a:endParaRPr>
          </a:p>
        </p:txBody>
      </p:sp>
      <p:sp>
        <p:nvSpPr>
          <p:cNvPr id="10243" name="Rectangle 8">
            <a:extLst>
              <a:ext uri="{FF2B5EF4-FFF2-40B4-BE49-F238E27FC236}">
                <a16:creationId xmlns:a16="http://schemas.microsoft.com/office/drawing/2014/main" id="{642FAF95-9FD4-45AB-AA4B-D5DF9D656A0F}"/>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10245" name="矩形 6">
            <a:extLst>
              <a:ext uri="{FF2B5EF4-FFF2-40B4-BE49-F238E27FC236}">
                <a16:creationId xmlns:a16="http://schemas.microsoft.com/office/drawing/2014/main" id="{FD1E9C08-0B16-43AA-81B1-1769985C7691}"/>
              </a:ext>
            </a:extLst>
          </p:cNvPr>
          <p:cNvSpPr>
            <a:spLocks noChangeArrowheads="1"/>
          </p:cNvSpPr>
          <p:nvPr/>
        </p:nvSpPr>
        <p:spPr bwMode="auto">
          <a:xfrm>
            <a:off x="3229280" y="2246107"/>
            <a:ext cx="1471613" cy="81557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a:t>FPGA</a:t>
            </a:r>
            <a:r>
              <a:rPr lang="zh-CN" altLang="en-US"/>
              <a:t>设计流程</a:t>
            </a:r>
            <a:endParaRPr lang="zh-CN" altLang="en-US" dirty="0"/>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36</a:t>
            </a:fld>
            <a:endParaRPr lang="zh-CN" altLang="en-US" dirty="0"/>
          </a:p>
        </p:txBody>
      </p:sp>
    </p:spTree>
    <p:extLst>
      <p:ext uri="{BB962C8B-B14F-4D97-AF65-F5344CB8AC3E}">
        <p14:creationId xmlns:p14="http://schemas.microsoft.com/office/powerpoint/2010/main" val="2854760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7" name="组合 2">
            <a:extLst>
              <a:ext uri="{FF2B5EF4-FFF2-40B4-BE49-F238E27FC236}">
                <a16:creationId xmlns:a16="http://schemas.microsoft.com/office/drawing/2014/main" id="{2640FBB8-5A62-4DC2-B9B9-5EF5C8327C59}"/>
              </a:ext>
            </a:extLst>
          </p:cNvPr>
          <p:cNvGrpSpPr>
            <a:grpSpLocks/>
          </p:cNvGrpSpPr>
          <p:nvPr/>
        </p:nvGrpSpPr>
        <p:grpSpPr bwMode="auto">
          <a:xfrm>
            <a:off x="3623073" y="1445419"/>
            <a:ext cx="5520928" cy="2100263"/>
            <a:chOff x="6555711" y="1926821"/>
            <a:chExt cx="5636289" cy="2116484"/>
          </a:xfrm>
        </p:grpSpPr>
        <p:pic>
          <p:nvPicPr>
            <p:cNvPr id="31749" name="图片 1">
              <a:extLst>
                <a:ext uri="{FF2B5EF4-FFF2-40B4-BE49-F238E27FC236}">
                  <a16:creationId xmlns:a16="http://schemas.microsoft.com/office/drawing/2014/main" id="{35674128-1BDA-43BF-9155-1EF2AD8BFE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5711" y="1926821"/>
              <a:ext cx="5636289" cy="21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矩形 6">
              <a:extLst>
                <a:ext uri="{FF2B5EF4-FFF2-40B4-BE49-F238E27FC236}">
                  <a16:creationId xmlns:a16="http://schemas.microsoft.com/office/drawing/2014/main" id="{83FF02E7-6F51-4713-A022-8CD01A56ADAB}"/>
                </a:ext>
              </a:extLst>
            </p:cNvPr>
            <p:cNvSpPr>
              <a:spLocks noChangeArrowheads="1"/>
            </p:cNvSpPr>
            <p:nvPr/>
          </p:nvSpPr>
          <p:spPr bwMode="auto">
            <a:xfrm>
              <a:off x="7077060" y="2643447"/>
              <a:ext cx="2483499" cy="57259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 name="矩形 4">
              <a:extLst>
                <a:ext uri="{FF2B5EF4-FFF2-40B4-BE49-F238E27FC236}">
                  <a16:creationId xmlns:a16="http://schemas.microsoft.com/office/drawing/2014/main" id="{15EC5F47-B703-4AEB-996D-324AF314BC7F}"/>
                </a:ext>
              </a:extLst>
            </p:cNvPr>
            <p:cNvSpPr/>
            <p:nvPr/>
          </p:nvSpPr>
          <p:spPr bwMode="auto">
            <a:xfrm>
              <a:off x="9561651" y="2753498"/>
              <a:ext cx="1976409" cy="372184"/>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grpSp>
      <p:sp>
        <p:nvSpPr>
          <p:cNvPr id="7" name="矩形 6">
            <a:extLst>
              <a:ext uri="{FF2B5EF4-FFF2-40B4-BE49-F238E27FC236}">
                <a16:creationId xmlns:a16="http://schemas.microsoft.com/office/drawing/2014/main" id="{389C3334-E490-4B76-97BE-E7EEC79D832A}"/>
              </a:ext>
            </a:extLst>
          </p:cNvPr>
          <p:cNvSpPr/>
          <p:nvPr/>
        </p:nvSpPr>
        <p:spPr bwMode="auto">
          <a:xfrm>
            <a:off x="3739754" y="1610917"/>
            <a:ext cx="2102644" cy="38219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3. Do </a:t>
            </a:r>
            <a:r>
              <a:rPr lang="en-US" altLang="zh-CN" dirty="0">
                <a:solidFill>
                  <a:srgbClr val="FF0000"/>
                </a:solidFill>
              </a:rPr>
              <a:t>Synthesis</a:t>
            </a:r>
            <a:r>
              <a:rPr lang="en-US" altLang="zh-CN" dirty="0">
                <a:solidFill>
                  <a:srgbClr val="00B0F0"/>
                </a:solidFill>
              </a:rPr>
              <a:t> and Get the Circuit</a:t>
            </a:r>
            <a:br>
              <a:rPr lang="en-US" altLang="zh-CN" dirty="0">
                <a:solidFill>
                  <a:srgbClr val="FF0000"/>
                </a:solidFill>
              </a:rPr>
            </a:br>
            <a:r>
              <a:rPr lang="en-US" altLang="zh-CN" dirty="0">
                <a:solidFill>
                  <a:srgbClr val="00B0F0"/>
                </a:solidFill>
              </a:rPr>
              <a:t>-step1</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37</a:t>
            </a:fld>
            <a:endParaRPr lang="zh-CN" altLang="en-US" dirty="0"/>
          </a:p>
        </p:txBody>
      </p:sp>
      <p:sp>
        <p:nvSpPr>
          <p:cNvPr id="2" name="标题 1">
            <a:extLst>
              <a:ext uri="{FF2B5EF4-FFF2-40B4-BE49-F238E27FC236}">
                <a16:creationId xmlns:a16="http://schemas.microsoft.com/office/drawing/2014/main" id="{3B4219D0-1381-D380-65FB-6A44A062235E}"/>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图片 1">
            <a:extLst>
              <a:ext uri="{FF2B5EF4-FFF2-40B4-BE49-F238E27FC236}">
                <a16:creationId xmlns:a16="http://schemas.microsoft.com/office/drawing/2014/main" id="{5848A2AC-125B-4FD7-A2F7-B3FE15B3D0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0387" y="0"/>
            <a:ext cx="60436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6">
            <a:extLst>
              <a:ext uri="{FF2B5EF4-FFF2-40B4-BE49-F238E27FC236}">
                <a16:creationId xmlns:a16="http://schemas.microsoft.com/office/drawing/2014/main" id="{BA9E5DE2-79F4-4CE5-8593-74F885FC9C33}"/>
              </a:ext>
            </a:extLst>
          </p:cNvPr>
          <p:cNvSpPr>
            <a:spLocks noChangeArrowheads="1"/>
          </p:cNvSpPr>
          <p:nvPr/>
        </p:nvSpPr>
        <p:spPr bwMode="auto">
          <a:xfrm>
            <a:off x="6243638" y="4285060"/>
            <a:ext cx="1258491" cy="56911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0" name="矩形 9">
            <a:extLst>
              <a:ext uri="{FF2B5EF4-FFF2-40B4-BE49-F238E27FC236}">
                <a16:creationId xmlns:a16="http://schemas.microsoft.com/office/drawing/2014/main" id="{17994662-3B0D-4D98-98ED-DADAA0D90CB3}"/>
              </a:ext>
            </a:extLst>
          </p:cNvPr>
          <p:cNvSpPr/>
          <p:nvPr/>
        </p:nvSpPr>
        <p:spPr bwMode="auto">
          <a:xfrm>
            <a:off x="6963966" y="3938588"/>
            <a:ext cx="1187053"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3. Do </a:t>
            </a:r>
            <a:r>
              <a:rPr lang="en-US" altLang="zh-CN" dirty="0">
                <a:solidFill>
                  <a:srgbClr val="FF0000"/>
                </a:solidFill>
              </a:rPr>
              <a:t>Synthesis</a:t>
            </a:r>
            <a:r>
              <a:rPr lang="en-US" altLang="zh-CN" dirty="0">
                <a:solidFill>
                  <a:srgbClr val="00B0F0"/>
                </a:solidFill>
              </a:rPr>
              <a:t> and Get the Circuit</a:t>
            </a:r>
            <a:br>
              <a:rPr lang="en-US" altLang="zh-CN" dirty="0">
                <a:solidFill>
                  <a:srgbClr val="FF0000"/>
                </a:solidFill>
              </a:rPr>
            </a:br>
            <a:r>
              <a:rPr lang="en-US" altLang="zh-CN" dirty="0">
                <a:solidFill>
                  <a:srgbClr val="00B0F0"/>
                </a:solidFill>
              </a:rPr>
              <a:t>-step2</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38</a:t>
            </a:fld>
            <a:endParaRPr lang="zh-CN" altLang="en-US" dirty="0"/>
          </a:p>
        </p:txBody>
      </p:sp>
      <p:sp>
        <p:nvSpPr>
          <p:cNvPr id="2" name="标题 1">
            <a:extLst>
              <a:ext uri="{FF2B5EF4-FFF2-40B4-BE49-F238E27FC236}">
                <a16:creationId xmlns:a16="http://schemas.microsoft.com/office/drawing/2014/main" id="{65B5187D-9EA0-0485-B224-B10EA30AA618}"/>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2">
            <a:extLst>
              <a:ext uri="{FF2B5EF4-FFF2-40B4-BE49-F238E27FC236}">
                <a16:creationId xmlns:a16="http://schemas.microsoft.com/office/drawing/2014/main" id="{5F1E4798-0C5B-4E3E-9E39-9DF84004A7A9}"/>
              </a:ext>
            </a:extLst>
          </p:cNvPr>
          <p:cNvSpPr txBox="1">
            <a:spLocks noChangeArrowheads="1"/>
          </p:cNvSpPr>
          <p:nvPr/>
        </p:nvSpPr>
        <p:spPr bwMode="auto">
          <a:xfrm>
            <a:off x="0" y="3271837"/>
            <a:ext cx="3558779" cy="346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endParaRPr lang="zh-CN" altLang="en-US"/>
          </a:p>
        </p:txBody>
      </p:sp>
      <p:sp>
        <p:nvSpPr>
          <p:cNvPr id="7" name="矩形 6">
            <a:extLst>
              <a:ext uri="{FF2B5EF4-FFF2-40B4-BE49-F238E27FC236}">
                <a16:creationId xmlns:a16="http://schemas.microsoft.com/office/drawing/2014/main" id="{1E826B67-4226-459B-AE0A-D3C570C5571A}"/>
              </a:ext>
            </a:extLst>
          </p:cNvPr>
          <p:cNvSpPr/>
          <p:nvPr/>
        </p:nvSpPr>
        <p:spPr>
          <a:xfrm>
            <a:off x="1" y="3908823"/>
            <a:ext cx="3221831" cy="715565"/>
          </a:xfrm>
          <a:prstGeom prst="rect">
            <a:avLst/>
          </a:prstGeom>
        </p:spPr>
        <p:txBody>
          <a:bodyPr lIns="68580" tIns="34290" rIns="68580" bIns="34290">
            <a:spAutoFit/>
          </a:bodyPr>
          <a:lstStyle/>
          <a:p>
            <a:pPr algn="ctr">
              <a:spcAft>
                <a:spcPts val="0"/>
              </a:spcAft>
              <a:defRPr/>
            </a:pPr>
            <a:r>
              <a:rPr lang="en-US" altLang="zh-CN" sz="2100" b="1" kern="100" dirty="0">
                <a:solidFill>
                  <a:srgbClr val="FF0000"/>
                </a:solidFill>
                <a:cs typeface="Times New Roman" panose="02020603050405020304" pitchFamily="18" charset="0"/>
              </a:rPr>
              <a:t>After finishing, you can see </a:t>
            </a:r>
          </a:p>
          <a:p>
            <a:pPr algn="ctr">
              <a:spcAft>
                <a:spcPts val="0"/>
              </a:spcAft>
              <a:defRPr/>
            </a:pPr>
            <a:r>
              <a:rPr lang="en-US" altLang="zh-CN" sz="2100" b="1" kern="100" dirty="0">
                <a:solidFill>
                  <a:srgbClr val="FF0000"/>
                </a:solidFill>
                <a:cs typeface="Times New Roman" panose="02020603050405020304" pitchFamily="18" charset="0"/>
              </a:rPr>
              <a:t>this window </a:t>
            </a:r>
            <a:endParaRPr lang="zh-CN" altLang="zh-CN" sz="2100" b="1" kern="100" dirty="0">
              <a:solidFill>
                <a:srgbClr val="FF0000"/>
              </a:solidFill>
              <a:cs typeface="Times New Roman" panose="02020603050405020304" pitchFamily="18" charset="0"/>
            </a:endParaRPr>
          </a:p>
        </p:txBody>
      </p:sp>
      <p:grpSp>
        <p:nvGrpSpPr>
          <p:cNvPr id="33797" name="组合 4">
            <a:extLst>
              <a:ext uri="{FF2B5EF4-FFF2-40B4-BE49-F238E27FC236}">
                <a16:creationId xmlns:a16="http://schemas.microsoft.com/office/drawing/2014/main" id="{4A50D72D-54A6-4C47-8F5E-75FF34F3F1E1}"/>
              </a:ext>
            </a:extLst>
          </p:cNvPr>
          <p:cNvGrpSpPr>
            <a:grpSpLocks/>
          </p:cNvGrpSpPr>
          <p:nvPr/>
        </p:nvGrpSpPr>
        <p:grpSpPr bwMode="auto">
          <a:xfrm>
            <a:off x="3617119" y="2382"/>
            <a:ext cx="5526881" cy="5141119"/>
            <a:chOff x="5582347" y="2786"/>
            <a:chExt cx="6609654" cy="6855214"/>
          </a:xfrm>
        </p:grpSpPr>
        <p:pic>
          <p:nvPicPr>
            <p:cNvPr id="33798" name="图片 3">
              <a:extLst>
                <a:ext uri="{FF2B5EF4-FFF2-40B4-BE49-F238E27FC236}">
                  <a16:creationId xmlns:a16="http://schemas.microsoft.com/office/drawing/2014/main" id="{654B8689-D809-45AF-B265-5D2A69C7F9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2347" y="2786"/>
              <a:ext cx="6609654" cy="685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4">
              <a:extLst>
                <a:ext uri="{FF2B5EF4-FFF2-40B4-BE49-F238E27FC236}">
                  <a16:creationId xmlns:a16="http://schemas.microsoft.com/office/drawing/2014/main" id="{4590854B-0660-4BEE-B0E7-911934F1D04F}"/>
                </a:ext>
              </a:extLst>
            </p:cNvPr>
            <p:cNvSpPr>
              <a:spLocks noChangeArrowheads="1"/>
            </p:cNvSpPr>
            <p:nvPr/>
          </p:nvSpPr>
          <p:spPr bwMode="auto">
            <a:xfrm>
              <a:off x="7834775" y="5575099"/>
              <a:ext cx="1792287" cy="7715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9" name="矩形 8">
              <a:extLst>
                <a:ext uri="{FF2B5EF4-FFF2-40B4-BE49-F238E27FC236}">
                  <a16:creationId xmlns:a16="http://schemas.microsoft.com/office/drawing/2014/main" id="{B45D741F-08D6-4060-A99B-7E5850FF6161}"/>
                </a:ext>
              </a:extLst>
            </p:cNvPr>
            <p:cNvSpPr/>
            <p:nvPr/>
          </p:nvSpPr>
          <p:spPr bwMode="auto">
            <a:xfrm>
              <a:off x="8343252" y="5113238"/>
              <a:ext cx="2571528" cy="492471"/>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2.Click here</a:t>
              </a:r>
              <a:endParaRPr lang="zh-CN" altLang="en-US" b="1" dirty="0">
                <a:solidFill>
                  <a:srgbClr val="FF0000"/>
                </a:solidFill>
              </a:endParaRPr>
            </a:p>
          </p:txBody>
        </p:sp>
        <p:sp>
          <p:nvSpPr>
            <p:cNvPr id="33801" name="矩形 4">
              <a:extLst>
                <a:ext uri="{FF2B5EF4-FFF2-40B4-BE49-F238E27FC236}">
                  <a16:creationId xmlns:a16="http://schemas.microsoft.com/office/drawing/2014/main" id="{9111C97F-A48A-4028-93C2-6C5FA942A467}"/>
                </a:ext>
              </a:extLst>
            </p:cNvPr>
            <p:cNvSpPr>
              <a:spLocks noChangeArrowheads="1"/>
            </p:cNvSpPr>
            <p:nvPr/>
          </p:nvSpPr>
          <p:spPr bwMode="auto">
            <a:xfrm>
              <a:off x="6497703" y="3724867"/>
              <a:ext cx="2199480" cy="7715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33802" name="矩形 10">
              <a:extLst>
                <a:ext uri="{FF2B5EF4-FFF2-40B4-BE49-F238E27FC236}">
                  <a16:creationId xmlns:a16="http://schemas.microsoft.com/office/drawing/2014/main" id="{9F3079A2-82F0-4A75-8801-F38D4CA89AD2}"/>
                </a:ext>
              </a:extLst>
            </p:cNvPr>
            <p:cNvSpPr>
              <a:spLocks noChangeArrowheads="1"/>
            </p:cNvSpPr>
            <p:nvPr/>
          </p:nvSpPr>
          <p:spPr bwMode="auto">
            <a:xfrm>
              <a:off x="8730918" y="3879648"/>
              <a:ext cx="2571750"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grpSp>
      <p:sp>
        <p:nvSpPr>
          <p:cNvPr id="11"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3. Do </a:t>
            </a:r>
            <a:r>
              <a:rPr lang="en-US" altLang="zh-CN" dirty="0">
                <a:solidFill>
                  <a:srgbClr val="FF0000"/>
                </a:solidFill>
              </a:rPr>
              <a:t>Synthesis</a:t>
            </a:r>
            <a:r>
              <a:rPr lang="en-US" altLang="zh-CN" dirty="0">
                <a:solidFill>
                  <a:srgbClr val="00B0F0"/>
                </a:solidFill>
              </a:rPr>
              <a:t> and Get the Circuit</a:t>
            </a:r>
            <a:br>
              <a:rPr lang="en-US" altLang="zh-CN" dirty="0">
                <a:solidFill>
                  <a:srgbClr val="FF0000"/>
                </a:solidFill>
              </a:rPr>
            </a:br>
            <a:r>
              <a:rPr lang="en-US" altLang="zh-CN" dirty="0">
                <a:solidFill>
                  <a:srgbClr val="00B0F0"/>
                </a:solidFill>
              </a:rPr>
              <a:t>-step3</a:t>
            </a:r>
            <a:endParaRPr lang="zh-CN" altLang="en-US" dirty="0">
              <a:solidFill>
                <a:srgbClr val="00B0F0"/>
              </a:solidFill>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39</a:t>
            </a:fld>
            <a:endParaRPr lang="zh-CN" altLang="en-US" dirty="0"/>
          </a:p>
        </p:txBody>
      </p:sp>
      <p:sp>
        <p:nvSpPr>
          <p:cNvPr id="2" name="标题 1">
            <a:extLst>
              <a:ext uri="{FF2B5EF4-FFF2-40B4-BE49-F238E27FC236}">
                <a16:creationId xmlns:a16="http://schemas.microsoft.com/office/drawing/2014/main" id="{DA84A690-8BED-B0CD-D9F8-EB61259133FF}"/>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69478" y="2004185"/>
            <a:ext cx="4384708" cy="9825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lnSpc>
                <a:spcPct val="150000"/>
              </a:lnSpc>
            </a:pPr>
            <a:endParaRPr lang="en-US" altLang="zh-CN" sz="1600" b="1" dirty="0">
              <a:solidFill>
                <a:schemeClr val="bg1"/>
              </a:solidFill>
              <a:latin typeface="Arial" panose="020B0604020202020204" pitchFamily="34" charset="0"/>
              <a:ea typeface="宋体" panose="02010600030101010101" pitchFamily="2" charset="-122"/>
            </a:endParaRPr>
          </a:p>
          <a:p>
            <a:pPr algn="ctr" eaLnBrk="1" hangingPunct="1"/>
            <a:r>
              <a:rPr lang="en-US" altLang="zh-CN" sz="1600" b="1" dirty="0">
                <a:solidFill>
                  <a:schemeClr val="bg1"/>
                </a:solidFill>
                <a:latin typeface="Comic Sans MS" panose="030F0702030302020204" pitchFamily="66" charset="0"/>
                <a:ea typeface="宋体" panose="02010600030101010101" pitchFamily="2" charset="-122"/>
              </a:rPr>
              <a:t>Central Process Unit</a:t>
            </a:r>
          </a:p>
        </p:txBody>
      </p:sp>
      <p:sp>
        <p:nvSpPr>
          <p:cNvPr id="5" name="TextBox 4">
            <a:extLst>
              <a:ext uri="{FF2B5EF4-FFF2-40B4-BE49-F238E27FC236}">
                <a16:creationId xmlns:a16="http://schemas.microsoft.com/office/drawing/2014/main" id="{71E5BB61-F3AA-462A-B770-7C55EB55AD14}"/>
              </a:ext>
            </a:extLst>
          </p:cNvPr>
          <p:cNvSpPr txBox="1">
            <a:spLocks noChangeArrowheads="1"/>
          </p:cNvSpPr>
          <p:nvPr/>
        </p:nvSpPr>
        <p:spPr bwMode="auto">
          <a:xfrm>
            <a:off x="169478" y="645448"/>
            <a:ext cx="4384708" cy="334666"/>
          </a:xfrm>
          <a:prstGeom prst="rect">
            <a:avLst/>
          </a:prstGeom>
          <a:noFill/>
          <a:ln w="381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defPPr>
              <a:defRPr lang="zh-CN"/>
            </a:defPPr>
            <a:lvl1pPr algn="ctr" eaLnBrk="1" hangingPunct="1">
              <a:buFontTx/>
              <a:buNone/>
              <a:defRPr sz="2400" b="1">
                <a:solidFill>
                  <a:srgbClr val="00B0F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600" dirty="0">
                <a:solidFill>
                  <a:schemeClr val="bg1">
                    <a:lumMod val="85000"/>
                  </a:schemeClr>
                </a:solidFill>
              </a:rPr>
              <a:t>Boolean Algebra</a:t>
            </a:r>
            <a:endParaRPr lang="zh-CN" altLang="en-US" sz="1600" dirty="0">
              <a:solidFill>
                <a:schemeClr val="bg1">
                  <a:lumMod val="85000"/>
                </a:schemeClr>
              </a:solidFill>
            </a:endParaRPr>
          </a:p>
        </p:txBody>
      </p:sp>
      <p:sp>
        <p:nvSpPr>
          <p:cNvPr id="6" name="TextBox 5">
            <a:extLst>
              <a:ext uri="{FF2B5EF4-FFF2-40B4-BE49-F238E27FC236}">
                <a16:creationId xmlns:a16="http://schemas.microsoft.com/office/drawing/2014/main" id="{1C44E1B6-9B70-439D-A5A3-0D58D005888E}"/>
              </a:ext>
            </a:extLst>
          </p:cNvPr>
          <p:cNvSpPr txBox="1">
            <a:spLocks noChangeArrowheads="1"/>
          </p:cNvSpPr>
          <p:nvPr/>
        </p:nvSpPr>
        <p:spPr bwMode="auto">
          <a:xfrm>
            <a:off x="169479" y="1034576"/>
            <a:ext cx="4384708" cy="322543"/>
          </a:xfrm>
          <a:prstGeom prst="rect">
            <a:avLst/>
          </a:prstGeom>
          <a:noFill/>
          <a:ln w="381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chemeClr val="bg1">
                    <a:lumMod val="85000"/>
                  </a:schemeClr>
                </a:solidFill>
                <a:latin typeface="Arial" panose="020B0604020202020204" pitchFamily="34" charset="0"/>
                <a:ea typeface="宋体" panose="02010600030101010101" pitchFamily="2" charset="-122"/>
              </a:rPr>
              <a:t>Gates</a:t>
            </a:r>
            <a:endParaRPr lang="zh-CN" altLang="en-US" sz="1600" b="1" dirty="0">
              <a:solidFill>
                <a:schemeClr val="bg1">
                  <a:lumMod val="85000"/>
                </a:schemeClr>
              </a:solidFill>
              <a:latin typeface="Arial" panose="020B0604020202020204" pitchFamily="34" charset="0"/>
              <a:ea typeface="宋体" panose="02010600030101010101" pitchFamily="2" charset="-122"/>
            </a:endParaRPr>
          </a:p>
        </p:txBody>
      </p:sp>
      <p:sp>
        <p:nvSpPr>
          <p:cNvPr id="7" name="TextBox 6">
            <a:extLst>
              <a:ext uri="{FF2B5EF4-FFF2-40B4-BE49-F238E27FC236}">
                <a16:creationId xmlns:a16="http://schemas.microsoft.com/office/drawing/2014/main" id="{41727439-DB93-4604-B577-34D05CF6F8FE}"/>
              </a:ext>
            </a:extLst>
          </p:cNvPr>
          <p:cNvSpPr txBox="1">
            <a:spLocks noChangeArrowheads="1"/>
          </p:cNvSpPr>
          <p:nvPr/>
        </p:nvSpPr>
        <p:spPr bwMode="auto">
          <a:xfrm>
            <a:off x="169479" y="1418318"/>
            <a:ext cx="2144847" cy="516144"/>
          </a:xfrm>
          <a:prstGeom prst="rect">
            <a:avLst/>
          </a:prstGeom>
          <a:noFill/>
          <a:ln w="381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chemeClr val="bg1">
                    <a:lumMod val="85000"/>
                  </a:schemeClr>
                </a:solidFill>
                <a:latin typeface="Arial" panose="020B0604020202020204" pitchFamily="34" charset="0"/>
                <a:ea typeface="宋体" panose="02010600030101010101" pitchFamily="2" charset="-122"/>
              </a:rPr>
              <a:t>Combinational  Circuit</a:t>
            </a:r>
            <a:endParaRPr lang="zh-CN" altLang="en-US" sz="1600" b="1" dirty="0">
              <a:solidFill>
                <a:schemeClr val="bg1">
                  <a:lumMod val="85000"/>
                </a:schemeClr>
              </a:solidFill>
              <a:latin typeface="Arial" panose="020B0604020202020204" pitchFamily="34" charset="0"/>
              <a:ea typeface="宋体" panose="02010600030101010101" pitchFamily="2" charset="-122"/>
            </a:endParaRPr>
          </a:p>
        </p:txBody>
      </p:sp>
      <p:sp>
        <p:nvSpPr>
          <p:cNvPr id="8" name="TextBox 7">
            <a:extLst>
              <a:ext uri="{FF2B5EF4-FFF2-40B4-BE49-F238E27FC236}">
                <a16:creationId xmlns:a16="http://schemas.microsoft.com/office/drawing/2014/main" id="{598D1F73-B5F5-4B50-B342-3B4217F38E78}"/>
              </a:ext>
            </a:extLst>
          </p:cNvPr>
          <p:cNvSpPr txBox="1">
            <a:spLocks noChangeArrowheads="1"/>
          </p:cNvSpPr>
          <p:nvPr/>
        </p:nvSpPr>
        <p:spPr bwMode="auto">
          <a:xfrm>
            <a:off x="2402690" y="1418317"/>
            <a:ext cx="2151498" cy="514857"/>
          </a:xfrm>
          <a:prstGeom prst="rect">
            <a:avLst/>
          </a:prstGeom>
          <a:noFill/>
          <a:ln w="381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600" b="1" dirty="0">
                <a:solidFill>
                  <a:schemeClr val="bg1">
                    <a:lumMod val="85000"/>
                  </a:schemeClr>
                </a:solidFill>
                <a:latin typeface="Arial" panose="020B0604020202020204" pitchFamily="34" charset="0"/>
                <a:ea typeface="宋体" panose="02010600030101010101" pitchFamily="2" charset="-122"/>
              </a:rPr>
              <a:t>Sequential</a:t>
            </a:r>
          </a:p>
          <a:p>
            <a:pPr algn="ctr" eaLnBrk="1" hangingPunct="1">
              <a:spcBef>
                <a:spcPct val="0"/>
              </a:spcBef>
              <a:buFontTx/>
              <a:buNone/>
            </a:pPr>
            <a:r>
              <a:rPr lang="en-US" altLang="zh-CN" sz="1600" b="1" dirty="0">
                <a:solidFill>
                  <a:schemeClr val="bg1">
                    <a:lumMod val="85000"/>
                  </a:schemeClr>
                </a:solidFill>
                <a:latin typeface="Arial" panose="020B0604020202020204" pitchFamily="34" charset="0"/>
                <a:ea typeface="宋体" panose="02010600030101010101" pitchFamily="2" charset="-122"/>
              </a:rPr>
              <a:t>Circuit</a:t>
            </a:r>
            <a:endParaRPr lang="zh-CN" altLang="en-US" sz="1600" b="1" dirty="0">
              <a:solidFill>
                <a:schemeClr val="bg1">
                  <a:lumMod val="85000"/>
                </a:schemeClr>
              </a:solidFill>
              <a:latin typeface="Arial" panose="020B0604020202020204" pitchFamily="34" charset="0"/>
              <a:ea typeface="宋体" panose="02010600030101010101" pitchFamily="2" charset="-122"/>
            </a:endParaRPr>
          </a:p>
        </p:txBody>
      </p:sp>
      <p:sp>
        <p:nvSpPr>
          <p:cNvPr id="10" name="TextBox 9">
            <a:extLst>
              <a:ext uri="{FF2B5EF4-FFF2-40B4-BE49-F238E27FC236}">
                <a16:creationId xmlns:a16="http://schemas.microsoft.com/office/drawing/2014/main" id="{685703AE-51E5-4B4C-BDF9-D06BB92BA828}"/>
              </a:ext>
            </a:extLst>
          </p:cNvPr>
          <p:cNvSpPr txBox="1">
            <a:spLocks noChangeArrowheads="1"/>
          </p:cNvSpPr>
          <p:nvPr/>
        </p:nvSpPr>
        <p:spPr bwMode="auto">
          <a:xfrm>
            <a:off x="357974" y="2103612"/>
            <a:ext cx="1910908" cy="494770"/>
          </a:xfrm>
          <a:prstGeom prst="rect">
            <a:avLst/>
          </a:prstGeom>
          <a:solidFill>
            <a:srgbClr val="7030A0"/>
          </a:solidFill>
          <a:ln w="38100">
            <a:solidFill>
              <a:schemeClr val="bg1"/>
            </a:solidFill>
            <a:prstDash val="sysDash"/>
            <a:miter lim="800000"/>
            <a:headEnd/>
            <a:tailEnd/>
          </a:ln>
        </p:spPr>
        <p:txBody>
          <a:bodyPr anchor="ctr" anchorCtr="1"/>
          <a:lstStyle>
            <a:lvl1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1400" b="1" dirty="0" err="1">
                <a:solidFill>
                  <a:schemeClr val="bg1"/>
                </a:solidFill>
                <a:latin typeface="Arial" panose="020B0604020202020204" pitchFamily="34" charset="0"/>
                <a:ea typeface="宋体" panose="02010600030101010101" pitchFamily="2" charset="-122"/>
              </a:rPr>
              <a:t>Datapath</a:t>
            </a:r>
            <a:endParaRPr lang="en-US" altLang="zh-CN" sz="1400" b="1"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en-US" altLang="zh-CN" sz="1200" b="1" dirty="0">
                <a:solidFill>
                  <a:schemeClr val="bg1"/>
                </a:solidFill>
                <a:latin typeface="Arial" panose="020B0604020202020204" pitchFamily="34" charset="0"/>
                <a:ea typeface="宋体" panose="02010600030101010101" pitchFamily="2" charset="-122"/>
              </a:rPr>
              <a:t>(</a:t>
            </a:r>
            <a:r>
              <a:rPr lang="en-US" altLang="zh-CN" sz="1200" b="1" dirty="0" err="1">
                <a:solidFill>
                  <a:schemeClr val="bg1"/>
                </a:solidFill>
                <a:latin typeface="Arial" panose="020B0604020202020204" pitchFamily="34" charset="0"/>
                <a:ea typeface="宋体" panose="02010600030101010101" pitchFamily="2" charset="-122"/>
              </a:rPr>
              <a:t>ALU</a:t>
            </a:r>
            <a:r>
              <a:rPr lang="en-US" altLang="zh-CN" sz="1200" b="1" dirty="0">
                <a:solidFill>
                  <a:schemeClr val="bg1"/>
                </a:solidFill>
                <a:latin typeface="Arial" panose="020B0604020202020204" pitchFamily="34" charset="0"/>
                <a:ea typeface="宋体" panose="02010600030101010101" pitchFamily="2" charset="-122"/>
              </a:rPr>
              <a:t>, MUX…)</a:t>
            </a:r>
            <a:endParaRPr lang="zh-CN" altLang="en-US" sz="1200" b="1" dirty="0">
              <a:solidFill>
                <a:schemeClr val="bg1"/>
              </a:solidFill>
              <a:latin typeface="Arial" panose="020B0604020202020204" pitchFamily="34" charset="0"/>
              <a:ea typeface="宋体" panose="02010600030101010101" pitchFamily="2" charset="-122"/>
            </a:endParaRPr>
          </a:p>
        </p:txBody>
      </p:sp>
      <p:sp>
        <p:nvSpPr>
          <p:cNvPr id="22" name="矩形 21">
            <a:extLst>
              <a:ext uri="{FF2B5EF4-FFF2-40B4-BE49-F238E27FC236}">
                <a16:creationId xmlns:a16="http://schemas.microsoft.com/office/drawing/2014/main" id="{8BB18FF6-04C0-4A90-9FA7-602EC38346A9}"/>
              </a:ext>
            </a:extLst>
          </p:cNvPr>
          <p:cNvSpPr>
            <a:spLocks noChangeArrowheads="1"/>
          </p:cNvSpPr>
          <p:nvPr/>
        </p:nvSpPr>
        <p:spPr bwMode="auto">
          <a:xfrm>
            <a:off x="2439058" y="1758072"/>
            <a:ext cx="53500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Chap4</a:t>
            </a:r>
            <a:endParaRPr lang="zh-CN" altLang="en-US" sz="1050" b="1" dirty="0">
              <a:solidFill>
                <a:schemeClr val="bg1">
                  <a:lumMod val="50000"/>
                </a:schemeClr>
              </a:solidFill>
              <a:latin typeface="Comic Sans MS" pitchFamily="66" charset="0"/>
            </a:endParaRPr>
          </a:p>
        </p:txBody>
      </p:sp>
      <p:sp>
        <p:nvSpPr>
          <p:cNvPr id="23" name="矩形 22">
            <a:extLst>
              <a:ext uri="{FF2B5EF4-FFF2-40B4-BE49-F238E27FC236}">
                <a16:creationId xmlns:a16="http://schemas.microsoft.com/office/drawing/2014/main" id="{4CB5AB3C-D6C5-49A8-90EB-2F5A27CFF4B9}"/>
              </a:ext>
            </a:extLst>
          </p:cNvPr>
          <p:cNvSpPr>
            <a:spLocks noChangeArrowheads="1"/>
          </p:cNvSpPr>
          <p:nvPr/>
        </p:nvSpPr>
        <p:spPr bwMode="auto">
          <a:xfrm>
            <a:off x="206055" y="817013"/>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25" name="矩形 24">
            <a:extLst>
              <a:ext uri="{FF2B5EF4-FFF2-40B4-BE49-F238E27FC236}">
                <a16:creationId xmlns:a16="http://schemas.microsoft.com/office/drawing/2014/main" id="{E51C2E91-95CB-4DDC-8A37-0B5A2B0B31DF}"/>
              </a:ext>
            </a:extLst>
          </p:cNvPr>
          <p:cNvSpPr>
            <a:spLocks noChangeArrowheads="1"/>
          </p:cNvSpPr>
          <p:nvPr/>
        </p:nvSpPr>
        <p:spPr bwMode="auto">
          <a:xfrm>
            <a:off x="168814" y="2802095"/>
            <a:ext cx="595531" cy="161583"/>
          </a:xfrm>
          <a:prstGeom prst="rect">
            <a:avLst/>
          </a:prstGeom>
          <a:noFill/>
          <a:ln>
            <a:noFill/>
          </a:ln>
        </p:spPr>
        <p:txBody>
          <a:bodyPr wrap="square" lIns="0" tIns="0" rIns="0" bIns="0">
            <a:spAutoFit/>
          </a:bodyPr>
          <a:lstStyle/>
          <a:p>
            <a:pPr algn="ctr" eaLnBrk="1" hangingPunct="1"/>
            <a:r>
              <a:rPr lang="en-US" altLang="zh-CN" sz="1050" b="1" dirty="0">
                <a:solidFill>
                  <a:schemeClr val="bg1">
                    <a:lumMod val="75000"/>
                  </a:schemeClr>
                </a:solidFill>
                <a:latin typeface="Comic Sans MS" pitchFamily="66" charset="0"/>
              </a:rPr>
              <a:t>Chap5</a:t>
            </a:r>
          </a:p>
        </p:txBody>
      </p:sp>
      <p:sp>
        <p:nvSpPr>
          <p:cNvPr id="28" name="TextBox 27">
            <a:extLst>
              <a:ext uri="{FF2B5EF4-FFF2-40B4-BE49-F238E27FC236}">
                <a16:creationId xmlns:a16="http://schemas.microsoft.com/office/drawing/2014/main" id="{B9D9634E-6229-446A-8FEB-F4D4104493F4}"/>
              </a:ext>
            </a:extLst>
          </p:cNvPr>
          <p:cNvSpPr txBox="1">
            <a:spLocks noChangeArrowheads="1"/>
          </p:cNvSpPr>
          <p:nvPr/>
        </p:nvSpPr>
        <p:spPr bwMode="auto">
          <a:xfrm>
            <a:off x="2439059" y="2103611"/>
            <a:ext cx="1942614" cy="494771"/>
          </a:xfrm>
          <a:prstGeom prst="rect">
            <a:avLst/>
          </a:prstGeom>
          <a:solidFill>
            <a:srgbClr val="7030A0"/>
          </a:solidFill>
          <a:ln w="38100">
            <a:solidFill>
              <a:schemeClr val="bg1"/>
            </a:solidFill>
            <a:prstDash val="sysDash"/>
            <a:miter lim="800000"/>
            <a:headEnd/>
            <a:tailEnd/>
          </a:ln>
        </p:spPr>
        <p:txBody>
          <a:bodyPr anchor="ctr" anchorCtr="1"/>
          <a:lstStyle>
            <a:defPPr>
              <a:defRPr lang="zh-CN"/>
            </a:defPPr>
            <a:lvl1pPr algn="ctr" eaLnBrk="1" hangingPunct="1">
              <a:buFontTx/>
              <a:buNone/>
              <a:defRPr sz="2000" b="1">
                <a:solidFill>
                  <a:srgbClr val="00B050"/>
                </a:solidFill>
              </a:defRPr>
            </a:lvl1pPr>
            <a:lvl2pPr marL="742950" indent="-28575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en-US" altLang="zh-CN" sz="1400" dirty="0">
                <a:solidFill>
                  <a:schemeClr val="bg1"/>
                </a:solidFill>
              </a:rPr>
              <a:t>Controller</a:t>
            </a:r>
          </a:p>
          <a:p>
            <a:r>
              <a:rPr lang="en-US" altLang="zh-CN" sz="1200" dirty="0">
                <a:solidFill>
                  <a:schemeClr val="bg1"/>
                </a:solidFill>
              </a:rPr>
              <a:t>(State Machine)</a:t>
            </a:r>
            <a:endParaRPr lang="zh-CN" altLang="en-US" sz="1200" dirty="0">
              <a:solidFill>
                <a:schemeClr val="bg1"/>
              </a:solidFill>
            </a:endParaRPr>
          </a:p>
        </p:txBody>
      </p:sp>
      <p:sp>
        <p:nvSpPr>
          <p:cNvPr id="4" name="左右箭头 3"/>
          <p:cNvSpPr/>
          <p:nvPr/>
        </p:nvSpPr>
        <p:spPr>
          <a:xfrm>
            <a:off x="9151" y="3231477"/>
            <a:ext cx="4610351" cy="612313"/>
          </a:xfrm>
          <a:prstGeom prst="lef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Comic Sans MS" panose="030F0702030302020204" pitchFamily="66" charset="0"/>
              </a:rPr>
              <a:t>BUS</a:t>
            </a:r>
            <a:endParaRPr lang="zh-CN" altLang="en-US" sz="1600" b="1" dirty="0">
              <a:solidFill>
                <a:schemeClr val="bg1">
                  <a:lumMod val="85000"/>
                </a:schemeClr>
              </a:solidFill>
              <a:latin typeface="Comic Sans MS" panose="030F0702030302020204" pitchFamily="66" charset="0"/>
            </a:endParaRPr>
          </a:p>
        </p:txBody>
      </p:sp>
      <p:sp>
        <p:nvSpPr>
          <p:cNvPr id="30" name="圆角矩形 29"/>
          <p:cNvSpPr/>
          <p:nvPr/>
        </p:nvSpPr>
        <p:spPr>
          <a:xfrm>
            <a:off x="353762" y="4054585"/>
            <a:ext cx="1915120" cy="5634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lumMod val="85000"/>
                  </a:schemeClr>
                </a:solidFill>
                <a:latin typeface="Comic Sans MS" panose="030F0702030302020204" pitchFamily="66" charset="0"/>
                <a:ea typeface="宋体" panose="02010600030101010101" pitchFamily="2" charset="-122"/>
              </a:rPr>
              <a:t>    Memory</a:t>
            </a:r>
          </a:p>
        </p:txBody>
      </p:sp>
      <p:sp>
        <p:nvSpPr>
          <p:cNvPr id="31" name="矩形 30">
            <a:extLst>
              <a:ext uri="{FF2B5EF4-FFF2-40B4-BE49-F238E27FC236}">
                <a16:creationId xmlns:a16="http://schemas.microsoft.com/office/drawing/2014/main" id="{E51C2E91-95CB-4DDC-8A37-0B5A2B0B31DF}"/>
              </a:ext>
            </a:extLst>
          </p:cNvPr>
          <p:cNvSpPr>
            <a:spLocks noChangeArrowheads="1"/>
          </p:cNvSpPr>
          <p:nvPr/>
        </p:nvSpPr>
        <p:spPr bwMode="auto">
          <a:xfrm>
            <a:off x="429336" y="4440051"/>
            <a:ext cx="598203"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Chap6</a:t>
            </a:r>
          </a:p>
        </p:txBody>
      </p:sp>
      <p:sp>
        <p:nvSpPr>
          <p:cNvPr id="32" name="圆角矩形 31"/>
          <p:cNvSpPr/>
          <p:nvPr/>
        </p:nvSpPr>
        <p:spPr>
          <a:xfrm>
            <a:off x="2402690" y="4061832"/>
            <a:ext cx="1867268" cy="5561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b="1" dirty="0">
                <a:solidFill>
                  <a:schemeClr val="bg1">
                    <a:lumMod val="85000"/>
                  </a:schemeClr>
                </a:solidFill>
                <a:latin typeface="Comic Sans MS" panose="030F0702030302020204" pitchFamily="66" charset="0"/>
                <a:ea typeface="宋体" panose="02010600030101010101" pitchFamily="2" charset="-122"/>
              </a:rPr>
              <a:t>     I/O port</a:t>
            </a:r>
          </a:p>
        </p:txBody>
      </p:sp>
      <p:sp>
        <p:nvSpPr>
          <p:cNvPr id="33" name="矩形 32">
            <a:extLst>
              <a:ext uri="{FF2B5EF4-FFF2-40B4-BE49-F238E27FC236}">
                <a16:creationId xmlns:a16="http://schemas.microsoft.com/office/drawing/2014/main" id="{E51C2E91-95CB-4DDC-8A37-0B5A2B0B31DF}"/>
              </a:ext>
            </a:extLst>
          </p:cNvPr>
          <p:cNvSpPr>
            <a:spLocks noChangeArrowheads="1"/>
          </p:cNvSpPr>
          <p:nvPr/>
        </p:nvSpPr>
        <p:spPr bwMode="auto">
          <a:xfrm>
            <a:off x="2439058" y="4446222"/>
            <a:ext cx="604085"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Chap8               </a:t>
            </a:r>
          </a:p>
        </p:txBody>
      </p:sp>
      <p:sp>
        <p:nvSpPr>
          <p:cNvPr id="38" name="矩形 37">
            <a:extLst>
              <a:ext uri="{FF2B5EF4-FFF2-40B4-BE49-F238E27FC236}">
                <a16:creationId xmlns:a16="http://schemas.microsoft.com/office/drawing/2014/main" id="{E51C2E91-95CB-4DDC-8A37-0B5A2B0B31DF}"/>
              </a:ext>
            </a:extLst>
          </p:cNvPr>
          <p:cNvSpPr>
            <a:spLocks noChangeArrowheads="1"/>
          </p:cNvSpPr>
          <p:nvPr/>
        </p:nvSpPr>
        <p:spPr bwMode="auto">
          <a:xfrm>
            <a:off x="257094" y="3503345"/>
            <a:ext cx="676894" cy="161583"/>
          </a:xfrm>
          <a:prstGeom prst="rect">
            <a:avLst/>
          </a:prstGeom>
          <a:noFill/>
          <a:ln>
            <a:noFill/>
          </a:ln>
        </p:spPr>
        <p:txBody>
          <a:bodyPr wrap="square" lIns="0" tIns="0" rIns="0" bIns="0">
            <a:spAutoFit/>
          </a:bodyPr>
          <a:lstStyle/>
          <a:p>
            <a:pPr eaLnBrk="1" hangingPunct="1"/>
            <a:r>
              <a:rPr lang="en-US" altLang="zh-CN" sz="1050" b="1" dirty="0">
                <a:solidFill>
                  <a:schemeClr val="bg1">
                    <a:lumMod val="50000"/>
                  </a:schemeClr>
                </a:solidFill>
                <a:latin typeface="Comic Sans MS" pitchFamily="66" charset="0"/>
              </a:rPr>
              <a:t>Chap7</a:t>
            </a:r>
          </a:p>
        </p:txBody>
      </p:sp>
      <p:sp>
        <p:nvSpPr>
          <p:cNvPr id="11" name="上下箭头 10"/>
          <p:cNvSpPr/>
          <p:nvPr/>
        </p:nvSpPr>
        <p:spPr>
          <a:xfrm>
            <a:off x="1211707" y="3652514"/>
            <a:ext cx="298705" cy="409317"/>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9" name="上下箭头 38"/>
          <p:cNvSpPr/>
          <p:nvPr/>
        </p:nvSpPr>
        <p:spPr>
          <a:xfrm>
            <a:off x="2207425" y="2968079"/>
            <a:ext cx="298705" cy="414575"/>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上下箭头 39"/>
          <p:cNvSpPr/>
          <p:nvPr/>
        </p:nvSpPr>
        <p:spPr>
          <a:xfrm>
            <a:off x="3253030" y="3694838"/>
            <a:ext cx="298705" cy="378770"/>
          </a:xfrm>
          <a:prstGeom prst="upDown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2" name="TextBox 11"/>
          <p:cNvSpPr txBox="1"/>
          <p:nvPr/>
        </p:nvSpPr>
        <p:spPr>
          <a:xfrm>
            <a:off x="4744190" y="918044"/>
            <a:ext cx="4459171" cy="1346522"/>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第二部分 数字逻辑设计</a:t>
            </a:r>
            <a:r>
              <a:rPr lang="en-US" altLang="zh-CN" sz="1400" b="1" i="1" dirty="0">
                <a:solidFill>
                  <a:schemeClr val="bg1">
                    <a:lumMod val="85000"/>
                  </a:schemeClr>
                </a:solidFill>
                <a:latin typeface="微软雅黑" panose="020B0503020204020204" pitchFamily="34" charset="-122"/>
                <a:ea typeface="微软雅黑" panose="020B0503020204020204" pitchFamily="34" charset="-122"/>
              </a:rPr>
              <a:t> </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数字逻辑描述</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A/D,</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数制</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(D, B, O, H),</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数字</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(Signed, Float),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编码</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(BCD, Gray),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运算</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(C, O)</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3</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组合电路设计与分析</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传统方法</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(K-map), EDA, submodule or IP,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噪声容限</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扇入扇出</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竞争冒险</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时序电路设计与分析</a:t>
            </a: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传统方法</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(STG), EDA, submodule or IP,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最长路径</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自启动</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p>
        </p:txBody>
      </p:sp>
      <p:sp>
        <p:nvSpPr>
          <p:cNvPr id="27" name="TextBox 26"/>
          <p:cNvSpPr txBox="1"/>
          <p:nvPr/>
        </p:nvSpPr>
        <p:spPr>
          <a:xfrm>
            <a:off x="4744188" y="2171013"/>
            <a:ext cx="4459173" cy="2062103"/>
          </a:xfrm>
          <a:prstGeom prst="rect">
            <a:avLst/>
          </a:prstGeom>
          <a:noFill/>
        </p:spPr>
        <p:txBody>
          <a:bodyPr wrap="square" rtlCol="0">
            <a:spAutoFit/>
          </a:bodyPr>
          <a:lstStyle/>
          <a:p>
            <a:r>
              <a:rPr lang="zh-CN" altLang="en-US" sz="1400" b="1" dirty="0">
                <a:solidFill>
                  <a:srgbClr val="7030A0"/>
                </a:solidFill>
                <a:latin typeface="微软雅黑" panose="020B0503020204020204" pitchFamily="34" charset="-122"/>
                <a:ea typeface="微软雅黑" panose="020B0503020204020204" pitchFamily="34" charset="-122"/>
              </a:rPr>
              <a:t>第三部分 处理器与系统设计</a:t>
            </a:r>
            <a:endParaRPr lang="en-US" altLang="zh-CN" sz="1400" b="1" i="1" dirty="0">
              <a:solidFill>
                <a:srgbClr val="7030A0"/>
              </a:solidFill>
              <a:latin typeface="微软雅黑" panose="020B0503020204020204" pitchFamily="34" charset="-122"/>
              <a:ea typeface="微软雅黑" panose="020B0503020204020204" pitchFamily="34" charset="-122"/>
            </a:endParaRPr>
          </a:p>
          <a:p>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5</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-CPU</a:t>
            </a:r>
            <a:r>
              <a:rPr lang="zh-CN" altLang="en-US"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设计与实现</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en-US" altLang="zh-CN" sz="1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a:p>
            <a:r>
              <a:rPr lang="en-US" altLang="zh-CN" sz="1050" dirty="0">
                <a:solidFill>
                  <a:srgbClr val="7030A0"/>
                </a:solidFill>
                <a:latin typeface="微软雅黑 Light" panose="020B0502040204020203" pitchFamily="34" charset="-122"/>
                <a:ea typeface="微软雅黑 Light" panose="020B0502040204020203" pitchFamily="34" charset="-122"/>
              </a:rPr>
              <a:t>ISA, </a:t>
            </a:r>
            <a:r>
              <a:rPr lang="zh-CN" altLang="en-US" sz="1050" dirty="0">
                <a:solidFill>
                  <a:srgbClr val="7030A0"/>
                </a:solidFill>
                <a:latin typeface="微软雅黑 Light" panose="020B0502040204020203" pitchFamily="34" charset="-122"/>
                <a:ea typeface="微软雅黑 Light" panose="020B0502040204020203" pitchFamily="34" charset="-122"/>
              </a:rPr>
              <a:t>操作码</a:t>
            </a:r>
            <a:r>
              <a:rPr lang="en-US" altLang="zh-CN" sz="1050" dirty="0">
                <a:solidFill>
                  <a:srgbClr val="7030A0"/>
                </a:solidFill>
                <a:latin typeface="微软雅黑 Light" panose="020B0502040204020203" pitchFamily="34" charset="-122"/>
                <a:ea typeface="微软雅黑 Light" panose="020B0502040204020203" pitchFamily="34" charset="-122"/>
              </a:rPr>
              <a:t>, </a:t>
            </a:r>
            <a:r>
              <a:rPr lang="zh-CN" altLang="en-US" sz="1050" dirty="0">
                <a:solidFill>
                  <a:srgbClr val="7030A0"/>
                </a:solidFill>
                <a:latin typeface="微软雅黑 Light" panose="020B0502040204020203" pitchFamily="34" charset="-122"/>
                <a:ea typeface="微软雅黑 Light" panose="020B0502040204020203" pitchFamily="34" charset="-122"/>
              </a:rPr>
              <a:t>操作数</a:t>
            </a:r>
            <a:r>
              <a:rPr lang="en-US" altLang="zh-CN" sz="1050" dirty="0">
                <a:solidFill>
                  <a:srgbClr val="7030A0"/>
                </a:solidFill>
                <a:latin typeface="微软雅黑 Light" panose="020B0502040204020203" pitchFamily="34" charset="-122"/>
                <a:ea typeface="微软雅黑 Light" panose="020B0502040204020203" pitchFamily="34" charset="-122"/>
              </a:rPr>
              <a:t>(</a:t>
            </a:r>
            <a:r>
              <a:rPr lang="zh-CN" altLang="en-US" sz="1050" dirty="0">
                <a:solidFill>
                  <a:srgbClr val="7030A0"/>
                </a:solidFill>
                <a:latin typeface="微软雅黑 Light" panose="020B0502040204020203" pitchFamily="34" charset="-122"/>
                <a:ea typeface="微软雅黑 Light" panose="020B0502040204020203" pitchFamily="34" charset="-122"/>
              </a:rPr>
              <a:t>寻址方式</a:t>
            </a:r>
            <a:r>
              <a:rPr lang="en-US" altLang="zh-CN" sz="1050" dirty="0">
                <a:solidFill>
                  <a:srgbClr val="7030A0"/>
                </a:solidFill>
                <a:latin typeface="微软雅黑 Light" panose="020B0502040204020203" pitchFamily="34" charset="-122"/>
                <a:ea typeface="微软雅黑 Light" panose="020B0502040204020203" pitchFamily="34" charset="-122"/>
              </a:rPr>
              <a:t>), </a:t>
            </a:r>
            <a:r>
              <a:rPr lang="zh-CN" altLang="en-US" sz="1050" dirty="0">
                <a:solidFill>
                  <a:srgbClr val="7030A0"/>
                </a:solidFill>
                <a:latin typeface="微软雅黑 Light" panose="020B0502040204020203" pitchFamily="34" charset="-122"/>
                <a:ea typeface="微软雅黑 Light" panose="020B0502040204020203" pitchFamily="34" charset="-122"/>
              </a:rPr>
              <a:t>验证环境搭建</a:t>
            </a:r>
            <a:r>
              <a:rPr lang="en-US" altLang="zh-CN" sz="1050" dirty="0">
                <a:solidFill>
                  <a:srgbClr val="7030A0"/>
                </a:solidFill>
                <a:latin typeface="微软雅黑 Light" panose="020B0502040204020203" pitchFamily="34" charset="-122"/>
                <a:ea typeface="微软雅黑 Light" panose="020B0502040204020203" pitchFamily="34" charset="-122"/>
              </a:rPr>
              <a:t>(</a:t>
            </a:r>
            <a:r>
              <a:rPr lang="zh-CN" altLang="en-US" sz="1050" dirty="0">
                <a:solidFill>
                  <a:srgbClr val="7030A0"/>
                </a:solidFill>
                <a:latin typeface="微软雅黑 Light" panose="020B0502040204020203" pitchFamily="34" charset="-122"/>
                <a:ea typeface="微软雅黑 Light" panose="020B0502040204020203" pitchFamily="34" charset="-122"/>
              </a:rPr>
              <a:t>基本存储系统</a:t>
            </a:r>
            <a:r>
              <a:rPr lang="en-US" altLang="zh-CN" sz="1050" dirty="0">
                <a:solidFill>
                  <a:srgbClr val="7030A0"/>
                </a:solidFill>
                <a:latin typeface="微软雅黑 Light" panose="020B0502040204020203" pitchFamily="34" charset="-122"/>
                <a:ea typeface="微软雅黑 Light" panose="020B0502040204020203" pitchFamily="34" charset="-122"/>
              </a:rPr>
              <a:t>)</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6</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存储子系统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基本存储单元，多级存储系统</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7</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总线子系统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总线基本要素</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并行总线协议</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串行总线</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通信</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协议，星闪</a:t>
            </a: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8</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-I/O</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子系统</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基本输入输出方式，硬件组成</a:t>
            </a:r>
            <a:r>
              <a:rPr lang="en-US" altLang="zh-CN" sz="105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85000"/>
                  </a:schemeClr>
                </a:solidFill>
                <a:latin typeface="微软雅黑 Light" panose="020B0502040204020203" pitchFamily="34" charset="-122"/>
                <a:ea typeface="微软雅黑 Light" panose="020B0502040204020203" pitchFamily="34" charset="-122"/>
              </a:rPr>
              <a:t>软件驱动</a:t>
            </a:r>
            <a:endParaRPr lang="en-US" altLang="zh-CN" sz="1050" dirty="0">
              <a:solidFill>
                <a:schemeClr val="bg1">
                  <a:lumMod val="85000"/>
                </a:schemeClr>
              </a:solidFill>
              <a:latin typeface="微软雅黑 Light" panose="020B0502040204020203" pitchFamily="34" charset="-122"/>
              <a:ea typeface="微软雅黑 Light" panose="020B0502040204020203"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9</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-RISC </a:t>
            </a:r>
            <a:r>
              <a:rPr lang="en-US" altLang="zh-CN" sz="1200" b="1" dirty="0" err="1">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SoC</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的设计与应用</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项目任务</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p>
          <a:p>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Intel CPU, ARM CPU, RISC V CPU,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鲲鹏</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升腾</a:t>
            </a:r>
            <a:r>
              <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rPr>
              <a:t>, </a:t>
            </a:r>
            <a:r>
              <a:rPr lang="zh-CN" altLang="en-US" sz="1050" dirty="0">
                <a:solidFill>
                  <a:schemeClr val="accent4">
                    <a:lumMod val="75000"/>
                  </a:schemeClr>
                </a:solidFill>
                <a:latin typeface="微软雅黑 Light" panose="020B0502040204020203" pitchFamily="34" charset="-122"/>
                <a:ea typeface="微软雅黑 Light" panose="020B0502040204020203" pitchFamily="34" charset="-122"/>
              </a:rPr>
              <a:t>龙芯</a:t>
            </a:r>
            <a:endParaRPr lang="en-US" altLang="zh-CN" sz="1050"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4" name="TextBox 33"/>
          <p:cNvSpPr txBox="1"/>
          <p:nvPr/>
        </p:nvSpPr>
        <p:spPr>
          <a:xfrm>
            <a:off x="4744190" y="504169"/>
            <a:ext cx="3238998" cy="492443"/>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第一部分</a:t>
            </a:r>
            <a:r>
              <a:rPr lang="en-US" altLang="zh-CN" sz="1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绪论</a:t>
            </a:r>
            <a:endParaRPr lang="en-US" altLang="zh-CN" sz="1400" b="1" dirty="0">
              <a:solidFill>
                <a:schemeClr val="bg1">
                  <a:lumMod val="85000"/>
                </a:schemeClr>
              </a:solidFill>
              <a:latin typeface="微软雅黑" panose="020B0503020204020204" pitchFamily="34" charset="-122"/>
              <a:ea typeface="微软雅黑" panose="020B0503020204020204"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引言</a:t>
            </a:r>
            <a:endPar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5" name="TextBox 34"/>
          <p:cNvSpPr txBox="1"/>
          <p:nvPr/>
        </p:nvSpPr>
        <p:spPr>
          <a:xfrm>
            <a:off x="4744190" y="4136052"/>
            <a:ext cx="4274777" cy="661720"/>
          </a:xfrm>
          <a:prstGeom prst="rect">
            <a:avLst/>
          </a:prstGeom>
          <a:noFill/>
        </p:spPr>
        <p:txBody>
          <a:bodyPr wrap="square" rtlCol="0">
            <a:spAutoFit/>
          </a:bodyPr>
          <a:lstStyle/>
          <a:p>
            <a:r>
              <a:rPr lang="zh-CN" altLang="en-US" sz="1400" b="1" dirty="0">
                <a:solidFill>
                  <a:schemeClr val="bg1">
                    <a:lumMod val="85000"/>
                  </a:schemeClr>
                </a:solidFill>
                <a:latin typeface="微软雅黑" panose="020B0503020204020204" pitchFamily="34" charset="-122"/>
                <a:ea typeface="微软雅黑" panose="020B0503020204020204" pitchFamily="34" charset="-122"/>
              </a:rPr>
              <a:t>第四部分</a:t>
            </a:r>
            <a:r>
              <a:rPr lang="en-US" altLang="zh-CN" sz="1400" b="1" dirty="0">
                <a:solidFill>
                  <a:schemeClr val="bg1">
                    <a:lumMod val="85000"/>
                  </a:schemeClr>
                </a:solidFill>
                <a:latin typeface="微软雅黑" panose="020B0503020204020204" pitchFamily="34" charset="-122"/>
                <a:ea typeface="微软雅黑" panose="020B0503020204020204" pitchFamily="34" charset="-122"/>
              </a:rPr>
              <a:t> </a:t>
            </a:r>
            <a:r>
              <a:rPr lang="zh-CN" altLang="en-US" sz="1400" b="1" dirty="0">
                <a:solidFill>
                  <a:schemeClr val="bg1">
                    <a:lumMod val="85000"/>
                  </a:schemeClr>
                </a:solidFill>
                <a:latin typeface="微软雅黑" panose="020B0503020204020204" pitchFamily="34" charset="-122"/>
                <a:ea typeface="微软雅黑" panose="020B0503020204020204" pitchFamily="34" charset="-122"/>
              </a:rPr>
              <a:t>先进微处理器技术</a:t>
            </a:r>
            <a:endParaRPr lang="en-US" altLang="zh-CN" sz="1400" b="1" i="1" dirty="0">
              <a:solidFill>
                <a:schemeClr val="bg1">
                  <a:lumMod val="85000"/>
                </a:schemeClr>
              </a:solidFill>
              <a:latin typeface="微软雅黑" panose="020B0503020204020204" pitchFamily="34" charset="-122"/>
              <a:ea typeface="微软雅黑" panose="020B0503020204020204" pitchFamily="34" charset="-122"/>
            </a:endParaRPr>
          </a:p>
          <a:p>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第</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10</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章</a:t>
            </a:r>
            <a:r>
              <a:rPr lang="en-US" altLang="zh-CN"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zh-CN" altLang="en-US" sz="12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并行技术与异构系统</a:t>
            </a:r>
          </a:p>
          <a:p>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流水</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超标量</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多核</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多机</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XPU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-GPU/</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NPU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a:t>
            </a:r>
            <a:r>
              <a:rPr lang="en-US" altLang="zh-CN" sz="1100" dirty="0" err="1">
                <a:solidFill>
                  <a:schemeClr val="bg1">
                    <a:lumMod val="85000"/>
                  </a:schemeClr>
                </a:solidFill>
                <a:latin typeface="微软雅黑 Light" panose="020B0502040204020203" pitchFamily="34" charset="-122"/>
                <a:ea typeface="微软雅黑 Light" panose="020B0502040204020203" pitchFamily="34" charset="-122"/>
              </a:rPr>
              <a:t>TPU</a:t>
            </a:r>
            <a:r>
              <a:rPr lang="en-US" altLang="zh-CN" sz="1100" dirty="0">
                <a:solidFill>
                  <a:schemeClr val="bg1">
                    <a:lumMod val="85000"/>
                  </a:schemeClr>
                </a:solidFill>
                <a:latin typeface="微软雅黑 Light" panose="020B0502040204020203" pitchFamily="34" charset="-122"/>
                <a:ea typeface="微软雅黑 Light" panose="020B0502040204020203" pitchFamily="34" charset="-122"/>
              </a:rPr>
              <a:t>,  DAS, </a:t>
            </a:r>
            <a:r>
              <a:rPr lang="zh-CN" altLang="en-US" sz="1100" dirty="0">
                <a:solidFill>
                  <a:schemeClr val="bg1">
                    <a:lumMod val="85000"/>
                  </a:schemeClr>
                </a:solidFill>
                <a:latin typeface="微软雅黑 Light" panose="020B0502040204020203" pitchFamily="34" charset="-122"/>
                <a:ea typeface="微软雅黑 Light" panose="020B0502040204020203" pitchFamily="34" charset="-122"/>
              </a:rPr>
              <a:t>神经网络</a:t>
            </a:r>
            <a:endParaRPr lang="en-US" altLang="zh-CN" sz="11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37" name="标题 1"/>
          <p:cNvSpPr>
            <a:spLocks noGrp="1"/>
          </p:cNvSpPr>
          <p:nvPr>
            <p:ph type="title"/>
          </p:nvPr>
        </p:nvSpPr>
        <p:spPr/>
        <p:txBody>
          <a:bodyPr/>
          <a:lstStyle/>
          <a:p>
            <a:r>
              <a:rPr lang="zh-CN" altLang="en-US" dirty="0"/>
              <a:t>从布尔代数到处理器系统</a:t>
            </a:r>
          </a:p>
        </p:txBody>
      </p:sp>
      <p:sp>
        <p:nvSpPr>
          <p:cNvPr id="4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4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a:t>
            </a:fld>
            <a:endParaRPr lang="zh-CN" altLang="en-US" dirty="0"/>
          </a:p>
        </p:txBody>
      </p:sp>
      <p:sp>
        <p:nvSpPr>
          <p:cNvPr id="43" name="矩形 42">
            <a:extLst>
              <a:ext uri="{FF2B5EF4-FFF2-40B4-BE49-F238E27FC236}">
                <a16:creationId xmlns:a16="http://schemas.microsoft.com/office/drawing/2014/main" id="{4CB5AB3C-D6C5-49A8-90EB-2F5A27CFF4B9}"/>
              </a:ext>
            </a:extLst>
          </p:cNvPr>
          <p:cNvSpPr>
            <a:spLocks noChangeArrowheads="1"/>
          </p:cNvSpPr>
          <p:nvPr/>
        </p:nvSpPr>
        <p:spPr bwMode="auto">
          <a:xfrm>
            <a:off x="206055" y="120083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Chap2</a:t>
            </a:r>
            <a:endParaRPr lang="zh-CN" altLang="en-US" sz="1050" b="1" dirty="0">
              <a:solidFill>
                <a:schemeClr val="bg1">
                  <a:lumMod val="50000"/>
                </a:schemeClr>
              </a:solidFill>
              <a:latin typeface="Comic Sans MS" pitchFamily="66" charset="0"/>
            </a:endParaRPr>
          </a:p>
        </p:txBody>
      </p:sp>
      <p:sp>
        <p:nvSpPr>
          <p:cNvPr id="44" name="矩形 43">
            <a:extLst>
              <a:ext uri="{FF2B5EF4-FFF2-40B4-BE49-F238E27FC236}">
                <a16:creationId xmlns:a16="http://schemas.microsoft.com/office/drawing/2014/main" id="{4CB5AB3C-D6C5-49A8-90EB-2F5A27CFF4B9}"/>
              </a:ext>
            </a:extLst>
          </p:cNvPr>
          <p:cNvSpPr>
            <a:spLocks noChangeArrowheads="1"/>
          </p:cNvSpPr>
          <p:nvPr/>
        </p:nvSpPr>
        <p:spPr bwMode="auto">
          <a:xfrm>
            <a:off x="206055" y="1758072"/>
            <a:ext cx="595530" cy="161583"/>
          </a:xfrm>
          <a:prstGeom prst="rect">
            <a:avLst/>
          </a:prstGeom>
          <a:noFill/>
          <a:ln>
            <a:noFill/>
          </a:ln>
        </p:spPr>
        <p:txBody>
          <a:bodyPr wrap="square" lIns="0" tIns="0" rIns="0" bIns="0">
            <a:spAutoFit/>
          </a:bodyPr>
          <a:lstStyle/>
          <a:p>
            <a:pPr eaLnBrk="1" hangingPunct="1">
              <a:defRPr/>
            </a:pPr>
            <a:r>
              <a:rPr lang="en-US" altLang="zh-CN" sz="1050" b="1" dirty="0">
                <a:solidFill>
                  <a:schemeClr val="bg1">
                    <a:lumMod val="50000"/>
                  </a:schemeClr>
                </a:solidFill>
                <a:latin typeface="Comic Sans MS" pitchFamily="66" charset="0"/>
              </a:rPr>
              <a:t>Chap3</a:t>
            </a:r>
            <a:endParaRPr lang="zh-CN" altLang="en-US" sz="1050" b="1" dirty="0">
              <a:solidFill>
                <a:schemeClr val="bg1">
                  <a:lumMod val="50000"/>
                </a:schemeClr>
              </a:solidFill>
              <a:latin typeface="Comic Sans MS" pitchFamily="66" charset="0"/>
            </a:endParaRPr>
          </a:p>
        </p:txBody>
      </p:sp>
    </p:spTree>
    <p:extLst>
      <p:ext uri="{BB962C8B-B14F-4D97-AF65-F5344CB8AC3E}">
        <p14:creationId xmlns:p14="http://schemas.microsoft.com/office/powerpoint/2010/main" val="1667154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组合 3">
            <a:extLst>
              <a:ext uri="{FF2B5EF4-FFF2-40B4-BE49-F238E27FC236}">
                <a16:creationId xmlns:a16="http://schemas.microsoft.com/office/drawing/2014/main" id="{0DCCC5C4-B112-413F-AC3D-FEEC71307F04}"/>
              </a:ext>
            </a:extLst>
          </p:cNvPr>
          <p:cNvGrpSpPr>
            <a:grpSpLocks/>
          </p:cNvGrpSpPr>
          <p:nvPr/>
        </p:nvGrpSpPr>
        <p:grpSpPr bwMode="auto">
          <a:xfrm>
            <a:off x="4949429" y="0"/>
            <a:ext cx="4314825" cy="5143500"/>
            <a:chOff x="7549002" y="0"/>
            <a:chExt cx="3600770" cy="6858000"/>
          </a:xfrm>
        </p:grpSpPr>
        <p:pic>
          <p:nvPicPr>
            <p:cNvPr id="34821" name="图片 1">
              <a:extLst>
                <a:ext uri="{FF2B5EF4-FFF2-40B4-BE49-F238E27FC236}">
                  <a16:creationId xmlns:a16="http://schemas.microsoft.com/office/drawing/2014/main" id="{BB658FC6-7252-4058-AECA-E52BA562B55A}"/>
                </a:ext>
              </a:extLst>
            </p:cNvPr>
            <p:cNvPicPr>
              <a:picLocks noChangeAspect="1"/>
            </p:cNvPicPr>
            <p:nvPr/>
          </p:nvPicPr>
          <p:blipFill>
            <a:blip r:embed="rId2">
              <a:extLst>
                <a:ext uri="{28A0092B-C50C-407E-A947-70E740481C1C}">
                  <a14:useLocalDpi xmlns:a14="http://schemas.microsoft.com/office/drawing/2010/main" val="0"/>
                </a:ext>
              </a:extLst>
            </a:blip>
            <a:srcRect t="848"/>
            <a:stretch>
              <a:fillRect/>
            </a:stretch>
          </p:blipFill>
          <p:spPr bwMode="auto">
            <a:xfrm>
              <a:off x="7549002" y="0"/>
              <a:ext cx="345080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矩形 4">
              <a:extLst>
                <a:ext uri="{FF2B5EF4-FFF2-40B4-BE49-F238E27FC236}">
                  <a16:creationId xmlns:a16="http://schemas.microsoft.com/office/drawing/2014/main" id="{2250957A-2932-449F-9A26-E9978AA87BCD}"/>
                </a:ext>
              </a:extLst>
            </p:cNvPr>
            <p:cNvSpPr>
              <a:spLocks noChangeArrowheads="1"/>
            </p:cNvSpPr>
            <p:nvPr/>
          </p:nvSpPr>
          <p:spPr bwMode="auto">
            <a:xfrm>
              <a:off x="7992717" y="6483927"/>
              <a:ext cx="1792287" cy="357447"/>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6" name="矩形 5">
              <a:extLst>
                <a:ext uri="{FF2B5EF4-FFF2-40B4-BE49-F238E27FC236}">
                  <a16:creationId xmlns:a16="http://schemas.microsoft.com/office/drawing/2014/main" id="{E84A73AB-4F9A-4880-BE8D-7CCA71EE7E79}"/>
                </a:ext>
              </a:extLst>
            </p:cNvPr>
            <p:cNvSpPr/>
            <p:nvPr/>
          </p:nvSpPr>
          <p:spPr bwMode="auto">
            <a:xfrm>
              <a:off x="9556054" y="6086475"/>
              <a:ext cx="1593718" cy="492443"/>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2.Click here</a:t>
              </a:r>
              <a:endParaRPr lang="zh-CN" altLang="en-US" b="1" dirty="0">
                <a:solidFill>
                  <a:srgbClr val="FF0000"/>
                </a:solidFill>
              </a:endParaRPr>
            </a:p>
          </p:txBody>
        </p:sp>
        <p:sp>
          <p:nvSpPr>
            <p:cNvPr id="34824" name="矩形 4">
              <a:extLst>
                <a:ext uri="{FF2B5EF4-FFF2-40B4-BE49-F238E27FC236}">
                  <a16:creationId xmlns:a16="http://schemas.microsoft.com/office/drawing/2014/main" id="{09DD3549-6E74-426B-862E-216720581C41}"/>
                </a:ext>
              </a:extLst>
            </p:cNvPr>
            <p:cNvSpPr>
              <a:spLocks noChangeArrowheads="1"/>
            </p:cNvSpPr>
            <p:nvPr/>
          </p:nvSpPr>
          <p:spPr bwMode="auto">
            <a:xfrm>
              <a:off x="8153934" y="906085"/>
              <a:ext cx="2332745" cy="413299"/>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8" name="矩形 7">
              <a:extLst>
                <a:ext uri="{FF2B5EF4-FFF2-40B4-BE49-F238E27FC236}">
                  <a16:creationId xmlns:a16="http://schemas.microsoft.com/office/drawing/2014/main" id="{1E7FBCA5-29D8-482B-923F-C1B253646E50}"/>
                </a:ext>
              </a:extLst>
            </p:cNvPr>
            <p:cNvSpPr/>
            <p:nvPr/>
          </p:nvSpPr>
          <p:spPr bwMode="auto">
            <a:xfrm>
              <a:off x="9399066" y="511175"/>
              <a:ext cx="1600673" cy="492443"/>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1.Click here</a:t>
              </a:r>
              <a:endParaRPr lang="zh-CN" altLang="en-US" b="1" dirty="0">
                <a:solidFill>
                  <a:srgbClr val="FF0000"/>
                </a:solidFill>
              </a:endParaRPr>
            </a:p>
          </p:txBody>
        </p:sp>
      </p:grpSp>
      <p:sp>
        <p:nvSpPr>
          <p:cNvPr id="9" name="矩形 8">
            <a:extLst>
              <a:ext uri="{FF2B5EF4-FFF2-40B4-BE49-F238E27FC236}">
                <a16:creationId xmlns:a16="http://schemas.microsoft.com/office/drawing/2014/main" id="{61E07FD3-091A-4BB3-9BAD-E761027CBA5F}"/>
              </a:ext>
            </a:extLst>
          </p:cNvPr>
          <p:cNvSpPr/>
          <p:nvPr/>
        </p:nvSpPr>
        <p:spPr bwMode="auto">
          <a:xfrm>
            <a:off x="4949429" y="0"/>
            <a:ext cx="1675209" cy="38219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3. Do </a:t>
            </a:r>
            <a:r>
              <a:rPr lang="en-US" altLang="zh-CN" dirty="0">
                <a:solidFill>
                  <a:srgbClr val="FF0000"/>
                </a:solidFill>
              </a:rPr>
              <a:t>Synthesis</a:t>
            </a:r>
            <a:r>
              <a:rPr lang="en-US" altLang="zh-CN" dirty="0">
                <a:solidFill>
                  <a:srgbClr val="00B0F0"/>
                </a:solidFill>
              </a:rPr>
              <a:t> and Get the Circuit</a:t>
            </a:r>
            <a:br>
              <a:rPr lang="en-US" altLang="zh-CN" dirty="0">
                <a:solidFill>
                  <a:srgbClr val="FF0000"/>
                </a:solidFill>
              </a:rPr>
            </a:br>
            <a:r>
              <a:rPr lang="en-US" altLang="zh-CN" dirty="0">
                <a:solidFill>
                  <a:srgbClr val="00B0F0"/>
                </a:solidFill>
              </a:rPr>
              <a:t>-step4</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40</a:t>
            </a:fld>
            <a:endParaRPr lang="zh-CN" altLang="en-US" dirty="0"/>
          </a:p>
        </p:txBody>
      </p:sp>
      <p:sp>
        <p:nvSpPr>
          <p:cNvPr id="2" name="标题 1">
            <a:extLst>
              <a:ext uri="{FF2B5EF4-FFF2-40B4-BE49-F238E27FC236}">
                <a16:creationId xmlns:a16="http://schemas.microsoft.com/office/drawing/2014/main" id="{EFB045C7-76F2-F7A2-0320-5E450CA5651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2">
            <a:extLst>
              <a:ext uri="{FF2B5EF4-FFF2-40B4-BE49-F238E27FC236}">
                <a16:creationId xmlns:a16="http://schemas.microsoft.com/office/drawing/2014/main" id="{2E924E08-F95F-4429-BD0C-53B518420C72}"/>
              </a:ext>
            </a:extLst>
          </p:cNvPr>
          <p:cNvPicPr>
            <a:picLocks noChangeAspect="1"/>
          </p:cNvPicPr>
          <p:nvPr/>
        </p:nvPicPr>
        <p:blipFill>
          <a:blip r:embed="rId2">
            <a:extLst>
              <a:ext uri="{28A0092B-C50C-407E-A947-70E740481C1C}">
                <a14:useLocalDpi xmlns:a14="http://schemas.microsoft.com/office/drawing/2010/main" val="0"/>
              </a:ext>
            </a:extLst>
          </a:blip>
          <a:srcRect r="29523"/>
          <a:stretch>
            <a:fillRect/>
          </a:stretch>
        </p:blipFill>
        <p:spPr bwMode="auto">
          <a:xfrm>
            <a:off x="2388394" y="0"/>
            <a:ext cx="675560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9376CF9-F975-4C75-A3DB-0AF7BD21F9DE}"/>
              </a:ext>
            </a:extLst>
          </p:cNvPr>
          <p:cNvSpPr/>
          <p:nvPr/>
        </p:nvSpPr>
        <p:spPr>
          <a:xfrm>
            <a:off x="3148013" y="3726657"/>
            <a:ext cx="2155031" cy="622697"/>
          </a:xfrm>
          <a:prstGeom prst="rect">
            <a:avLst/>
          </a:prstGeom>
          <a:solidFill>
            <a:schemeClr val="bg1"/>
          </a:solidFill>
        </p:spPr>
        <p:txBody>
          <a:bodyPr lIns="68580" tIns="34290" rIns="68580" bIns="34290">
            <a:spAutoFit/>
          </a:bodyPr>
          <a:lstStyle/>
          <a:p>
            <a:pPr algn="ctr">
              <a:spcAft>
                <a:spcPts val="0"/>
              </a:spcAft>
              <a:defRPr/>
            </a:pPr>
            <a:r>
              <a:rPr lang="en-US" altLang="zh-CN" b="1" kern="100" dirty="0">
                <a:solidFill>
                  <a:srgbClr val="FF0000"/>
                </a:solidFill>
                <a:cs typeface="Times New Roman" panose="02020603050405020304" pitchFamily="18" charset="0"/>
              </a:rPr>
              <a:t>your circuit based the Verilog code</a:t>
            </a:r>
            <a:endParaRPr lang="zh-CN" altLang="zh-CN" b="1" kern="100" dirty="0">
              <a:solidFill>
                <a:srgbClr val="FF0000"/>
              </a:solidFill>
              <a:cs typeface="Times New Roman" panose="02020603050405020304" pitchFamily="18" charset="0"/>
            </a:endParaRPr>
          </a:p>
        </p:txBody>
      </p:sp>
      <p:sp>
        <p:nvSpPr>
          <p:cNvPr id="5"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3. Do </a:t>
            </a:r>
            <a:r>
              <a:rPr lang="en-US" altLang="zh-CN" dirty="0">
                <a:solidFill>
                  <a:srgbClr val="FF0000"/>
                </a:solidFill>
              </a:rPr>
              <a:t>Synthesis</a:t>
            </a:r>
            <a:r>
              <a:rPr lang="en-US" altLang="zh-CN" dirty="0">
                <a:solidFill>
                  <a:srgbClr val="00B0F0"/>
                </a:solidFill>
              </a:rPr>
              <a:t> and Get the Circuit</a:t>
            </a:r>
            <a:br>
              <a:rPr lang="en-US" altLang="zh-CN" dirty="0">
                <a:solidFill>
                  <a:srgbClr val="FF0000"/>
                </a:solidFill>
              </a:rPr>
            </a:br>
            <a:r>
              <a:rPr lang="en-US" altLang="zh-CN" dirty="0">
                <a:solidFill>
                  <a:srgbClr val="00B0F0"/>
                </a:solidFill>
              </a:rPr>
              <a:t>-step5</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41</a:t>
            </a:fld>
            <a:endParaRPr lang="zh-CN" altLang="en-US" dirty="0"/>
          </a:p>
        </p:txBody>
      </p:sp>
      <p:sp>
        <p:nvSpPr>
          <p:cNvPr id="2" name="标题 1">
            <a:extLst>
              <a:ext uri="{FF2B5EF4-FFF2-40B4-BE49-F238E27FC236}">
                <a16:creationId xmlns:a16="http://schemas.microsoft.com/office/drawing/2014/main" id="{C6FBF136-88B1-92C4-33E9-414A3FAD7BD8}"/>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标题 1">
            <a:extLst>
              <a:ext uri="{FF2B5EF4-FFF2-40B4-BE49-F238E27FC236}">
                <a16:creationId xmlns:a16="http://schemas.microsoft.com/office/drawing/2014/main" id="{D065FF21-2CC2-4F87-A910-3AE5D97CE883}"/>
              </a:ext>
            </a:extLst>
          </p:cNvPr>
          <p:cNvSpPr>
            <a:spLocks noGrp="1"/>
          </p:cNvSpPr>
          <p:nvPr>
            <p:ph type="title"/>
          </p:nvPr>
        </p:nvSpPr>
        <p:spPr>
          <a:xfrm>
            <a:off x="733270" y="1015682"/>
            <a:ext cx="1966913" cy="636984"/>
          </a:xfrm>
        </p:spPr>
        <p:txBody>
          <a:bodyPr>
            <a:normAutofit/>
          </a:bodyPr>
          <a:lstStyle/>
          <a:p>
            <a:pPr algn="ctr" eaLnBrk="1" hangingPunct="1"/>
            <a:r>
              <a:rPr lang="zh-CN" altLang="en-US" dirty="0">
                <a:solidFill>
                  <a:srgbClr val="00B0F0"/>
                </a:solidFill>
                <a:latin typeface="Times New Roman" panose="02020603050405020304" pitchFamily="18" charset="0"/>
                <a:cs typeface="Times New Roman" panose="02020603050405020304" pitchFamily="18" charset="0"/>
              </a:rPr>
              <a:t>仿真</a:t>
            </a:r>
            <a:endParaRPr lang="en-US" altLang="zh-CN" dirty="0">
              <a:solidFill>
                <a:srgbClr val="00B0F0"/>
              </a:solidFill>
              <a:latin typeface="Times New Roman" panose="02020603050405020304" pitchFamily="18" charset="0"/>
              <a:cs typeface="Times New Roman" panose="02020603050405020304" pitchFamily="18" charset="0"/>
            </a:endParaRPr>
          </a:p>
        </p:txBody>
      </p:sp>
      <p:sp>
        <p:nvSpPr>
          <p:cNvPr id="10243" name="Rectangle 8">
            <a:extLst>
              <a:ext uri="{FF2B5EF4-FFF2-40B4-BE49-F238E27FC236}">
                <a16:creationId xmlns:a16="http://schemas.microsoft.com/office/drawing/2014/main" id="{642FAF95-9FD4-45AB-AA4B-D5DF9D656A0F}"/>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10245" name="矩形 6">
            <a:extLst>
              <a:ext uri="{FF2B5EF4-FFF2-40B4-BE49-F238E27FC236}">
                <a16:creationId xmlns:a16="http://schemas.microsoft.com/office/drawing/2014/main" id="{FD1E9C08-0B16-43AA-81B1-1769985C7691}"/>
              </a:ext>
            </a:extLst>
          </p:cNvPr>
          <p:cNvSpPr>
            <a:spLocks noChangeArrowheads="1"/>
          </p:cNvSpPr>
          <p:nvPr/>
        </p:nvSpPr>
        <p:spPr bwMode="auto">
          <a:xfrm>
            <a:off x="3229279" y="3179542"/>
            <a:ext cx="1471613" cy="81557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a:t>FPGA</a:t>
            </a:r>
            <a:r>
              <a:rPr lang="zh-CN" altLang="en-US"/>
              <a:t>设计流程</a:t>
            </a:r>
            <a:endParaRPr lang="zh-CN" altLang="en-US" dirty="0"/>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42</a:t>
            </a:fld>
            <a:endParaRPr lang="zh-CN" altLang="en-US" dirty="0"/>
          </a:p>
        </p:txBody>
      </p:sp>
    </p:spTree>
    <p:extLst>
      <p:ext uri="{BB962C8B-B14F-4D97-AF65-F5344CB8AC3E}">
        <p14:creationId xmlns:p14="http://schemas.microsoft.com/office/powerpoint/2010/main" val="4041385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3">
            <a:extLst>
              <a:ext uri="{FF2B5EF4-FFF2-40B4-BE49-F238E27FC236}">
                <a16:creationId xmlns:a16="http://schemas.microsoft.com/office/drawing/2014/main" id="{6865139D-772D-469D-9B20-817E6239F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2453" y="0"/>
            <a:ext cx="666154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C9454E84-765E-4EC9-ABD3-7FF925ACC3EF}"/>
              </a:ext>
            </a:extLst>
          </p:cNvPr>
          <p:cNvSpPr/>
          <p:nvPr/>
        </p:nvSpPr>
        <p:spPr bwMode="auto">
          <a:xfrm>
            <a:off x="3726657" y="1364457"/>
            <a:ext cx="1874044" cy="345281"/>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1. Right-click</a:t>
            </a:r>
            <a:endParaRPr lang="zh-CN" altLang="zh-CN" b="1" kern="100" dirty="0">
              <a:solidFill>
                <a:srgbClr val="FF0000"/>
              </a:solidFill>
              <a:cs typeface="Times New Roman" panose="02020603050405020304" pitchFamily="18" charset="0"/>
            </a:endParaRPr>
          </a:p>
        </p:txBody>
      </p:sp>
      <p:sp>
        <p:nvSpPr>
          <p:cNvPr id="19" name="矩形 18">
            <a:extLst>
              <a:ext uri="{FF2B5EF4-FFF2-40B4-BE49-F238E27FC236}">
                <a16:creationId xmlns:a16="http://schemas.microsoft.com/office/drawing/2014/main" id="{468F694F-D68A-4F39-8E31-891950B8A85B}"/>
              </a:ext>
            </a:extLst>
          </p:cNvPr>
          <p:cNvSpPr/>
          <p:nvPr/>
        </p:nvSpPr>
        <p:spPr bwMode="auto">
          <a:xfrm>
            <a:off x="2482454" y="1709738"/>
            <a:ext cx="2677715" cy="52744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20" name="矩形 19">
            <a:extLst>
              <a:ext uri="{FF2B5EF4-FFF2-40B4-BE49-F238E27FC236}">
                <a16:creationId xmlns:a16="http://schemas.microsoft.com/office/drawing/2014/main" id="{7C39F425-1F45-49EF-AA46-9CB8AAF43904}"/>
              </a:ext>
            </a:extLst>
          </p:cNvPr>
          <p:cNvSpPr/>
          <p:nvPr/>
        </p:nvSpPr>
        <p:spPr bwMode="auto">
          <a:xfrm>
            <a:off x="5454253" y="4710113"/>
            <a:ext cx="3689747" cy="46672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21" name="矩形 20">
            <a:extLst>
              <a:ext uri="{FF2B5EF4-FFF2-40B4-BE49-F238E27FC236}">
                <a16:creationId xmlns:a16="http://schemas.microsoft.com/office/drawing/2014/main" id="{449D5DDF-53B1-4087-A7F7-2C44FB122200}"/>
              </a:ext>
            </a:extLst>
          </p:cNvPr>
          <p:cNvSpPr/>
          <p:nvPr/>
        </p:nvSpPr>
        <p:spPr bwMode="auto">
          <a:xfrm>
            <a:off x="7392591" y="4363641"/>
            <a:ext cx="1675209" cy="346472"/>
          </a:xfrm>
          <a:prstGeom prst="rect">
            <a:avLst/>
          </a:prstGeom>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22" name="矩形 21">
            <a:extLst>
              <a:ext uri="{FF2B5EF4-FFF2-40B4-BE49-F238E27FC236}">
                <a16:creationId xmlns:a16="http://schemas.microsoft.com/office/drawing/2014/main" id="{26EACAB3-B2F7-43C9-88AD-0463EDE1F94D}"/>
              </a:ext>
            </a:extLst>
          </p:cNvPr>
          <p:cNvSpPr/>
          <p:nvPr/>
        </p:nvSpPr>
        <p:spPr bwMode="auto">
          <a:xfrm>
            <a:off x="2566988" y="66675"/>
            <a:ext cx="1114425"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-step1</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43</a:t>
            </a:fld>
            <a:endParaRPr lang="zh-CN" altLang="en-US" dirty="0"/>
          </a:p>
        </p:txBody>
      </p:sp>
      <p:sp>
        <p:nvSpPr>
          <p:cNvPr id="2" name="标题 1">
            <a:extLst>
              <a:ext uri="{FF2B5EF4-FFF2-40B4-BE49-F238E27FC236}">
                <a16:creationId xmlns:a16="http://schemas.microsoft.com/office/drawing/2014/main" id="{1F07CBDE-C660-BCC4-3E7C-AD2EB5ECDCAA}"/>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5">
            <a:extLst>
              <a:ext uri="{FF2B5EF4-FFF2-40B4-BE49-F238E27FC236}">
                <a16:creationId xmlns:a16="http://schemas.microsoft.com/office/drawing/2014/main" id="{80E1194F-24AF-4BFD-8B9A-783BCBC187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4348" y="0"/>
            <a:ext cx="674965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矩形 4">
            <a:extLst>
              <a:ext uri="{FF2B5EF4-FFF2-40B4-BE49-F238E27FC236}">
                <a16:creationId xmlns:a16="http://schemas.microsoft.com/office/drawing/2014/main" id="{F0DAB97B-3B17-4210-8FFB-EE8FCA401EC6}"/>
              </a:ext>
            </a:extLst>
          </p:cNvPr>
          <p:cNvSpPr>
            <a:spLocks noChangeArrowheads="1"/>
          </p:cNvSpPr>
          <p:nvPr/>
        </p:nvSpPr>
        <p:spPr bwMode="auto">
          <a:xfrm>
            <a:off x="6181725" y="4532710"/>
            <a:ext cx="1034654"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F536A881-9B6D-4662-8C42-E3452B4F6B6A}"/>
              </a:ext>
            </a:extLst>
          </p:cNvPr>
          <p:cNvSpPr/>
          <p:nvPr/>
        </p:nvSpPr>
        <p:spPr bwMode="auto">
          <a:xfrm>
            <a:off x="6510338" y="4186238"/>
            <a:ext cx="1298972"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38918" name="矩形 4">
            <a:extLst>
              <a:ext uri="{FF2B5EF4-FFF2-40B4-BE49-F238E27FC236}">
                <a16:creationId xmlns:a16="http://schemas.microsoft.com/office/drawing/2014/main" id="{76798D93-F556-4783-9B06-C14DD93F5ACD}"/>
              </a:ext>
            </a:extLst>
          </p:cNvPr>
          <p:cNvSpPr>
            <a:spLocks noChangeArrowheads="1"/>
          </p:cNvSpPr>
          <p:nvPr/>
        </p:nvSpPr>
        <p:spPr bwMode="auto">
          <a:xfrm>
            <a:off x="3930254" y="1596628"/>
            <a:ext cx="1838325" cy="289322"/>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38919" name="矩形 10">
            <a:extLst>
              <a:ext uri="{FF2B5EF4-FFF2-40B4-BE49-F238E27FC236}">
                <a16:creationId xmlns:a16="http://schemas.microsoft.com/office/drawing/2014/main" id="{D3825046-A237-4506-A1EF-299B67EEB877}"/>
              </a:ext>
            </a:extLst>
          </p:cNvPr>
          <p:cNvSpPr>
            <a:spLocks noChangeArrowheads="1"/>
          </p:cNvSpPr>
          <p:nvPr/>
        </p:nvSpPr>
        <p:spPr bwMode="auto">
          <a:xfrm>
            <a:off x="5797154" y="1601391"/>
            <a:ext cx="2151459"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-step2</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44</a:t>
            </a:fld>
            <a:endParaRPr lang="zh-CN" altLang="en-US" dirty="0"/>
          </a:p>
        </p:txBody>
      </p:sp>
      <p:sp>
        <p:nvSpPr>
          <p:cNvPr id="2" name="标题 1">
            <a:extLst>
              <a:ext uri="{FF2B5EF4-FFF2-40B4-BE49-F238E27FC236}">
                <a16:creationId xmlns:a16="http://schemas.microsoft.com/office/drawing/2014/main" id="{91B31951-7FC6-6E7B-3242-BA17B2FA8A79}"/>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5">
            <a:extLst>
              <a:ext uri="{FF2B5EF4-FFF2-40B4-BE49-F238E27FC236}">
                <a16:creationId xmlns:a16="http://schemas.microsoft.com/office/drawing/2014/main" id="{6DC4E950-BF58-4B87-A530-6FE4ECA811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254" y="0"/>
            <a:ext cx="678418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4">
            <a:extLst>
              <a:ext uri="{FF2B5EF4-FFF2-40B4-BE49-F238E27FC236}">
                <a16:creationId xmlns:a16="http://schemas.microsoft.com/office/drawing/2014/main" id="{D252A28E-D43D-4D34-9923-7D91BFE6C8BA}"/>
              </a:ext>
            </a:extLst>
          </p:cNvPr>
          <p:cNvSpPr>
            <a:spLocks noChangeArrowheads="1"/>
          </p:cNvSpPr>
          <p:nvPr/>
        </p:nvSpPr>
        <p:spPr bwMode="auto">
          <a:xfrm>
            <a:off x="6269832" y="2921794"/>
            <a:ext cx="1013222"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58B94741-9112-4D49-9CA1-9BC386014F51}"/>
              </a:ext>
            </a:extLst>
          </p:cNvPr>
          <p:cNvSpPr/>
          <p:nvPr/>
        </p:nvSpPr>
        <p:spPr bwMode="auto">
          <a:xfrm>
            <a:off x="6444854" y="2596754"/>
            <a:ext cx="1339453" cy="345281"/>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-step3</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45</a:t>
            </a:fld>
            <a:endParaRPr lang="zh-CN" altLang="en-US" dirty="0"/>
          </a:p>
        </p:txBody>
      </p:sp>
      <p:sp>
        <p:nvSpPr>
          <p:cNvPr id="2" name="标题 1">
            <a:extLst>
              <a:ext uri="{FF2B5EF4-FFF2-40B4-BE49-F238E27FC236}">
                <a16:creationId xmlns:a16="http://schemas.microsoft.com/office/drawing/2014/main" id="{BD33DB69-41DF-7CE8-112D-46BDC8536D8F}"/>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5">
            <a:extLst>
              <a:ext uri="{FF2B5EF4-FFF2-40B4-BE49-F238E27FC236}">
                <a16:creationId xmlns:a16="http://schemas.microsoft.com/office/drawing/2014/main" id="{2F68FBA2-7665-48FA-ADA8-DD953B2462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8654" y="0"/>
            <a:ext cx="649247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B06C8D17-0CDA-4B95-A839-2B66C8B3A78E}"/>
              </a:ext>
            </a:extLst>
          </p:cNvPr>
          <p:cNvSpPr/>
          <p:nvPr/>
        </p:nvSpPr>
        <p:spPr bwMode="auto">
          <a:xfrm>
            <a:off x="4354117" y="2561035"/>
            <a:ext cx="4269581" cy="6977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6" name="矩形 15">
            <a:extLst>
              <a:ext uri="{FF2B5EF4-FFF2-40B4-BE49-F238E27FC236}">
                <a16:creationId xmlns:a16="http://schemas.microsoft.com/office/drawing/2014/main" id="{9B5F5B4B-28E1-4719-ADAE-F7283E4032CF}"/>
              </a:ext>
            </a:extLst>
          </p:cNvPr>
          <p:cNvSpPr/>
          <p:nvPr/>
        </p:nvSpPr>
        <p:spPr bwMode="auto">
          <a:xfrm>
            <a:off x="6365082" y="2225278"/>
            <a:ext cx="1932385" cy="346472"/>
          </a:xfrm>
          <a:prstGeom prst="rect">
            <a:avLst/>
          </a:prstGeom>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1. Add file name</a:t>
            </a:r>
            <a:endParaRPr lang="zh-CN" altLang="en-US" b="1" dirty="0">
              <a:solidFill>
                <a:srgbClr val="FF0000"/>
              </a:solidFill>
            </a:endParaRPr>
          </a:p>
        </p:txBody>
      </p:sp>
      <p:sp>
        <p:nvSpPr>
          <p:cNvPr id="40966" name="矩形 4">
            <a:extLst>
              <a:ext uri="{FF2B5EF4-FFF2-40B4-BE49-F238E27FC236}">
                <a16:creationId xmlns:a16="http://schemas.microsoft.com/office/drawing/2014/main" id="{303EE529-3554-4304-A9BC-61DD9BFDEB8D}"/>
              </a:ext>
            </a:extLst>
          </p:cNvPr>
          <p:cNvSpPr>
            <a:spLocks noChangeArrowheads="1"/>
          </p:cNvSpPr>
          <p:nvPr/>
        </p:nvSpPr>
        <p:spPr bwMode="auto">
          <a:xfrm>
            <a:off x="5075635" y="4080272"/>
            <a:ext cx="1620440" cy="67508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EC45EA38-F33D-4735-8786-C2B52F364EA6}"/>
              </a:ext>
            </a:extLst>
          </p:cNvPr>
          <p:cNvSpPr/>
          <p:nvPr/>
        </p:nvSpPr>
        <p:spPr bwMode="auto">
          <a:xfrm>
            <a:off x="5886450" y="3755232"/>
            <a:ext cx="148232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-step4</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46</a:t>
            </a:fld>
            <a:endParaRPr lang="zh-CN" altLang="en-US" dirty="0"/>
          </a:p>
        </p:txBody>
      </p:sp>
      <p:sp>
        <p:nvSpPr>
          <p:cNvPr id="2" name="标题 1">
            <a:extLst>
              <a:ext uri="{FF2B5EF4-FFF2-40B4-BE49-F238E27FC236}">
                <a16:creationId xmlns:a16="http://schemas.microsoft.com/office/drawing/2014/main" id="{DA3E84E0-89D5-278B-3319-51AC9F5DE641}"/>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5">
            <a:extLst>
              <a:ext uri="{FF2B5EF4-FFF2-40B4-BE49-F238E27FC236}">
                <a16:creationId xmlns:a16="http://schemas.microsoft.com/office/drawing/2014/main" id="{4B31D4C2-2D89-444A-99C4-E2177914C0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0547" y="-10716"/>
            <a:ext cx="6673453" cy="515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4">
            <a:extLst>
              <a:ext uri="{FF2B5EF4-FFF2-40B4-BE49-F238E27FC236}">
                <a16:creationId xmlns:a16="http://schemas.microsoft.com/office/drawing/2014/main" id="{75456E74-0797-45CF-8122-9D80399FEF75}"/>
              </a:ext>
            </a:extLst>
          </p:cNvPr>
          <p:cNvSpPr>
            <a:spLocks noChangeArrowheads="1"/>
          </p:cNvSpPr>
          <p:nvPr/>
        </p:nvSpPr>
        <p:spPr bwMode="auto">
          <a:xfrm>
            <a:off x="7150894" y="4532710"/>
            <a:ext cx="1033463"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9" name="矩形 8">
            <a:extLst>
              <a:ext uri="{FF2B5EF4-FFF2-40B4-BE49-F238E27FC236}">
                <a16:creationId xmlns:a16="http://schemas.microsoft.com/office/drawing/2014/main" id="{62DA5B78-C476-422C-9383-6F28381D4D87}"/>
              </a:ext>
            </a:extLst>
          </p:cNvPr>
          <p:cNvSpPr/>
          <p:nvPr/>
        </p:nvSpPr>
        <p:spPr bwMode="auto">
          <a:xfrm>
            <a:off x="7478316" y="4186238"/>
            <a:ext cx="1298972"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-step5</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47</a:t>
            </a:fld>
            <a:endParaRPr lang="zh-CN" altLang="en-US" dirty="0"/>
          </a:p>
        </p:txBody>
      </p:sp>
      <p:sp>
        <p:nvSpPr>
          <p:cNvPr id="2" name="标题 1">
            <a:extLst>
              <a:ext uri="{FF2B5EF4-FFF2-40B4-BE49-F238E27FC236}">
                <a16:creationId xmlns:a16="http://schemas.microsoft.com/office/drawing/2014/main" id="{1A5DF109-8148-28E6-F374-582E199ABF9B}"/>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5">
            <a:extLst>
              <a:ext uri="{FF2B5EF4-FFF2-40B4-BE49-F238E27FC236}">
                <a16:creationId xmlns:a16="http://schemas.microsoft.com/office/drawing/2014/main" id="{F896526D-D55A-4E80-AE87-51F282DD43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7685" y="0"/>
            <a:ext cx="67163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矩形 4">
            <a:extLst>
              <a:ext uri="{FF2B5EF4-FFF2-40B4-BE49-F238E27FC236}">
                <a16:creationId xmlns:a16="http://schemas.microsoft.com/office/drawing/2014/main" id="{9CDD4166-6999-4C99-91F1-BC3626B2D1C6}"/>
              </a:ext>
            </a:extLst>
          </p:cNvPr>
          <p:cNvSpPr>
            <a:spLocks noChangeArrowheads="1"/>
          </p:cNvSpPr>
          <p:nvPr/>
        </p:nvSpPr>
        <p:spPr bwMode="auto">
          <a:xfrm>
            <a:off x="6854428" y="4402932"/>
            <a:ext cx="994172" cy="5024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FA1379AA-E104-4EE0-9EF2-9BE2AD4107BE}"/>
              </a:ext>
            </a:extLst>
          </p:cNvPr>
          <p:cNvSpPr/>
          <p:nvPr/>
        </p:nvSpPr>
        <p:spPr bwMode="auto">
          <a:xfrm>
            <a:off x="6698457" y="4044553"/>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grpSp>
        <p:nvGrpSpPr>
          <p:cNvPr id="43013" name="组合 7">
            <a:extLst>
              <a:ext uri="{FF2B5EF4-FFF2-40B4-BE49-F238E27FC236}">
                <a16:creationId xmlns:a16="http://schemas.microsoft.com/office/drawing/2014/main" id="{0FCD1546-1C5F-4D0E-A079-D17D66965419}"/>
              </a:ext>
            </a:extLst>
          </p:cNvPr>
          <p:cNvGrpSpPr>
            <a:grpSpLocks/>
          </p:cNvGrpSpPr>
          <p:nvPr/>
        </p:nvGrpSpPr>
        <p:grpSpPr bwMode="auto">
          <a:xfrm>
            <a:off x="3744516" y="1538288"/>
            <a:ext cx="5200650" cy="1050131"/>
            <a:chOff x="4498368" y="2848218"/>
            <a:chExt cx="2848151" cy="561732"/>
          </a:xfrm>
        </p:grpSpPr>
        <p:sp>
          <p:nvSpPr>
            <p:cNvPr id="16" name="矩形 15">
              <a:extLst>
                <a:ext uri="{FF2B5EF4-FFF2-40B4-BE49-F238E27FC236}">
                  <a16:creationId xmlns:a16="http://schemas.microsoft.com/office/drawing/2014/main" id="{628B30D7-AC0E-4CD6-B8B1-92C8792664F0}"/>
                </a:ext>
              </a:extLst>
            </p:cNvPr>
            <p:cNvSpPr/>
            <p:nvPr/>
          </p:nvSpPr>
          <p:spPr bwMode="auto">
            <a:xfrm>
              <a:off x="4498368" y="3036736"/>
              <a:ext cx="2848151" cy="3732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DA934E62-87FE-4CCE-B97F-57D097536DEC}"/>
                </a:ext>
              </a:extLst>
            </p:cNvPr>
            <p:cNvSpPr/>
            <p:nvPr/>
          </p:nvSpPr>
          <p:spPr>
            <a:xfrm>
              <a:off x="5876800" y="2848218"/>
              <a:ext cx="1293666" cy="197562"/>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module name</a:t>
              </a:r>
              <a:endParaRPr lang="zh-CN" altLang="en-US" b="1" dirty="0">
                <a:solidFill>
                  <a:srgbClr val="FF0000"/>
                </a:solidFill>
              </a:endParaRPr>
            </a:p>
          </p:txBody>
        </p:sp>
      </p:gr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-step6</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48</a:t>
            </a:fld>
            <a:endParaRPr lang="zh-CN" altLang="en-US" dirty="0"/>
          </a:p>
        </p:txBody>
      </p:sp>
      <p:sp>
        <p:nvSpPr>
          <p:cNvPr id="2" name="标题 1">
            <a:extLst>
              <a:ext uri="{FF2B5EF4-FFF2-40B4-BE49-F238E27FC236}">
                <a16:creationId xmlns:a16="http://schemas.microsoft.com/office/drawing/2014/main" id="{9BFD7363-C5EC-7FA4-3753-7F142BE3DAEE}"/>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6">
            <a:extLst>
              <a:ext uri="{FF2B5EF4-FFF2-40B4-BE49-F238E27FC236}">
                <a16:creationId xmlns:a16="http://schemas.microsoft.com/office/drawing/2014/main" id="{465CE771-E53F-4EE0-9020-F7E3AC8A61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9692" y="1250156"/>
            <a:ext cx="5984081" cy="270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矩形 4">
            <a:extLst>
              <a:ext uri="{FF2B5EF4-FFF2-40B4-BE49-F238E27FC236}">
                <a16:creationId xmlns:a16="http://schemas.microsoft.com/office/drawing/2014/main" id="{458088ED-08D6-42D5-B423-A9FD831738C8}"/>
              </a:ext>
            </a:extLst>
          </p:cNvPr>
          <p:cNvSpPr>
            <a:spLocks noChangeArrowheads="1"/>
          </p:cNvSpPr>
          <p:nvPr/>
        </p:nvSpPr>
        <p:spPr bwMode="auto">
          <a:xfrm>
            <a:off x="4777979" y="2942035"/>
            <a:ext cx="1453753" cy="71556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DC60A0AB-EDB3-4687-95BF-53D8FAFD87E2}"/>
              </a:ext>
            </a:extLst>
          </p:cNvPr>
          <p:cNvSpPr/>
          <p:nvPr/>
        </p:nvSpPr>
        <p:spPr bwMode="auto">
          <a:xfrm>
            <a:off x="5524500" y="2595563"/>
            <a:ext cx="148351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6"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-step7</a:t>
            </a:r>
            <a:endParaRPr lang="zh-CN" altLang="en-US" dirty="0">
              <a:solidFill>
                <a:srgbClr val="00B0F0"/>
              </a:solidFill>
            </a:endParaRP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49</a:t>
            </a:fld>
            <a:endParaRPr lang="zh-CN" altLang="en-US" dirty="0"/>
          </a:p>
        </p:txBody>
      </p:sp>
      <p:sp>
        <p:nvSpPr>
          <p:cNvPr id="2" name="标题 1">
            <a:extLst>
              <a:ext uri="{FF2B5EF4-FFF2-40B4-BE49-F238E27FC236}">
                <a16:creationId xmlns:a16="http://schemas.microsoft.com/office/drawing/2014/main" id="{74A3749C-AB68-E7CA-61EE-609DE6B9C69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2">
            <a:extLst>
              <a:ext uri="{FF2B5EF4-FFF2-40B4-BE49-F238E27FC236}">
                <a16:creationId xmlns:a16="http://schemas.microsoft.com/office/drawing/2014/main" id="{C19CD99C-2CF7-41C5-8A74-95D5E5273E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2090" y="2311869"/>
            <a:ext cx="3570526" cy="22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9">
            <a:extLst>
              <a:ext uri="{FF2B5EF4-FFF2-40B4-BE49-F238E27FC236}">
                <a16:creationId xmlns:a16="http://schemas.microsoft.com/office/drawing/2014/main" id="{5EC89451-56E6-4BE2-A1CD-7F67D893ED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782801"/>
            <a:ext cx="3015335" cy="145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项目任务</a:t>
            </a:r>
            <a:r>
              <a:rPr lang="en-US" altLang="zh-CN" dirty="0"/>
              <a:t>1</a:t>
            </a:r>
            <a:r>
              <a:rPr lang="en-US" altLang="zh-CN" kern="100" dirty="0">
                <a:solidFill>
                  <a:srgbClr val="FF0000"/>
                </a:solidFill>
                <a:effectLst>
                  <a:outerShdw blurRad="38100" dist="38100" dir="2700000" algn="tl">
                    <a:srgbClr val="000000">
                      <a:alpha val="43137"/>
                    </a:srgbClr>
                  </a:outerShdw>
                </a:effectLst>
                <a:cs typeface="Times New Roman" panose="02020603050405020304" pitchFamily="18" charset="0"/>
                <a:sym typeface="+mn-ea"/>
              </a:rPr>
              <a:t> </a:t>
            </a:r>
            <a:r>
              <a:rPr lang="en-US" altLang="zh-CN" dirty="0">
                <a:sym typeface="+mn-ea"/>
              </a:rPr>
              <a:t>- CPU</a:t>
            </a:r>
            <a:r>
              <a:rPr lang="zh-CN" altLang="en-US" dirty="0">
                <a:sym typeface="+mn-ea"/>
              </a:rPr>
              <a:t>芯片设计及验证</a:t>
            </a:r>
            <a:endParaRPr lang="zh-CN" altLang="en-US" dirty="0"/>
          </a:p>
        </p:txBody>
      </p:sp>
      <p:sp>
        <p:nvSpPr>
          <p:cNvPr id="3" name="TextBox 2"/>
          <p:cNvSpPr txBox="1"/>
          <p:nvPr/>
        </p:nvSpPr>
        <p:spPr>
          <a:xfrm>
            <a:off x="535259" y="782801"/>
            <a:ext cx="4139332" cy="301098"/>
          </a:xfrm>
          <a:prstGeom prst="rect">
            <a:avLst/>
          </a:prstGeom>
          <a:solidFill>
            <a:schemeClr val="accent2">
              <a:lumMod val="40000"/>
              <a:lumOff val="6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anchor="ctr"/>
          <a:lstStyle>
            <a:defPPr>
              <a:defRPr lang="zh-CN"/>
            </a:defPPr>
            <a:lvl1pPr algn="ctr">
              <a:defRPr sz="1050">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dirty="0">
                <a:solidFill>
                  <a:schemeClr val="tx1"/>
                </a:solidFill>
              </a:rPr>
              <a:t>内部存储器</a:t>
            </a:r>
            <a:r>
              <a:rPr lang="en-US" altLang="zh-CN" sz="1200" dirty="0">
                <a:solidFill>
                  <a:schemeClr val="tx1"/>
                </a:solidFill>
              </a:rPr>
              <a:t>(</a:t>
            </a:r>
            <a:r>
              <a:rPr lang="zh-CN" altLang="en-US" sz="1200" dirty="0">
                <a:solidFill>
                  <a:schemeClr val="tx1"/>
                </a:solidFill>
              </a:rPr>
              <a:t>主存</a:t>
            </a:r>
            <a:r>
              <a:rPr lang="en-US" altLang="zh-CN" sz="1200" dirty="0">
                <a:solidFill>
                  <a:schemeClr val="tx1"/>
                </a:solidFill>
              </a:rPr>
              <a:t>)</a:t>
            </a:r>
            <a:endParaRPr lang="zh-CN" altLang="en-US" sz="1200" dirty="0">
              <a:solidFill>
                <a:schemeClr val="tx1"/>
              </a:solidFill>
            </a:endParaRPr>
          </a:p>
        </p:txBody>
      </p:sp>
      <p:sp>
        <p:nvSpPr>
          <p:cNvPr id="12" name="TextBox 11"/>
          <p:cNvSpPr txBox="1"/>
          <p:nvPr/>
        </p:nvSpPr>
        <p:spPr>
          <a:xfrm>
            <a:off x="694916" y="4266664"/>
            <a:ext cx="4139332" cy="301098"/>
          </a:xfrm>
          <a:prstGeom prst="rect">
            <a:avLst/>
          </a:prstGeom>
          <a:solidFill>
            <a:schemeClr val="accent2">
              <a:lumMod val="40000"/>
              <a:lumOff val="6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anchor="ctr"/>
          <a:lstStyle>
            <a:defPPr>
              <a:defRPr lang="zh-CN"/>
            </a:defPPr>
            <a:lvl1pPr algn="ctr">
              <a:defRPr sz="1050">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200" dirty="0">
                <a:solidFill>
                  <a:schemeClr val="tx1"/>
                </a:solidFill>
              </a:rPr>
              <a:t>内部存储器</a:t>
            </a:r>
            <a:r>
              <a:rPr lang="en-US" altLang="zh-CN" sz="1200" dirty="0">
                <a:solidFill>
                  <a:schemeClr val="tx1"/>
                </a:solidFill>
              </a:rPr>
              <a:t>(</a:t>
            </a:r>
            <a:r>
              <a:rPr lang="zh-CN" altLang="en-US" sz="1200" dirty="0">
                <a:solidFill>
                  <a:schemeClr val="tx1"/>
                </a:solidFill>
              </a:rPr>
              <a:t>主存</a:t>
            </a:r>
            <a:r>
              <a:rPr lang="en-US" altLang="zh-CN" sz="1200" dirty="0">
                <a:solidFill>
                  <a:schemeClr val="tx1"/>
                </a:solidFill>
              </a:rPr>
              <a:t>)</a:t>
            </a:r>
            <a:endParaRPr lang="zh-CN" altLang="en-US" sz="1200" dirty="0">
              <a:solidFill>
                <a:schemeClr val="tx1"/>
              </a:solidFill>
            </a:endParaRPr>
          </a:p>
        </p:txBody>
      </p:sp>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18" y="1390650"/>
            <a:ext cx="4901213" cy="266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a:t>
            </a:fld>
            <a:endParaRPr lang="zh-CN" altLang="en-US" dirty="0"/>
          </a:p>
        </p:txBody>
      </p:sp>
    </p:spTree>
    <p:custDataLst>
      <p:tags r:id="rId1"/>
    </p:custDataLst>
    <p:extLst>
      <p:ext uri="{BB962C8B-B14F-4D97-AF65-F5344CB8AC3E}">
        <p14:creationId xmlns:p14="http://schemas.microsoft.com/office/powerpoint/2010/main" val="88440707"/>
      </p:ext>
    </p:extLst>
  </p:cSld>
  <p:clrMapOvr>
    <a:masterClrMapping/>
  </p:clrMapOvr>
  <p:transition advTm="13575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2">
            <a:extLst>
              <a:ext uri="{FF2B5EF4-FFF2-40B4-BE49-F238E27FC236}">
                <a16:creationId xmlns:a16="http://schemas.microsoft.com/office/drawing/2014/main" id="{3A165134-20E0-4152-9EBF-F391283C9D31}"/>
              </a:ext>
            </a:extLst>
          </p:cNvPr>
          <p:cNvGrpSpPr>
            <a:grpSpLocks/>
          </p:cNvGrpSpPr>
          <p:nvPr/>
        </p:nvGrpSpPr>
        <p:grpSpPr bwMode="auto">
          <a:xfrm>
            <a:off x="2253853" y="0"/>
            <a:ext cx="6890147" cy="5143500"/>
            <a:chOff x="126538" y="2286001"/>
            <a:chExt cx="11961658" cy="4472054"/>
          </a:xfrm>
        </p:grpSpPr>
        <p:pic>
          <p:nvPicPr>
            <p:cNvPr id="45064" name="图片 1">
              <a:extLst>
                <a:ext uri="{FF2B5EF4-FFF2-40B4-BE49-F238E27FC236}">
                  <a16:creationId xmlns:a16="http://schemas.microsoft.com/office/drawing/2014/main" id="{EB8DA791-7A9F-4769-99C3-96EE18E98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538" y="2286001"/>
              <a:ext cx="11961658" cy="447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C1F5607-D796-45B1-AA9D-D867F33B6040}"/>
                </a:ext>
              </a:extLst>
            </p:cNvPr>
            <p:cNvSpPr/>
            <p:nvPr/>
          </p:nvSpPr>
          <p:spPr>
            <a:xfrm>
              <a:off x="5785952" y="5657640"/>
              <a:ext cx="3823929" cy="1043635"/>
            </a:xfrm>
            <a:prstGeom prst="rect">
              <a:avLst/>
            </a:prstGeom>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2. Copy  the  content in tb_decoder.txt  to this window, and complete the code</a:t>
              </a:r>
              <a:endParaRPr lang="zh-CN" altLang="zh-CN" b="1" kern="100" dirty="0">
                <a:solidFill>
                  <a:srgbClr val="FF0000"/>
                </a:solidFill>
                <a:cs typeface="Times New Roman" panose="02020603050405020304" pitchFamily="18" charset="0"/>
              </a:endParaRPr>
            </a:p>
          </p:txBody>
        </p:sp>
      </p:grpSp>
      <p:sp>
        <p:nvSpPr>
          <p:cNvPr id="13" name="矩形 12">
            <a:extLst>
              <a:ext uri="{FF2B5EF4-FFF2-40B4-BE49-F238E27FC236}">
                <a16:creationId xmlns:a16="http://schemas.microsoft.com/office/drawing/2014/main" id="{5F212585-95D6-4AD0-B25F-53BBE23FB8D3}"/>
              </a:ext>
            </a:extLst>
          </p:cNvPr>
          <p:cNvSpPr/>
          <p:nvPr/>
        </p:nvSpPr>
        <p:spPr bwMode="auto">
          <a:xfrm>
            <a:off x="2463404" y="1940719"/>
            <a:ext cx="944165" cy="38933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4" name="矩形 13">
            <a:extLst>
              <a:ext uri="{FF2B5EF4-FFF2-40B4-BE49-F238E27FC236}">
                <a16:creationId xmlns:a16="http://schemas.microsoft.com/office/drawing/2014/main" id="{48126360-64BC-4005-B153-D533990AAC69}"/>
              </a:ext>
            </a:extLst>
          </p:cNvPr>
          <p:cNvSpPr/>
          <p:nvPr/>
        </p:nvSpPr>
        <p:spPr bwMode="auto">
          <a:xfrm>
            <a:off x="2812256" y="1302544"/>
            <a:ext cx="1162050" cy="622697"/>
          </a:xfrm>
          <a:prstGeom prst="rect">
            <a:avLst/>
          </a:prstGeom>
        </p:spPr>
        <p:txBody>
          <a:bodyPr lIns="68580" tIns="34290" rIns="68580" bIns="34290">
            <a:spAutoFit/>
          </a:bodyPr>
          <a:lstStyle/>
          <a:p>
            <a:pPr algn="ctr">
              <a:spcAft>
                <a:spcPts val="0"/>
              </a:spcAft>
              <a:defRPr/>
            </a:pPr>
            <a:r>
              <a:rPr lang="en-US" altLang="zh-CN" b="1" kern="100" dirty="0">
                <a:solidFill>
                  <a:srgbClr val="FF0000"/>
                </a:solidFill>
                <a:cs typeface="Times New Roman" panose="02020603050405020304" pitchFamily="18" charset="0"/>
              </a:rPr>
              <a:t>1. Double click</a:t>
            </a:r>
            <a:endParaRPr lang="zh-CN" altLang="zh-CN" b="1" kern="100" dirty="0">
              <a:solidFill>
                <a:srgbClr val="FF0000"/>
              </a:solidFill>
              <a:cs typeface="Times New Roman" panose="02020603050405020304" pitchFamily="18" charset="0"/>
            </a:endParaRPr>
          </a:p>
        </p:txBody>
      </p:sp>
      <p:sp>
        <p:nvSpPr>
          <p:cNvPr id="15" name="矩形 14">
            <a:extLst>
              <a:ext uri="{FF2B5EF4-FFF2-40B4-BE49-F238E27FC236}">
                <a16:creationId xmlns:a16="http://schemas.microsoft.com/office/drawing/2014/main" id="{E26AE42C-1D55-4325-B86A-3728927C7E5F}"/>
              </a:ext>
            </a:extLst>
          </p:cNvPr>
          <p:cNvSpPr/>
          <p:nvPr/>
        </p:nvSpPr>
        <p:spPr bwMode="auto">
          <a:xfrm>
            <a:off x="3974307" y="4267200"/>
            <a:ext cx="1431131" cy="78819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7" name="矩形 16">
            <a:extLst>
              <a:ext uri="{FF2B5EF4-FFF2-40B4-BE49-F238E27FC236}">
                <a16:creationId xmlns:a16="http://schemas.microsoft.com/office/drawing/2014/main" id="{98DF9011-F6D5-44D0-B41A-4B57BC222A08}"/>
              </a:ext>
            </a:extLst>
          </p:cNvPr>
          <p:cNvSpPr/>
          <p:nvPr/>
        </p:nvSpPr>
        <p:spPr bwMode="auto">
          <a:xfrm>
            <a:off x="2216944" y="66675"/>
            <a:ext cx="595313" cy="30361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-step8</a:t>
            </a:r>
            <a:endParaRPr lang="zh-CN" altLang="en-US" dirty="0">
              <a:solidFill>
                <a:srgbClr val="00B0F0"/>
              </a:solidFill>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50</a:t>
            </a:fld>
            <a:endParaRPr lang="zh-CN" altLang="en-US" dirty="0"/>
          </a:p>
        </p:txBody>
      </p:sp>
      <p:sp>
        <p:nvSpPr>
          <p:cNvPr id="2" name="标题 1">
            <a:extLst>
              <a:ext uri="{FF2B5EF4-FFF2-40B4-BE49-F238E27FC236}">
                <a16:creationId xmlns:a16="http://schemas.microsoft.com/office/drawing/2014/main" id="{EB49F00F-0F8C-A162-A50B-80C71244F24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1">
            <a:extLst>
              <a:ext uri="{FF2B5EF4-FFF2-40B4-BE49-F238E27FC236}">
                <a16:creationId xmlns:a16="http://schemas.microsoft.com/office/drawing/2014/main" id="{A1D314FB-547B-40D2-B7D6-5B500AF61C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2541" y="148829"/>
            <a:ext cx="4745831" cy="481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56E8FDE-CF0F-44DA-B2F1-79E69D547304}"/>
              </a:ext>
            </a:extLst>
          </p:cNvPr>
          <p:cNvSpPr/>
          <p:nvPr/>
        </p:nvSpPr>
        <p:spPr bwMode="auto">
          <a:xfrm>
            <a:off x="4824413" y="3976687"/>
            <a:ext cx="894160" cy="21907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6" name="矩形 15">
            <a:extLst>
              <a:ext uri="{FF2B5EF4-FFF2-40B4-BE49-F238E27FC236}">
                <a16:creationId xmlns:a16="http://schemas.microsoft.com/office/drawing/2014/main" id="{A816D9E5-3836-43F1-9658-715B6F87E6DE}"/>
              </a:ext>
            </a:extLst>
          </p:cNvPr>
          <p:cNvSpPr/>
          <p:nvPr/>
        </p:nvSpPr>
        <p:spPr bwMode="auto">
          <a:xfrm>
            <a:off x="3767138" y="1594248"/>
            <a:ext cx="1057275" cy="23098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8" name="文本框 3">
            <a:extLst>
              <a:ext uri="{FF2B5EF4-FFF2-40B4-BE49-F238E27FC236}">
                <a16:creationId xmlns:a16="http://schemas.microsoft.com/office/drawing/2014/main" id="{FA89565A-8728-456C-97B8-61A16DBF385E}"/>
              </a:ext>
            </a:extLst>
          </p:cNvPr>
          <p:cNvSpPr txBox="1"/>
          <p:nvPr/>
        </p:nvSpPr>
        <p:spPr>
          <a:xfrm>
            <a:off x="2388394" y="1535907"/>
            <a:ext cx="1741885"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1.Right- click</a:t>
            </a:r>
            <a:endParaRPr lang="zh-CN" altLang="en-US" b="1" kern="100" dirty="0">
              <a:solidFill>
                <a:srgbClr val="FF0000"/>
              </a:solidFill>
              <a:cs typeface="Times New Roman" panose="02020603050405020304" pitchFamily="18" charset="0"/>
            </a:endParaRPr>
          </a:p>
        </p:txBody>
      </p:sp>
      <p:sp>
        <p:nvSpPr>
          <p:cNvPr id="19" name="文本框 8">
            <a:extLst>
              <a:ext uri="{FF2B5EF4-FFF2-40B4-BE49-F238E27FC236}">
                <a16:creationId xmlns:a16="http://schemas.microsoft.com/office/drawing/2014/main" id="{45C9F8FB-4206-4B2F-87A9-4CBA4D7A576A}"/>
              </a:ext>
            </a:extLst>
          </p:cNvPr>
          <p:cNvSpPr txBox="1"/>
          <p:nvPr/>
        </p:nvSpPr>
        <p:spPr>
          <a:xfrm>
            <a:off x="5769769" y="3913585"/>
            <a:ext cx="965597"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2.Click</a:t>
            </a:r>
            <a:endParaRPr lang="zh-CN" altLang="en-US" b="1" kern="100" dirty="0">
              <a:solidFill>
                <a:srgbClr val="FF0000"/>
              </a:solidFill>
              <a:cs typeface="Times New Roman" panose="02020603050405020304" pitchFamily="18" charset="0"/>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-step9</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51</a:t>
            </a:fld>
            <a:endParaRPr lang="zh-CN" altLang="en-US" dirty="0"/>
          </a:p>
        </p:txBody>
      </p:sp>
      <p:sp>
        <p:nvSpPr>
          <p:cNvPr id="2" name="标题 1">
            <a:extLst>
              <a:ext uri="{FF2B5EF4-FFF2-40B4-BE49-F238E27FC236}">
                <a16:creationId xmlns:a16="http://schemas.microsoft.com/office/drawing/2014/main" id="{7FBAF92C-D17E-BF15-7F4F-5EE2DD6C8F44}"/>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1">
            <a:extLst>
              <a:ext uri="{FF2B5EF4-FFF2-40B4-BE49-F238E27FC236}">
                <a16:creationId xmlns:a16="http://schemas.microsoft.com/office/drawing/2014/main" id="{529C5CD8-C3D5-499F-A853-D9F3F297C468}"/>
              </a:ext>
            </a:extLst>
          </p:cNvPr>
          <p:cNvPicPr>
            <a:picLocks noChangeAspect="1"/>
          </p:cNvPicPr>
          <p:nvPr/>
        </p:nvPicPr>
        <p:blipFill>
          <a:blip r:embed="rId2">
            <a:extLst>
              <a:ext uri="{28A0092B-C50C-407E-A947-70E740481C1C}">
                <a14:useLocalDpi xmlns:a14="http://schemas.microsoft.com/office/drawing/2010/main" val="0"/>
              </a:ext>
            </a:extLst>
          </a:blip>
          <a:srcRect t="39702" b="32405"/>
          <a:stretch>
            <a:fillRect/>
          </a:stretch>
        </p:blipFill>
        <p:spPr bwMode="auto">
          <a:xfrm>
            <a:off x="2634854" y="77391"/>
            <a:ext cx="6582965" cy="50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5823CBD-B2EA-465F-B1EB-2BD60ABEE1D5}"/>
              </a:ext>
            </a:extLst>
          </p:cNvPr>
          <p:cNvSpPr/>
          <p:nvPr/>
        </p:nvSpPr>
        <p:spPr bwMode="auto">
          <a:xfrm>
            <a:off x="4974431" y="933451"/>
            <a:ext cx="1552575" cy="346472"/>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1. Click here</a:t>
            </a:r>
            <a:endParaRPr lang="zh-CN" altLang="zh-CN" b="1" kern="100" dirty="0">
              <a:solidFill>
                <a:srgbClr val="FF0000"/>
              </a:solidFill>
              <a:cs typeface="Times New Roman" panose="02020603050405020304" pitchFamily="18" charset="0"/>
            </a:endParaRPr>
          </a:p>
        </p:txBody>
      </p:sp>
      <p:sp>
        <p:nvSpPr>
          <p:cNvPr id="6" name="矩形 5">
            <a:extLst>
              <a:ext uri="{FF2B5EF4-FFF2-40B4-BE49-F238E27FC236}">
                <a16:creationId xmlns:a16="http://schemas.microsoft.com/office/drawing/2014/main" id="{3E0C9FDD-268F-442B-90A6-B78F21AEE9FA}"/>
              </a:ext>
            </a:extLst>
          </p:cNvPr>
          <p:cNvSpPr/>
          <p:nvPr/>
        </p:nvSpPr>
        <p:spPr bwMode="auto">
          <a:xfrm>
            <a:off x="3162301" y="1038226"/>
            <a:ext cx="1812131" cy="52625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矩形 7">
            <a:extLst>
              <a:ext uri="{FF2B5EF4-FFF2-40B4-BE49-F238E27FC236}">
                <a16:creationId xmlns:a16="http://schemas.microsoft.com/office/drawing/2014/main" id="{707586FC-E5A5-417D-968B-456C8CE6E0D6}"/>
              </a:ext>
            </a:extLst>
          </p:cNvPr>
          <p:cNvSpPr/>
          <p:nvPr/>
        </p:nvSpPr>
        <p:spPr bwMode="auto">
          <a:xfrm>
            <a:off x="4488656" y="1649016"/>
            <a:ext cx="2914650" cy="46672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a:extLst>
              <a:ext uri="{FF2B5EF4-FFF2-40B4-BE49-F238E27FC236}">
                <a16:creationId xmlns:a16="http://schemas.microsoft.com/office/drawing/2014/main" id="{4F82201A-89B5-4AF2-84AD-152A0755DBD9}"/>
              </a:ext>
            </a:extLst>
          </p:cNvPr>
          <p:cNvSpPr/>
          <p:nvPr/>
        </p:nvSpPr>
        <p:spPr bwMode="auto">
          <a:xfrm>
            <a:off x="7403306" y="1708547"/>
            <a:ext cx="1577579" cy="346472"/>
          </a:xfrm>
          <a:prstGeom prst="rect">
            <a:avLst/>
          </a:prstGeom>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11" name="矩形 10">
            <a:extLst>
              <a:ext uri="{FF2B5EF4-FFF2-40B4-BE49-F238E27FC236}">
                <a16:creationId xmlns:a16="http://schemas.microsoft.com/office/drawing/2014/main" id="{26D205ED-12AC-4A15-BBF0-28EA4FEACB17}"/>
              </a:ext>
            </a:extLst>
          </p:cNvPr>
          <p:cNvSpPr/>
          <p:nvPr/>
        </p:nvSpPr>
        <p:spPr bwMode="auto">
          <a:xfrm>
            <a:off x="2719388" y="298847"/>
            <a:ext cx="1645444"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4. Create </a:t>
            </a:r>
            <a:r>
              <a:rPr lang="en-US" altLang="zh-CN" dirty="0">
                <a:solidFill>
                  <a:srgbClr val="FF0000"/>
                </a:solidFill>
              </a:rPr>
              <a:t>Simulation</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-step10</a:t>
            </a:r>
            <a:endParaRPr lang="zh-CN" altLang="en-US" dirty="0">
              <a:solidFill>
                <a:srgbClr val="00B0F0"/>
              </a:solidFill>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52</a:t>
            </a:fld>
            <a:endParaRPr lang="zh-CN" altLang="en-US" dirty="0"/>
          </a:p>
        </p:txBody>
      </p:sp>
      <p:sp>
        <p:nvSpPr>
          <p:cNvPr id="2" name="标题 1">
            <a:extLst>
              <a:ext uri="{FF2B5EF4-FFF2-40B4-BE49-F238E27FC236}">
                <a16:creationId xmlns:a16="http://schemas.microsoft.com/office/drawing/2014/main" id="{C174C228-7F3B-1CEA-4F63-699119C2AD24}"/>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
            <a:extLst>
              <a:ext uri="{FF2B5EF4-FFF2-40B4-BE49-F238E27FC236}">
                <a16:creationId xmlns:a16="http://schemas.microsoft.com/office/drawing/2014/main" id="{FC04156D-21D8-4FC1-ACD5-39ADFEB59A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716" y="0"/>
            <a:ext cx="7228284" cy="513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408EFC1-7619-4F66-823C-13D74B35FD76}"/>
              </a:ext>
            </a:extLst>
          </p:cNvPr>
          <p:cNvSpPr/>
          <p:nvPr/>
        </p:nvSpPr>
        <p:spPr>
          <a:xfrm>
            <a:off x="6390085" y="3171825"/>
            <a:ext cx="2155031" cy="1176338"/>
          </a:xfrm>
          <a:prstGeom prst="rect">
            <a:avLst/>
          </a:prstGeom>
          <a:solidFill>
            <a:schemeClr val="bg1"/>
          </a:solidFill>
        </p:spPr>
        <p:txBody>
          <a:bodyPr lIns="68580" tIns="34290" rIns="68580" bIns="34290">
            <a:spAutoFit/>
          </a:bodyPr>
          <a:lstStyle/>
          <a:p>
            <a:pPr algn="ctr">
              <a:spcAft>
                <a:spcPts val="0"/>
              </a:spcAft>
              <a:defRPr/>
            </a:pPr>
            <a:r>
              <a:rPr lang="en-US" altLang="zh-CN" b="1" kern="100" dirty="0">
                <a:solidFill>
                  <a:srgbClr val="FF0000"/>
                </a:solidFill>
                <a:cs typeface="Times New Roman" panose="02020603050405020304" pitchFamily="18" charset="0"/>
              </a:rPr>
              <a:t>Observe the variation of signals. Make sure all of these are  right.</a:t>
            </a:r>
            <a:endParaRPr lang="zh-CN" altLang="zh-CN" b="1" kern="100" dirty="0">
              <a:solidFill>
                <a:srgbClr val="FF0000"/>
              </a:solidFill>
              <a:cs typeface="Times New Roman" panose="02020603050405020304" pitchFamily="18" charset="0"/>
            </a:endParaRPr>
          </a:p>
        </p:txBody>
      </p:sp>
      <p:sp>
        <p:nvSpPr>
          <p:cNvPr id="6" name="矩形 5">
            <a:extLst>
              <a:ext uri="{FF2B5EF4-FFF2-40B4-BE49-F238E27FC236}">
                <a16:creationId xmlns:a16="http://schemas.microsoft.com/office/drawing/2014/main" id="{3D12CF44-C4DB-4D14-88D4-57307A7C5A59}"/>
              </a:ext>
            </a:extLst>
          </p:cNvPr>
          <p:cNvSpPr/>
          <p:nvPr/>
        </p:nvSpPr>
        <p:spPr bwMode="auto">
          <a:xfrm>
            <a:off x="5057775" y="510779"/>
            <a:ext cx="328613" cy="2440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7" name="矩形 6">
            <a:extLst>
              <a:ext uri="{FF2B5EF4-FFF2-40B4-BE49-F238E27FC236}">
                <a16:creationId xmlns:a16="http://schemas.microsoft.com/office/drawing/2014/main" id="{B848D923-8C6F-425B-B88F-793E9A0B2344}"/>
              </a:ext>
            </a:extLst>
          </p:cNvPr>
          <p:cNvSpPr/>
          <p:nvPr/>
        </p:nvSpPr>
        <p:spPr bwMode="auto">
          <a:xfrm>
            <a:off x="4819651" y="1578769"/>
            <a:ext cx="317897" cy="1797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a:extLst>
              <a:ext uri="{FF2B5EF4-FFF2-40B4-BE49-F238E27FC236}">
                <a16:creationId xmlns:a16="http://schemas.microsoft.com/office/drawing/2014/main" id="{A5440029-B8B7-4228-9C30-D9439BA06923}"/>
              </a:ext>
            </a:extLst>
          </p:cNvPr>
          <p:cNvSpPr/>
          <p:nvPr/>
        </p:nvSpPr>
        <p:spPr bwMode="auto">
          <a:xfrm>
            <a:off x="5386387" y="567928"/>
            <a:ext cx="2425304" cy="623248"/>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 to zoom the window</a:t>
            </a:r>
            <a:endParaRPr lang="zh-CN" altLang="en-US" b="1" dirty="0">
              <a:solidFill>
                <a:srgbClr val="FF0000"/>
              </a:solidFill>
            </a:endParaRPr>
          </a:p>
        </p:txBody>
      </p:sp>
      <p:sp>
        <p:nvSpPr>
          <p:cNvPr id="10" name="矩形 9">
            <a:extLst>
              <a:ext uri="{FF2B5EF4-FFF2-40B4-BE49-F238E27FC236}">
                <a16:creationId xmlns:a16="http://schemas.microsoft.com/office/drawing/2014/main" id="{4BBE4650-7A0F-4858-B261-19FABE2D6801}"/>
              </a:ext>
            </a:extLst>
          </p:cNvPr>
          <p:cNvSpPr/>
          <p:nvPr/>
        </p:nvSpPr>
        <p:spPr bwMode="auto">
          <a:xfrm>
            <a:off x="3167062" y="1758554"/>
            <a:ext cx="1890713" cy="623248"/>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 to see bit 0~7</a:t>
            </a:r>
            <a:endParaRPr lang="zh-CN" altLang="en-US" b="1" dirty="0">
              <a:solidFill>
                <a:srgbClr val="FF0000"/>
              </a:solidFill>
            </a:endParaRPr>
          </a:p>
        </p:txBody>
      </p:sp>
      <p:sp>
        <p:nvSpPr>
          <p:cNvPr id="11" name="标题 1">
            <a:extLst>
              <a:ext uri="{FF2B5EF4-FFF2-40B4-BE49-F238E27FC236}">
                <a16:creationId xmlns:a16="http://schemas.microsoft.com/office/drawing/2014/main" id="{99C9AB90-C39B-4DD7-AB67-2CE0451F311A}"/>
              </a:ext>
            </a:extLst>
          </p:cNvPr>
          <p:cNvSpPr txBox="1">
            <a:spLocks/>
          </p:cNvSpPr>
          <p:nvPr/>
        </p:nvSpPr>
        <p:spPr>
          <a:xfrm>
            <a:off x="0"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5. Observe </a:t>
            </a:r>
          </a:p>
          <a:p>
            <a:pPr algn="ctr"/>
            <a:r>
              <a:rPr lang="en-US" altLang="zh-CN" dirty="0">
                <a:solidFill>
                  <a:srgbClr val="00B0F0"/>
                </a:solidFill>
              </a:rPr>
              <a:t>and</a:t>
            </a:r>
          </a:p>
          <a:p>
            <a:pPr algn="ctr"/>
            <a:r>
              <a:rPr lang="en-US" altLang="zh-CN" dirty="0">
                <a:solidFill>
                  <a:srgbClr val="FF0000"/>
                </a:solidFill>
              </a:rPr>
              <a:t>Debug</a:t>
            </a:r>
            <a:br>
              <a:rPr lang="en-US" altLang="zh-CN" dirty="0">
                <a:solidFill>
                  <a:srgbClr val="FF0000"/>
                </a:solidFill>
              </a:rPr>
            </a:br>
            <a:endParaRPr lang="zh-CN" altLang="en-US" dirty="0">
              <a:solidFill>
                <a:srgbClr val="00B0F0"/>
              </a:solidFill>
            </a:endParaRPr>
          </a:p>
        </p:txBody>
      </p:sp>
      <p:sp>
        <p:nvSpPr>
          <p:cNvPr id="1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53</a:t>
            </a:fld>
            <a:endParaRPr lang="zh-CN" altLang="en-US" dirty="0"/>
          </a:p>
        </p:txBody>
      </p:sp>
      <p:sp>
        <p:nvSpPr>
          <p:cNvPr id="2" name="标题 1">
            <a:extLst>
              <a:ext uri="{FF2B5EF4-FFF2-40B4-BE49-F238E27FC236}">
                <a16:creationId xmlns:a16="http://schemas.microsoft.com/office/drawing/2014/main" id="{CA3F9CD3-CA9A-B5A4-99B6-EAFF984A16D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a:extLst>
              <a:ext uri="{FF2B5EF4-FFF2-40B4-BE49-F238E27FC236}">
                <a16:creationId xmlns:a16="http://schemas.microsoft.com/office/drawing/2014/main" id="{AC46707C-9BA6-4DFD-A6C6-CCAEA88EE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80" y="267348"/>
            <a:ext cx="2808973" cy="470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标题 1">
            <a:extLst>
              <a:ext uri="{FF2B5EF4-FFF2-40B4-BE49-F238E27FC236}">
                <a16:creationId xmlns:a16="http://schemas.microsoft.com/office/drawing/2014/main" id="{D065FF21-2CC2-4F87-A910-3AE5D97CE883}"/>
              </a:ext>
            </a:extLst>
          </p:cNvPr>
          <p:cNvSpPr>
            <a:spLocks noGrp="1"/>
          </p:cNvSpPr>
          <p:nvPr>
            <p:ph type="title"/>
          </p:nvPr>
        </p:nvSpPr>
        <p:spPr>
          <a:xfrm>
            <a:off x="733270" y="1015682"/>
            <a:ext cx="1966913" cy="636984"/>
          </a:xfrm>
        </p:spPr>
        <p:txBody>
          <a:bodyPr>
            <a:normAutofit/>
          </a:bodyPr>
          <a:lstStyle/>
          <a:p>
            <a:pPr algn="ctr" eaLnBrk="1" hangingPunct="1"/>
            <a:r>
              <a:rPr lang="zh-CN" altLang="en-US" dirty="0">
                <a:solidFill>
                  <a:srgbClr val="00B0F0"/>
                </a:solidFill>
                <a:latin typeface="Times New Roman" panose="02020603050405020304" pitchFamily="18" charset="0"/>
                <a:cs typeface="Times New Roman" panose="02020603050405020304" pitchFamily="18" charset="0"/>
              </a:rPr>
              <a:t>下板验证</a:t>
            </a:r>
            <a:endParaRPr lang="en-US" altLang="zh-CN" dirty="0">
              <a:solidFill>
                <a:srgbClr val="00B0F0"/>
              </a:solidFill>
              <a:latin typeface="Times New Roman" panose="02020603050405020304" pitchFamily="18" charset="0"/>
              <a:cs typeface="Times New Roman" panose="02020603050405020304" pitchFamily="18" charset="0"/>
            </a:endParaRPr>
          </a:p>
        </p:txBody>
      </p:sp>
      <p:sp>
        <p:nvSpPr>
          <p:cNvPr id="10243" name="Rectangle 8">
            <a:extLst>
              <a:ext uri="{FF2B5EF4-FFF2-40B4-BE49-F238E27FC236}">
                <a16:creationId xmlns:a16="http://schemas.microsoft.com/office/drawing/2014/main" id="{642FAF95-9FD4-45AB-AA4B-D5DF9D656A0F}"/>
              </a:ext>
            </a:extLst>
          </p:cNvPr>
          <p:cNvSpPr>
            <a:spLocks noChangeArrowheads="1"/>
          </p:cNvSpPr>
          <p:nvPr/>
        </p:nvSpPr>
        <p:spPr bwMode="auto">
          <a:xfrm rot="-5400000">
            <a:off x="7004222" y="1013929"/>
            <a:ext cx="13856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10245" name="矩形 6">
            <a:extLst>
              <a:ext uri="{FF2B5EF4-FFF2-40B4-BE49-F238E27FC236}">
                <a16:creationId xmlns:a16="http://schemas.microsoft.com/office/drawing/2014/main" id="{FD1E9C08-0B16-43AA-81B1-1769985C7691}"/>
              </a:ext>
            </a:extLst>
          </p:cNvPr>
          <p:cNvSpPr>
            <a:spLocks noChangeArrowheads="1"/>
          </p:cNvSpPr>
          <p:nvPr/>
        </p:nvSpPr>
        <p:spPr bwMode="auto">
          <a:xfrm>
            <a:off x="3229278" y="3992551"/>
            <a:ext cx="1471613" cy="815579"/>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7" name="标题 1"/>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FPGA</a:t>
            </a:r>
            <a:r>
              <a:rPr lang="zh-CN" altLang="en-US" dirty="0"/>
              <a:t>设计流程</a:t>
            </a: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54</a:t>
            </a:fld>
            <a:endParaRPr lang="zh-CN" altLang="en-US" dirty="0"/>
          </a:p>
        </p:txBody>
      </p:sp>
    </p:spTree>
    <p:extLst>
      <p:ext uri="{BB962C8B-B14F-4D97-AF65-F5344CB8AC3E}">
        <p14:creationId xmlns:p14="http://schemas.microsoft.com/office/powerpoint/2010/main" val="1581359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B7795C9F-5DA8-4CEE-9E66-6C24B971553D}"/>
              </a:ext>
            </a:extLst>
          </p:cNvPr>
          <p:cNvSpPr>
            <a:spLocks noGrp="1" noChangeArrowheads="1"/>
          </p:cNvSpPr>
          <p:nvPr>
            <p:ph type="sldNum" sz="quarter" idx="11"/>
          </p:nvPr>
        </p:nvSpPr>
        <p:spPr bwMode="auto">
          <a:xfrm>
            <a:off x="3414713" y="4767263"/>
            <a:ext cx="23145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等线" panose="02010600030101010101" pitchFamily="2" charset="-122"/>
              </a:defRPr>
            </a:lvl1pPr>
            <a:lvl2pPr marL="557213" indent="-214313">
              <a:defRPr>
                <a:solidFill>
                  <a:schemeClr val="tx1"/>
                </a:solidFill>
                <a:latin typeface="Calibri" panose="020F0502020204030204" pitchFamily="34" charset="0"/>
                <a:ea typeface="等线" panose="02010600030101010101" pitchFamily="2" charset="-122"/>
              </a:defRPr>
            </a:lvl2pPr>
            <a:lvl3pPr marL="857250" indent="-171450">
              <a:defRPr>
                <a:solidFill>
                  <a:schemeClr val="tx1"/>
                </a:solidFill>
                <a:latin typeface="Calibri" panose="020F0502020204030204" pitchFamily="34" charset="0"/>
                <a:ea typeface="等线" panose="02010600030101010101" pitchFamily="2" charset="-122"/>
              </a:defRPr>
            </a:lvl3pPr>
            <a:lvl4pPr marL="1200150" indent="-171450">
              <a:defRPr>
                <a:solidFill>
                  <a:schemeClr val="tx1"/>
                </a:solidFill>
                <a:latin typeface="Calibri" panose="020F0502020204030204" pitchFamily="34" charset="0"/>
                <a:ea typeface="等线" panose="02010600030101010101" pitchFamily="2" charset="-122"/>
              </a:defRPr>
            </a:lvl4pPr>
            <a:lvl5pPr marL="1543050" indent="-171450">
              <a:defRPr>
                <a:solidFill>
                  <a:schemeClr val="tx1"/>
                </a:solidFill>
                <a:latin typeface="Calibri" panose="020F0502020204030204" pitchFamily="34" charset="0"/>
                <a:ea typeface="等线" panose="02010600030101010101" pitchFamily="2" charset="-122"/>
              </a:defRPr>
            </a:lvl5pPr>
            <a:lvl6pPr marL="18859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2288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25717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29146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fld id="{D5E473EB-7005-49F9-A142-200AF49027AB}" type="slidenum">
              <a:rPr lang="zh-CN" altLang="en-US" smtClean="0">
                <a:solidFill>
                  <a:srgbClr val="898989"/>
                </a:solidFill>
              </a:rPr>
              <a:pPr algn="ctr"/>
              <a:t>55</a:t>
            </a:fld>
            <a:endParaRPr lang="zh-CN" altLang="en-US">
              <a:solidFill>
                <a:srgbClr val="898989"/>
              </a:solidFill>
            </a:endParaRPr>
          </a:p>
        </p:txBody>
      </p:sp>
      <p:pic>
        <p:nvPicPr>
          <p:cNvPr id="50179" name="图片 2">
            <a:extLst>
              <a:ext uri="{FF2B5EF4-FFF2-40B4-BE49-F238E27FC236}">
                <a16:creationId xmlns:a16="http://schemas.microsoft.com/office/drawing/2014/main" id="{A25DFE2C-7C59-4DA2-BA59-3C7A2013C3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42862"/>
            <a:ext cx="6443663" cy="519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A43C28E2-F6C9-4506-936C-5A7627851DCC}"/>
              </a:ext>
            </a:extLst>
          </p:cNvPr>
          <p:cNvSpPr/>
          <p:nvPr/>
        </p:nvSpPr>
        <p:spPr bwMode="auto">
          <a:xfrm>
            <a:off x="4974431" y="1708547"/>
            <a:ext cx="1552575" cy="346472"/>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1. Right-click</a:t>
            </a:r>
            <a:endParaRPr lang="zh-CN" altLang="zh-CN" b="1" kern="100" dirty="0">
              <a:solidFill>
                <a:srgbClr val="FF0000"/>
              </a:solidFill>
              <a:cs typeface="Times New Roman" panose="02020603050405020304" pitchFamily="18" charset="0"/>
            </a:endParaRPr>
          </a:p>
        </p:txBody>
      </p:sp>
      <p:sp>
        <p:nvSpPr>
          <p:cNvPr id="18" name="矩形 17">
            <a:extLst>
              <a:ext uri="{FF2B5EF4-FFF2-40B4-BE49-F238E27FC236}">
                <a16:creationId xmlns:a16="http://schemas.microsoft.com/office/drawing/2014/main" id="{0E5B8B46-C11F-470A-9998-AAC7659D7F24}"/>
              </a:ext>
            </a:extLst>
          </p:cNvPr>
          <p:cNvSpPr/>
          <p:nvPr/>
        </p:nvSpPr>
        <p:spPr bwMode="auto">
          <a:xfrm>
            <a:off x="3162301" y="1618060"/>
            <a:ext cx="1812131" cy="52744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9" name="矩形 18">
            <a:extLst>
              <a:ext uri="{FF2B5EF4-FFF2-40B4-BE49-F238E27FC236}">
                <a16:creationId xmlns:a16="http://schemas.microsoft.com/office/drawing/2014/main" id="{429B283C-2E88-4E75-AC12-D8B02400EE52}"/>
              </a:ext>
            </a:extLst>
          </p:cNvPr>
          <p:cNvSpPr/>
          <p:nvPr/>
        </p:nvSpPr>
        <p:spPr bwMode="auto">
          <a:xfrm>
            <a:off x="4488656" y="4674394"/>
            <a:ext cx="1901429" cy="46672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20" name="矩形 19">
            <a:extLst>
              <a:ext uri="{FF2B5EF4-FFF2-40B4-BE49-F238E27FC236}">
                <a16:creationId xmlns:a16="http://schemas.microsoft.com/office/drawing/2014/main" id="{2BFA8643-5637-4B64-8E81-EC2A4CB08C6F}"/>
              </a:ext>
            </a:extLst>
          </p:cNvPr>
          <p:cNvSpPr/>
          <p:nvPr/>
        </p:nvSpPr>
        <p:spPr bwMode="auto">
          <a:xfrm>
            <a:off x="6527006" y="4733926"/>
            <a:ext cx="1577579" cy="346472"/>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22" name="矩形 21">
            <a:extLst>
              <a:ext uri="{FF2B5EF4-FFF2-40B4-BE49-F238E27FC236}">
                <a16:creationId xmlns:a16="http://schemas.microsoft.com/office/drawing/2014/main" id="{0B2B16C4-0BDA-4D30-A15D-34CD33051989}"/>
              </a:ext>
            </a:extLst>
          </p:cNvPr>
          <p:cNvSpPr/>
          <p:nvPr/>
        </p:nvSpPr>
        <p:spPr bwMode="auto">
          <a:xfrm>
            <a:off x="2724150" y="0"/>
            <a:ext cx="1114425"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-step1</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rtl="0" eaLnBrk="1" fontAlgn="base" hangingPunct="1">
              <a:spcBef>
                <a:spcPct val="0"/>
              </a:spcBef>
              <a:spcAft>
                <a:spcPct val="0"/>
              </a:spcAft>
              <a:defRPr sz="800" kern="1200">
                <a:solidFill>
                  <a:schemeClr val="bg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a:lstStyle>
          <a:p>
            <a:fld id="{828433C9-4A25-4EFF-A13E-677ED709B907}" type="slidenum">
              <a:rPr lang="zh-CN" altLang="en-US" smtClean="0"/>
              <a:pPr/>
              <a:t>55</a:t>
            </a:fld>
            <a:endParaRPr lang="zh-CN" altLang="en-US" dirty="0"/>
          </a:p>
        </p:txBody>
      </p:sp>
      <p:sp>
        <p:nvSpPr>
          <p:cNvPr id="2" name="标题 1">
            <a:extLst>
              <a:ext uri="{FF2B5EF4-FFF2-40B4-BE49-F238E27FC236}">
                <a16:creationId xmlns:a16="http://schemas.microsoft.com/office/drawing/2014/main" id="{845C3D56-C8BB-11A3-E75F-16953FF6888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a:extLst>
              <a:ext uri="{FF2B5EF4-FFF2-40B4-BE49-F238E27FC236}">
                <a16:creationId xmlns:a16="http://schemas.microsoft.com/office/drawing/2014/main" id="{D3D6F37A-1DA8-45A3-86C7-B895C0A13C79}"/>
              </a:ext>
            </a:extLst>
          </p:cNvPr>
          <p:cNvSpPr>
            <a:spLocks noGrp="1" noChangeArrowheads="1"/>
          </p:cNvSpPr>
          <p:nvPr>
            <p:ph type="sldNum" sz="quarter" idx="11"/>
          </p:nvPr>
        </p:nvSpPr>
        <p:spPr bwMode="auto">
          <a:xfrm>
            <a:off x="3414713" y="4767263"/>
            <a:ext cx="23145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等线" panose="02010600030101010101" pitchFamily="2" charset="-122"/>
              </a:defRPr>
            </a:lvl1pPr>
            <a:lvl2pPr marL="557213" indent="-214313">
              <a:defRPr>
                <a:solidFill>
                  <a:schemeClr val="tx1"/>
                </a:solidFill>
                <a:latin typeface="Calibri" panose="020F0502020204030204" pitchFamily="34" charset="0"/>
                <a:ea typeface="等线" panose="02010600030101010101" pitchFamily="2" charset="-122"/>
              </a:defRPr>
            </a:lvl2pPr>
            <a:lvl3pPr marL="857250" indent="-171450">
              <a:defRPr>
                <a:solidFill>
                  <a:schemeClr val="tx1"/>
                </a:solidFill>
                <a:latin typeface="Calibri" panose="020F0502020204030204" pitchFamily="34" charset="0"/>
                <a:ea typeface="等线" panose="02010600030101010101" pitchFamily="2" charset="-122"/>
              </a:defRPr>
            </a:lvl3pPr>
            <a:lvl4pPr marL="1200150" indent="-171450">
              <a:defRPr>
                <a:solidFill>
                  <a:schemeClr val="tx1"/>
                </a:solidFill>
                <a:latin typeface="Calibri" panose="020F0502020204030204" pitchFamily="34" charset="0"/>
                <a:ea typeface="等线" panose="02010600030101010101" pitchFamily="2" charset="-122"/>
              </a:defRPr>
            </a:lvl4pPr>
            <a:lvl5pPr marL="1543050" indent="-171450">
              <a:defRPr>
                <a:solidFill>
                  <a:schemeClr val="tx1"/>
                </a:solidFill>
                <a:latin typeface="Calibri" panose="020F0502020204030204" pitchFamily="34" charset="0"/>
                <a:ea typeface="等线" panose="02010600030101010101" pitchFamily="2" charset="-122"/>
              </a:defRPr>
            </a:lvl5pPr>
            <a:lvl6pPr marL="18859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2288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25717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29146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fld id="{0E10066E-D8DC-4D7C-BEDD-309E5639D06D}" type="slidenum">
              <a:rPr lang="zh-CN" altLang="en-US" smtClean="0">
                <a:solidFill>
                  <a:srgbClr val="898989"/>
                </a:solidFill>
              </a:rPr>
              <a:pPr algn="ctr"/>
              <a:t>56</a:t>
            </a:fld>
            <a:endParaRPr lang="zh-CN" altLang="en-US">
              <a:solidFill>
                <a:srgbClr val="898989"/>
              </a:solidFill>
            </a:endParaRPr>
          </a:p>
        </p:txBody>
      </p:sp>
      <p:pic>
        <p:nvPicPr>
          <p:cNvPr id="51203" name="图片 5">
            <a:extLst>
              <a:ext uri="{FF2B5EF4-FFF2-40B4-BE49-F238E27FC236}">
                <a16:creationId xmlns:a16="http://schemas.microsoft.com/office/drawing/2014/main" id="{A2C4ED77-85E8-46F4-B5D6-3A71AE8E5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348" y="0"/>
            <a:ext cx="6368653" cy="509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矩形 4">
            <a:extLst>
              <a:ext uri="{FF2B5EF4-FFF2-40B4-BE49-F238E27FC236}">
                <a16:creationId xmlns:a16="http://schemas.microsoft.com/office/drawing/2014/main" id="{F96F2A10-C666-461F-A3F5-A7AB19942E47}"/>
              </a:ext>
            </a:extLst>
          </p:cNvPr>
          <p:cNvSpPr>
            <a:spLocks noChangeArrowheads="1"/>
          </p:cNvSpPr>
          <p:nvPr/>
        </p:nvSpPr>
        <p:spPr bwMode="auto">
          <a:xfrm>
            <a:off x="6737747" y="4532710"/>
            <a:ext cx="847725"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637B5A33-FA1A-4736-B926-7DCFAF24F39D}"/>
              </a:ext>
            </a:extLst>
          </p:cNvPr>
          <p:cNvSpPr/>
          <p:nvPr/>
        </p:nvSpPr>
        <p:spPr bwMode="auto">
          <a:xfrm>
            <a:off x="6879431" y="4186238"/>
            <a:ext cx="1300163"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51207" name="矩形 4">
            <a:extLst>
              <a:ext uri="{FF2B5EF4-FFF2-40B4-BE49-F238E27FC236}">
                <a16:creationId xmlns:a16="http://schemas.microsoft.com/office/drawing/2014/main" id="{05A11D6F-114D-4282-9452-B6D4D798780A}"/>
              </a:ext>
            </a:extLst>
          </p:cNvPr>
          <p:cNvSpPr>
            <a:spLocks noChangeArrowheads="1"/>
          </p:cNvSpPr>
          <p:nvPr/>
        </p:nvSpPr>
        <p:spPr bwMode="auto">
          <a:xfrm>
            <a:off x="4207669" y="988219"/>
            <a:ext cx="1343025" cy="357188"/>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1208" name="矩形 10">
            <a:extLst>
              <a:ext uri="{FF2B5EF4-FFF2-40B4-BE49-F238E27FC236}">
                <a16:creationId xmlns:a16="http://schemas.microsoft.com/office/drawing/2014/main" id="{160EC678-2BDF-47A1-9C7A-D878694CBC50}"/>
              </a:ext>
            </a:extLst>
          </p:cNvPr>
          <p:cNvSpPr>
            <a:spLocks noChangeArrowheads="1"/>
          </p:cNvSpPr>
          <p:nvPr/>
        </p:nvSpPr>
        <p:spPr bwMode="auto">
          <a:xfrm>
            <a:off x="5550694" y="998935"/>
            <a:ext cx="2151460"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-step2</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rtl="0" eaLnBrk="1" fontAlgn="base" hangingPunct="1">
              <a:spcBef>
                <a:spcPct val="0"/>
              </a:spcBef>
              <a:spcAft>
                <a:spcPct val="0"/>
              </a:spcAft>
              <a:defRPr sz="800" kern="1200">
                <a:solidFill>
                  <a:schemeClr val="bg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a:lstStyle>
          <a:p>
            <a:fld id="{828433C9-4A25-4EFF-A13E-677ED709B907}" type="slidenum">
              <a:rPr lang="zh-CN" altLang="en-US" smtClean="0"/>
              <a:pPr/>
              <a:t>56</a:t>
            </a:fld>
            <a:endParaRPr lang="zh-CN" altLang="en-US" dirty="0"/>
          </a:p>
        </p:txBody>
      </p:sp>
      <p:sp>
        <p:nvSpPr>
          <p:cNvPr id="2" name="标题 1">
            <a:extLst>
              <a:ext uri="{FF2B5EF4-FFF2-40B4-BE49-F238E27FC236}">
                <a16:creationId xmlns:a16="http://schemas.microsoft.com/office/drawing/2014/main" id="{1695BD2D-986D-CDB8-EE3D-ED88B5CA6496}"/>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0C2F7F4F-0F9D-4A78-BE3C-95C09031393A}"/>
              </a:ext>
            </a:extLst>
          </p:cNvPr>
          <p:cNvSpPr>
            <a:spLocks noGrp="1" noChangeArrowheads="1"/>
          </p:cNvSpPr>
          <p:nvPr>
            <p:ph type="sldNum" sz="quarter" idx="11"/>
          </p:nvPr>
        </p:nvSpPr>
        <p:spPr bwMode="auto">
          <a:xfrm>
            <a:off x="3414713" y="4767263"/>
            <a:ext cx="23145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等线" panose="02010600030101010101" pitchFamily="2" charset="-122"/>
              </a:defRPr>
            </a:lvl1pPr>
            <a:lvl2pPr marL="557213" indent="-214313">
              <a:defRPr>
                <a:solidFill>
                  <a:schemeClr val="tx1"/>
                </a:solidFill>
                <a:latin typeface="Calibri" panose="020F0502020204030204" pitchFamily="34" charset="0"/>
                <a:ea typeface="等线" panose="02010600030101010101" pitchFamily="2" charset="-122"/>
              </a:defRPr>
            </a:lvl2pPr>
            <a:lvl3pPr marL="857250" indent="-171450">
              <a:defRPr>
                <a:solidFill>
                  <a:schemeClr val="tx1"/>
                </a:solidFill>
                <a:latin typeface="Calibri" panose="020F0502020204030204" pitchFamily="34" charset="0"/>
                <a:ea typeface="等线" panose="02010600030101010101" pitchFamily="2" charset="-122"/>
              </a:defRPr>
            </a:lvl3pPr>
            <a:lvl4pPr marL="1200150" indent="-171450">
              <a:defRPr>
                <a:solidFill>
                  <a:schemeClr val="tx1"/>
                </a:solidFill>
                <a:latin typeface="Calibri" panose="020F0502020204030204" pitchFamily="34" charset="0"/>
                <a:ea typeface="等线" panose="02010600030101010101" pitchFamily="2" charset="-122"/>
              </a:defRPr>
            </a:lvl4pPr>
            <a:lvl5pPr marL="1543050" indent="-171450">
              <a:defRPr>
                <a:solidFill>
                  <a:schemeClr val="tx1"/>
                </a:solidFill>
                <a:latin typeface="Calibri" panose="020F0502020204030204" pitchFamily="34" charset="0"/>
                <a:ea typeface="等线" panose="02010600030101010101" pitchFamily="2" charset="-122"/>
              </a:defRPr>
            </a:lvl5pPr>
            <a:lvl6pPr marL="18859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2288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25717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29146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fld id="{6CC90F9E-9151-4DE6-807E-CF172C22C474}" type="slidenum">
              <a:rPr lang="zh-CN" altLang="en-US" smtClean="0">
                <a:solidFill>
                  <a:srgbClr val="898989"/>
                </a:solidFill>
              </a:rPr>
              <a:pPr algn="ctr"/>
              <a:t>57</a:t>
            </a:fld>
            <a:endParaRPr lang="zh-CN" altLang="en-US">
              <a:solidFill>
                <a:srgbClr val="898989"/>
              </a:solidFill>
            </a:endParaRPr>
          </a:p>
        </p:txBody>
      </p:sp>
      <p:pic>
        <p:nvPicPr>
          <p:cNvPr id="52227" name="图片 1">
            <a:extLst>
              <a:ext uri="{FF2B5EF4-FFF2-40B4-BE49-F238E27FC236}">
                <a16:creationId xmlns:a16="http://schemas.microsoft.com/office/drawing/2014/main" id="{7F3E47C4-F530-440F-B9B2-5884273B75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8431" y="-38100"/>
            <a:ext cx="6455569"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4">
            <a:extLst>
              <a:ext uri="{FF2B5EF4-FFF2-40B4-BE49-F238E27FC236}">
                <a16:creationId xmlns:a16="http://schemas.microsoft.com/office/drawing/2014/main" id="{64AF4D32-BD25-4C5F-A4B6-5D0F3EAA4DF4}"/>
              </a:ext>
            </a:extLst>
          </p:cNvPr>
          <p:cNvSpPr>
            <a:spLocks noChangeArrowheads="1"/>
          </p:cNvSpPr>
          <p:nvPr/>
        </p:nvSpPr>
        <p:spPr bwMode="auto">
          <a:xfrm>
            <a:off x="5768579" y="3618310"/>
            <a:ext cx="1012031"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C644C3E7-5546-43DB-A370-0B090FCD67A4}"/>
              </a:ext>
            </a:extLst>
          </p:cNvPr>
          <p:cNvSpPr/>
          <p:nvPr/>
        </p:nvSpPr>
        <p:spPr bwMode="auto">
          <a:xfrm>
            <a:off x="5943600" y="3293269"/>
            <a:ext cx="1339454"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7"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-step3</a:t>
            </a:r>
            <a:endParaRPr lang="zh-CN" altLang="en-US" dirty="0">
              <a:solidFill>
                <a:srgbClr val="00B0F0"/>
              </a:solidFill>
            </a:endParaRP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rtl="0" eaLnBrk="1" fontAlgn="base" hangingPunct="1">
              <a:spcBef>
                <a:spcPct val="0"/>
              </a:spcBef>
              <a:spcAft>
                <a:spcPct val="0"/>
              </a:spcAft>
              <a:defRPr sz="800" kern="1200">
                <a:solidFill>
                  <a:schemeClr val="bg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a:lstStyle>
          <a:p>
            <a:fld id="{828433C9-4A25-4EFF-A13E-677ED709B907}" type="slidenum">
              <a:rPr lang="zh-CN" altLang="en-US" smtClean="0"/>
              <a:pPr/>
              <a:t>57</a:t>
            </a:fld>
            <a:endParaRPr lang="zh-CN" altLang="en-US" dirty="0"/>
          </a:p>
        </p:txBody>
      </p:sp>
      <p:sp>
        <p:nvSpPr>
          <p:cNvPr id="2" name="标题 1">
            <a:extLst>
              <a:ext uri="{FF2B5EF4-FFF2-40B4-BE49-F238E27FC236}">
                <a16:creationId xmlns:a16="http://schemas.microsoft.com/office/drawing/2014/main" id="{4E23C264-04D6-B1B1-D96F-FE57C4BB7153}"/>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a:extLst>
              <a:ext uri="{FF2B5EF4-FFF2-40B4-BE49-F238E27FC236}">
                <a16:creationId xmlns:a16="http://schemas.microsoft.com/office/drawing/2014/main" id="{70638D9A-51CD-4BED-9BE3-EEF73AECD44C}"/>
              </a:ext>
            </a:extLst>
          </p:cNvPr>
          <p:cNvSpPr>
            <a:spLocks noGrp="1" noChangeArrowheads="1"/>
          </p:cNvSpPr>
          <p:nvPr>
            <p:ph type="sldNum" sz="quarter" idx="11"/>
          </p:nvPr>
        </p:nvSpPr>
        <p:spPr bwMode="auto">
          <a:xfrm>
            <a:off x="3414713" y="4767263"/>
            <a:ext cx="23145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等线" panose="02010600030101010101" pitchFamily="2" charset="-122"/>
              </a:defRPr>
            </a:lvl1pPr>
            <a:lvl2pPr marL="557213" indent="-214313">
              <a:defRPr>
                <a:solidFill>
                  <a:schemeClr val="tx1"/>
                </a:solidFill>
                <a:latin typeface="Calibri" panose="020F0502020204030204" pitchFamily="34" charset="0"/>
                <a:ea typeface="等线" panose="02010600030101010101" pitchFamily="2" charset="-122"/>
              </a:defRPr>
            </a:lvl2pPr>
            <a:lvl3pPr marL="857250" indent="-171450">
              <a:defRPr>
                <a:solidFill>
                  <a:schemeClr val="tx1"/>
                </a:solidFill>
                <a:latin typeface="Calibri" panose="020F0502020204030204" pitchFamily="34" charset="0"/>
                <a:ea typeface="等线" panose="02010600030101010101" pitchFamily="2" charset="-122"/>
              </a:defRPr>
            </a:lvl3pPr>
            <a:lvl4pPr marL="1200150" indent="-171450">
              <a:defRPr>
                <a:solidFill>
                  <a:schemeClr val="tx1"/>
                </a:solidFill>
                <a:latin typeface="Calibri" panose="020F0502020204030204" pitchFamily="34" charset="0"/>
                <a:ea typeface="等线" panose="02010600030101010101" pitchFamily="2" charset="-122"/>
              </a:defRPr>
            </a:lvl4pPr>
            <a:lvl5pPr marL="1543050" indent="-171450">
              <a:defRPr>
                <a:solidFill>
                  <a:schemeClr val="tx1"/>
                </a:solidFill>
                <a:latin typeface="Calibri" panose="020F0502020204030204" pitchFamily="34" charset="0"/>
                <a:ea typeface="等线" panose="02010600030101010101" pitchFamily="2" charset="-122"/>
              </a:defRPr>
            </a:lvl5pPr>
            <a:lvl6pPr marL="18859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2288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25717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29146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fld id="{6EB3D300-CC33-4029-9026-188D5AA9A4A1}" type="slidenum">
              <a:rPr lang="zh-CN" altLang="en-US" smtClean="0">
                <a:solidFill>
                  <a:srgbClr val="898989"/>
                </a:solidFill>
              </a:rPr>
              <a:pPr algn="ctr"/>
              <a:t>58</a:t>
            </a:fld>
            <a:endParaRPr lang="zh-CN" altLang="en-US">
              <a:solidFill>
                <a:srgbClr val="898989"/>
              </a:solidFill>
            </a:endParaRPr>
          </a:p>
        </p:txBody>
      </p:sp>
      <p:pic>
        <p:nvPicPr>
          <p:cNvPr id="53251" name="图片 10">
            <a:extLst>
              <a:ext uri="{FF2B5EF4-FFF2-40B4-BE49-F238E27FC236}">
                <a16:creationId xmlns:a16="http://schemas.microsoft.com/office/drawing/2014/main" id="{DD7B762F-8195-4A3F-B5FD-46CA283765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2485" y="0"/>
            <a:ext cx="64674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2383ACF4-3D17-4324-AD6A-A3589C279204}"/>
              </a:ext>
            </a:extLst>
          </p:cNvPr>
          <p:cNvSpPr/>
          <p:nvPr/>
        </p:nvSpPr>
        <p:spPr bwMode="auto">
          <a:xfrm>
            <a:off x="4354117" y="2561035"/>
            <a:ext cx="4269581" cy="6977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7" name="矩形 16">
            <a:extLst>
              <a:ext uri="{FF2B5EF4-FFF2-40B4-BE49-F238E27FC236}">
                <a16:creationId xmlns:a16="http://schemas.microsoft.com/office/drawing/2014/main" id="{3C2BCD30-1775-44F3-9E8F-47A597E5D00B}"/>
              </a:ext>
            </a:extLst>
          </p:cNvPr>
          <p:cNvSpPr/>
          <p:nvPr/>
        </p:nvSpPr>
        <p:spPr bwMode="auto">
          <a:xfrm>
            <a:off x="6365082" y="2225278"/>
            <a:ext cx="1932385" cy="346472"/>
          </a:xfrm>
          <a:prstGeom prst="rect">
            <a:avLst/>
          </a:prstGeom>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1. Add file name</a:t>
            </a:r>
            <a:endParaRPr lang="zh-CN" altLang="en-US" b="1" dirty="0">
              <a:solidFill>
                <a:srgbClr val="FF0000"/>
              </a:solidFill>
            </a:endParaRPr>
          </a:p>
        </p:txBody>
      </p:sp>
      <p:sp>
        <p:nvSpPr>
          <p:cNvPr id="53254" name="矩形 4">
            <a:extLst>
              <a:ext uri="{FF2B5EF4-FFF2-40B4-BE49-F238E27FC236}">
                <a16:creationId xmlns:a16="http://schemas.microsoft.com/office/drawing/2014/main" id="{33BB840C-00E1-4A8D-AB08-2539E789715B}"/>
              </a:ext>
            </a:extLst>
          </p:cNvPr>
          <p:cNvSpPr>
            <a:spLocks noChangeArrowheads="1"/>
          </p:cNvSpPr>
          <p:nvPr/>
        </p:nvSpPr>
        <p:spPr bwMode="auto">
          <a:xfrm>
            <a:off x="5075635" y="4080272"/>
            <a:ext cx="1620440" cy="67508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DFE66805-D2D3-4709-A300-4A8B2F4AC93A}"/>
              </a:ext>
            </a:extLst>
          </p:cNvPr>
          <p:cNvSpPr/>
          <p:nvPr/>
        </p:nvSpPr>
        <p:spPr bwMode="auto">
          <a:xfrm>
            <a:off x="5886450" y="3755232"/>
            <a:ext cx="148232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-step4</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rtl="0" eaLnBrk="1" fontAlgn="base" hangingPunct="1">
              <a:spcBef>
                <a:spcPct val="0"/>
              </a:spcBef>
              <a:spcAft>
                <a:spcPct val="0"/>
              </a:spcAft>
              <a:defRPr sz="800" kern="1200">
                <a:solidFill>
                  <a:schemeClr val="bg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a:lstStyle>
          <a:p>
            <a:fld id="{828433C9-4A25-4EFF-A13E-677ED709B907}" type="slidenum">
              <a:rPr lang="zh-CN" altLang="en-US" smtClean="0"/>
              <a:pPr/>
              <a:t>58</a:t>
            </a:fld>
            <a:endParaRPr lang="zh-CN" altLang="en-US" dirty="0"/>
          </a:p>
        </p:txBody>
      </p:sp>
      <p:sp>
        <p:nvSpPr>
          <p:cNvPr id="2" name="标题 1">
            <a:extLst>
              <a:ext uri="{FF2B5EF4-FFF2-40B4-BE49-F238E27FC236}">
                <a16:creationId xmlns:a16="http://schemas.microsoft.com/office/drawing/2014/main" id="{1C44AAA7-83A4-7CC6-3969-A4F47B6B01B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82E58F73-71A7-4C96-ACD7-45471E7BFE3A}"/>
              </a:ext>
            </a:extLst>
          </p:cNvPr>
          <p:cNvSpPr>
            <a:spLocks noGrp="1" noChangeArrowheads="1"/>
          </p:cNvSpPr>
          <p:nvPr>
            <p:ph type="sldNum" sz="quarter" idx="11"/>
          </p:nvPr>
        </p:nvSpPr>
        <p:spPr bwMode="auto">
          <a:xfrm>
            <a:off x="3414713" y="4767263"/>
            <a:ext cx="23145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等线" panose="02010600030101010101" pitchFamily="2" charset="-122"/>
              </a:defRPr>
            </a:lvl1pPr>
            <a:lvl2pPr marL="557213" indent="-214313">
              <a:defRPr>
                <a:solidFill>
                  <a:schemeClr val="tx1"/>
                </a:solidFill>
                <a:latin typeface="Calibri" panose="020F0502020204030204" pitchFamily="34" charset="0"/>
                <a:ea typeface="等线" panose="02010600030101010101" pitchFamily="2" charset="-122"/>
              </a:defRPr>
            </a:lvl2pPr>
            <a:lvl3pPr marL="857250" indent="-171450">
              <a:defRPr>
                <a:solidFill>
                  <a:schemeClr val="tx1"/>
                </a:solidFill>
                <a:latin typeface="Calibri" panose="020F0502020204030204" pitchFamily="34" charset="0"/>
                <a:ea typeface="等线" panose="02010600030101010101" pitchFamily="2" charset="-122"/>
              </a:defRPr>
            </a:lvl3pPr>
            <a:lvl4pPr marL="1200150" indent="-171450">
              <a:defRPr>
                <a:solidFill>
                  <a:schemeClr val="tx1"/>
                </a:solidFill>
                <a:latin typeface="Calibri" panose="020F0502020204030204" pitchFamily="34" charset="0"/>
                <a:ea typeface="等线" panose="02010600030101010101" pitchFamily="2" charset="-122"/>
              </a:defRPr>
            </a:lvl4pPr>
            <a:lvl5pPr marL="1543050" indent="-171450">
              <a:defRPr>
                <a:solidFill>
                  <a:schemeClr val="tx1"/>
                </a:solidFill>
                <a:latin typeface="Calibri" panose="020F0502020204030204" pitchFamily="34" charset="0"/>
                <a:ea typeface="等线" panose="02010600030101010101" pitchFamily="2" charset="-122"/>
              </a:defRPr>
            </a:lvl5pPr>
            <a:lvl6pPr marL="18859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2288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25717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2914650" indent="-17145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fld id="{78853D62-BB73-47D8-8C10-229BA10A349D}" type="slidenum">
              <a:rPr lang="zh-CN" altLang="en-US" smtClean="0">
                <a:solidFill>
                  <a:srgbClr val="898989"/>
                </a:solidFill>
              </a:rPr>
              <a:pPr algn="ctr"/>
              <a:t>59</a:t>
            </a:fld>
            <a:endParaRPr lang="zh-CN" altLang="en-US">
              <a:solidFill>
                <a:srgbClr val="898989"/>
              </a:solidFill>
            </a:endParaRPr>
          </a:p>
        </p:txBody>
      </p:sp>
      <p:pic>
        <p:nvPicPr>
          <p:cNvPr id="54275" name="图片 5">
            <a:extLst>
              <a:ext uri="{FF2B5EF4-FFF2-40B4-BE49-F238E27FC236}">
                <a16:creationId xmlns:a16="http://schemas.microsoft.com/office/drawing/2014/main" id="{14200C0D-FDD1-47D5-9210-30BD30982F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0"/>
            <a:ext cx="63246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矩形 4">
            <a:extLst>
              <a:ext uri="{FF2B5EF4-FFF2-40B4-BE49-F238E27FC236}">
                <a16:creationId xmlns:a16="http://schemas.microsoft.com/office/drawing/2014/main" id="{8D70C9F2-C883-4566-8EFD-93090249CC97}"/>
              </a:ext>
            </a:extLst>
          </p:cNvPr>
          <p:cNvSpPr>
            <a:spLocks noChangeArrowheads="1"/>
          </p:cNvSpPr>
          <p:nvPr/>
        </p:nvSpPr>
        <p:spPr bwMode="auto">
          <a:xfrm>
            <a:off x="7150894" y="4532710"/>
            <a:ext cx="1033463"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2" name="矩形 11">
            <a:extLst>
              <a:ext uri="{FF2B5EF4-FFF2-40B4-BE49-F238E27FC236}">
                <a16:creationId xmlns:a16="http://schemas.microsoft.com/office/drawing/2014/main" id="{05272613-8209-4FA6-9C8B-107E4D238206}"/>
              </a:ext>
            </a:extLst>
          </p:cNvPr>
          <p:cNvSpPr/>
          <p:nvPr/>
        </p:nvSpPr>
        <p:spPr bwMode="auto">
          <a:xfrm>
            <a:off x="7478316" y="4186238"/>
            <a:ext cx="1298972"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7"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-step5</a:t>
            </a:r>
            <a:endParaRPr lang="zh-CN" altLang="en-US" dirty="0">
              <a:solidFill>
                <a:srgbClr val="00B0F0"/>
              </a:solidFill>
            </a:endParaRP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rtl="0" eaLnBrk="1" fontAlgn="base" hangingPunct="1">
              <a:spcBef>
                <a:spcPct val="0"/>
              </a:spcBef>
              <a:spcAft>
                <a:spcPct val="0"/>
              </a:spcAft>
              <a:defRPr sz="800" kern="1200">
                <a:solidFill>
                  <a:schemeClr val="bg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2pPr>
            <a:lvl3pPr marL="6858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3pPr>
            <a:lvl4pPr marL="10287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4pPr>
            <a:lvl5pPr marL="1371600" algn="l" rtl="0" eaLnBrk="0" fontAlgn="base" hangingPunct="0">
              <a:spcBef>
                <a:spcPct val="0"/>
              </a:spcBef>
              <a:spcAft>
                <a:spcPct val="0"/>
              </a:spcAft>
              <a:defRPr kern="1200">
                <a:solidFill>
                  <a:schemeClr val="tx1"/>
                </a:solidFill>
                <a:latin typeface="Calibri" panose="020F0502020204030204" pitchFamily="34" charset="0"/>
                <a:ea typeface="等线" panose="02010600030101010101" pitchFamily="2" charset="-122"/>
                <a:cs typeface="+mn-cs"/>
              </a:defRPr>
            </a:lvl5pPr>
            <a:lvl6pPr marL="17145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6pPr>
            <a:lvl7pPr marL="20574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7pPr>
            <a:lvl8pPr marL="24003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8pPr>
            <a:lvl9pPr marL="2743200" algn="l" defTabSz="685800" rtl="0" eaLnBrk="1" latinLnBrk="0" hangingPunct="1">
              <a:defRPr kern="1200">
                <a:solidFill>
                  <a:schemeClr val="tx1"/>
                </a:solidFill>
                <a:latin typeface="Calibri" panose="020F0502020204030204" pitchFamily="34" charset="0"/>
                <a:ea typeface="等线" panose="02010600030101010101" pitchFamily="2" charset="-122"/>
                <a:cs typeface="+mn-cs"/>
              </a:defRPr>
            </a:lvl9pPr>
          </a:lstStyle>
          <a:p>
            <a:fld id="{828433C9-4A25-4EFF-A13E-677ED709B907}" type="slidenum">
              <a:rPr lang="zh-CN" altLang="en-US" smtClean="0"/>
              <a:pPr/>
              <a:t>59</a:t>
            </a:fld>
            <a:endParaRPr lang="zh-CN" altLang="en-US" dirty="0"/>
          </a:p>
        </p:txBody>
      </p:sp>
      <p:sp>
        <p:nvSpPr>
          <p:cNvPr id="2" name="标题 1">
            <a:extLst>
              <a:ext uri="{FF2B5EF4-FFF2-40B4-BE49-F238E27FC236}">
                <a16:creationId xmlns:a16="http://schemas.microsoft.com/office/drawing/2014/main" id="{8F271AD3-5A9C-87D6-9D9D-57EA4285AF3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331B78D2-5E80-0A3C-5251-D286D2735329}"/>
              </a:ext>
            </a:extLst>
          </p:cNvPr>
          <p:cNvSpPr txBox="1"/>
          <p:nvPr/>
        </p:nvSpPr>
        <p:spPr>
          <a:xfrm>
            <a:off x="5638023" y="824600"/>
            <a:ext cx="3357241" cy="1623521"/>
          </a:xfrm>
          <a:prstGeom prst="rect">
            <a:avLst/>
          </a:prstGeom>
          <a:noFill/>
        </p:spPr>
        <p:txBody>
          <a:bodyPr wrap="square" lIns="68580" tIns="34290" rIns="68580" bIns="34290">
            <a:spAutoFit/>
          </a:bodyPr>
          <a:lstStyle/>
          <a:p>
            <a:pPr>
              <a:spcBef>
                <a:spcPts val="900"/>
              </a:spcBef>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FPGA</a:t>
            </a: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的数字逻辑设计及验证技术</a:t>
            </a:r>
            <a:endParaRPr lang="en-US" altLang="zh-CN"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p>
            <a:pPr marL="470297" indent="-336947">
              <a:spcBef>
                <a:spcPts val="900"/>
              </a:spcBef>
              <a:buFont typeface="Wingdings" panose="05000000000000000000" pitchFamily="2" charset="2"/>
              <a:buChar char="Ø"/>
              <a:defRPr/>
            </a:pPr>
            <a:r>
              <a:rPr lang="en-US" altLang="zh-CN" sz="1400" b="1" kern="100" dirty="0">
                <a:latin typeface="+mn-ea"/>
                <a:ea typeface="+mn-ea"/>
                <a:cs typeface="Times New Roman" panose="02020603050405020304" pitchFamily="18" charset="0"/>
              </a:rPr>
              <a:t>FPGA</a:t>
            </a:r>
            <a:r>
              <a:rPr lang="zh-CN" altLang="en-US" sz="1400" b="1" kern="100" dirty="0">
                <a:latin typeface="+mn-ea"/>
                <a:ea typeface="+mn-ea"/>
                <a:cs typeface="Times New Roman" panose="02020603050405020304" pitchFamily="18" charset="0"/>
              </a:rPr>
              <a:t>是什么？</a:t>
            </a:r>
            <a:endParaRPr lang="en-US" altLang="zh-CN" sz="1400" b="1" kern="100" dirty="0">
              <a:latin typeface="+mn-ea"/>
              <a:ea typeface="+mn-ea"/>
              <a:cs typeface="Times New Roman" panose="02020603050405020304" pitchFamily="18" charset="0"/>
            </a:endParaRPr>
          </a:p>
          <a:p>
            <a:pPr marL="470297" indent="-336947">
              <a:spcBef>
                <a:spcPts val="900"/>
              </a:spcBef>
              <a:buFont typeface="Wingdings" panose="05000000000000000000" pitchFamily="2" charset="2"/>
              <a:buChar char="Ø"/>
              <a:defRPr/>
            </a:pPr>
            <a:r>
              <a:rPr lang="zh-CN" altLang="en-US" sz="1400" b="1" kern="100" dirty="0">
                <a:latin typeface="+mn-ea"/>
                <a:ea typeface="+mn-ea"/>
                <a:cs typeface="Times New Roman" panose="02020603050405020304" pitchFamily="18" charset="0"/>
              </a:rPr>
              <a:t>如何用</a:t>
            </a:r>
            <a:r>
              <a:rPr lang="en-US" altLang="zh-CN" sz="1400" b="1" kern="100" dirty="0">
                <a:latin typeface="+mn-ea"/>
                <a:ea typeface="+mn-ea"/>
                <a:cs typeface="Times New Roman" panose="02020603050405020304" pitchFamily="18" charset="0"/>
              </a:rPr>
              <a:t>FPGA</a:t>
            </a:r>
            <a:r>
              <a:rPr lang="zh-CN" altLang="en-US" sz="1400" b="1" kern="100" dirty="0">
                <a:latin typeface="+mn-ea"/>
                <a:ea typeface="+mn-ea"/>
                <a:cs typeface="Times New Roman" panose="02020603050405020304" pitchFamily="18" charset="0"/>
              </a:rPr>
              <a:t>设计数字逻辑电路？</a:t>
            </a:r>
            <a:endParaRPr lang="en-US" altLang="zh-CN" sz="1400" b="1" kern="100" dirty="0">
              <a:latin typeface="+mn-ea"/>
              <a:ea typeface="+mn-ea"/>
              <a:cs typeface="Times New Roman" panose="02020603050405020304" pitchFamily="18" charset="0"/>
            </a:endParaRPr>
          </a:p>
          <a:p>
            <a:pPr marL="470297" indent="-336947">
              <a:spcBef>
                <a:spcPts val="900"/>
              </a:spcBef>
              <a:buFont typeface="Wingdings" panose="05000000000000000000" pitchFamily="2" charset="2"/>
              <a:buChar char="Ø"/>
              <a:defRPr/>
            </a:pPr>
            <a:r>
              <a:rPr lang="zh-CN" altLang="en-US" sz="1400" b="1" kern="100" dirty="0">
                <a:latin typeface="+mn-ea"/>
                <a:ea typeface="+mn-ea"/>
                <a:cs typeface="Times New Roman" panose="02020603050405020304" pitchFamily="18" charset="0"/>
              </a:rPr>
              <a:t>如何用</a:t>
            </a:r>
            <a:r>
              <a:rPr lang="en-US" altLang="zh-CN" sz="1400" b="1" kern="100" dirty="0">
                <a:latin typeface="+mn-ea"/>
                <a:ea typeface="+mn-ea"/>
                <a:cs typeface="Times New Roman" panose="02020603050405020304" pitchFamily="18" charset="0"/>
              </a:rPr>
              <a:t>FPGA</a:t>
            </a:r>
            <a:r>
              <a:rPr lang="zh-CN" altLang="en-US" sz="1400" b="1" kern="100" dirty="0">
                <a:latin typeface="+mn-ea"/>
                <a:ea typeface="+mn-ea"/>
                <a:cs typeface="Times New Roman" panose="02020603050405020304" pitchFamily="18" charset="0"/>
              </a:rPr>
              <a:t>验证数字逻辑电路？</a:t>
            </a:r>
            <a:endParaRPr lang="en-US" altLang="zh-CN" sz="1400" b="1" kern="100" dirty="0">
              <a:latin typeface="+mn-ea"/>
              <a:ea typeface="+mn-ea"/>
              <a:cs typeface="Times New Roman" panose="02020603050405020304" pitchFamily="18" charset="0"/>
            </a:endParaRPr>
          </a:p>
          <a:p>
            <a:pPr marL="470297" indent="-336947">
              <a:spcBef>
                <a:spcPts val="900"/>
              </a:spcBef>
              <a:buFont typeface="Wingdings" panose="05000000000000000000" pitchFamily="2" charset="2"/>
              <a:buChar char="Ø"/>
              <a:defRPr/>
            </a:pPr>
            <a:r>
              <a:rPr lang="zh-CN" altLang="en-US" sz="1400" b="1" kern="100" dirty="0">
                <a:latin typeface="+mn-ea"/>
                <a:ea typeface="+mn-ea"/>
                <a:cs typeface="Times New Roman" panose="02020603050405020304" pitchFamily="18" charset="0"/>
              </a:rPr>
              <a:t>如何用</a:t>
            </a:r>
            <a:r>
              <a:rPr lang="en-US" altLang="zh-CN" sz="1400" b="1" kern="100" dirty="0">
                <a:latin typeface="+mn-ea"/>
                <a:ea typeface="+mn-ea"/>
                <a:cs typeface="Times New Roman" panose="02020603050405020304" pitchFamily="18" charset="0"/>
              </a:rPr>
              <a:t>FPGA</a:t>
            </a:r>
            <a:r>
              <a:rPr lang="zh-CN" altLang="en-US" sz="1400" b="1" kern="100" dirty="0">
                <a:latin typeface="+mn-ea"/>
                <a:ea typeface="+mn-ea"/>
                <a:cs typeface="Times New Roman" panose="02020603050405020304" pitchFamily="18" charset="0"/>
              </a:rPr>
              <a:t>设计并验证数字系统？</a:t>
            </a:r>
          </a:p>
        </p:txBody>
      </p:sp>
      <p:sp>
        <p:nvSpPr>
          <p:cNvPr id="6179" name="文本框 6148">
            <a:extLst>
              <a:ext uri="{FF2B5EF4-FFF2-40B4-BE49-F238E27FC236}">
                <a16:creationId xmlns:a16="http://schemas.microsoft.com/office/drawing/2014/main" id="{DB6B186A-EA59-4AEF-79F4-D6AB575F84D5}"/>
              </a:ext>
            </a:extLst>
          </p:cNvPr>
          <p:cNvSpPr txBox="1">
            <a:spLocks noChangeArrowheads="1"/>
          </p:cNvSpPr>
          <p:nvPr/>
        </p:nvSpPr>
        <p:spPr bwMode="auto">
          <a:xfrm>
            <a:off x="5638023" y="3086387"/>
            <a:ext cx="2570560" cy="1138773"/>
          </a:xfrm>
          <a:prstGeom prst="rect">
            <a:avLst/>
          </a:prstGeom>
          <a:noFill/>
          <a:ln>
            <a:noFill/>
          </a:ln>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spcBef>
                <a:spcPts val="900"/>
              </a:spcBef>
              <a:defRPr/>
            </a:pPr>
            <a:r>
              <a:rPr lang="zh-CN" altLang="en-US" sz="1500" b="1" dirty="0">
                <a:solidFill>
                  <a:srgbClr val="00B0F0"/>
                </a:solidFill>
                <a:latin typeface="Times New Roman" panose="02020603050405020304" pitchFamily="18" charset="0"/>
                <a:cs typeface="Times New Roman" panose="02020603050405020304" pitchFamily="18" charset="0"/>
              </a:rPr>
              <a:t>项目任务形式</a:t>
            </a:r>
            <a:endParaRPr lang="en-US" altLang="zh-CN" sz="1500" b="1" dirty="0">
              <a:solidFill>
                <a:srgbClr val="00B0F0"/>
              </a:solidFill>
              <a:latin typeface="Times New Roman" panose="02020603050405020304" pitchFamily="18" charset="0"/>
              <a:cs typeface="Times New Roman" panose="02020603050405020304" pitchFamily="18" charset="0"/>
            </a:endParaRPr>
          </a:p>
          <a:p>
            <a:pPr marL="406004" indent="-272654">
              <a:spcBef>
                <a:spcPts val="450"/>
              </a:spcBef>
              <a:buFont typeface="Wingdings" panose="05000000000000000000" pitchFamily="2" charset="2"/>
              <a:buChar char="Ø"/>
              <a:defRPr/>
            </a:pPr>
            <a:r>
              <a:rPr lang="en-US" altLang="zh-CN" sz="1400" b="1" kern="100" dirty="0">
                <a:latin typeface="+mn-ea"/>
                <a:ea typeface="+mn-ea"/>
                <a:cs typeface="Times New Roman" panose="02020603050405020304" pitchFamily="18" charset="0"/>
              </a:rPr>
              <a:t>2</a:t>
            </a:r>
            <a:r>
              <a:rPr lang="zh-CN" altLang="en-US" sz="1400" b="1" kern="100" dirty="0">
                <a:latin typeface="+mn-ea"/>
                <a:ea typeface="+mn-ea"/>
                <a:cs typeface="Times New Roman" panose="02020603050405020304" pitchFamily="18" charset="0"/>
              </a:rPr>
              <a:t>人一组，分工合作</a:t>
            </a:r>
            <a:endParaRPr lang="en-US" altLang="zh-CN" sz="1400" b="1" kern="100" dirty="0">
              <a:latin typeface="+mn-ea"/>
              <a:ea typeface="+mn-ea"/>
              <a:cs typeface="Times New Roman" panose="02020603050405020304" pitchFamily="18" charset="0"/>
            </a:endParaRPr>
          </a:p>
          <a:p>
            <a:pPr marL="406004" indent="-272654">
              <a:spcBef>
                <a:spcPts val="450"/>
              </a:spcBef>
              <a:buFont typeface="Wingdings" panose="05000000000000000000" pitchFamily="2" charset="2"/>
              <a:buChar char="Ø"/>
              <a:defRPr/>
            </a:pPr>
            <a:r>
              <a:rPr lang="zh-CN" altLang="en-US" sz="1400" b="1" kern="100" dirty="0">
                <a:latin typeface="+mn-ea"/>
                <a:ea typeface="+mn-ea"/>
                <a:cs typeface="Times New Roman" panose="02020603050405020304" pitchFamily="18" charset="0"/>
              </a:rPr>
              <a:t>完成项目设计</a:t>
            </a:r>
            <a:endParaRPr lang="en-US" altLang="zh-CN" sz="1400" b="1" kern="100" dirty="0">
              <a:latin typeface="+mn-ea"/>
              <a:ea typeface="+mn-ea"/>
              <a:cs typeface="Times New Roman" panose="02020603050405020304" pitchFamily="18" charset="0"/>
            </a:endParaRPr>
          </a:p>
          <a:p>
            <a:pPr marL="406004" indent="-272654">
              <a:spcBef>
                <a:spcPts val="450"/>
              </a:spcBef>
              <a:buFont typeface="Wingdings" panose="05000000000000000000" pitchFamily="2" charset="2"/>
              <a:buChar char="Ø"/>
              <a:defRPr/>
            </a:pPr>
            <a:r>
              <a:rPr lang="zh-CN" altLang="en-US" sz="1400" b="1" kern="100" dirty="0">
                <a:latin typeface="+mn-ea"/>
                <a:ea typeface="+mn-ea"/>
                <a:cs typeface="Times New Roman" panose="02020603050405020304" pitchFamily="18" charset="0"/>
              </a:rPr>
              <a:t>撰写项目报告</a:t>
            </a:r>
          </a:p>
        </p:txBody>
      </p:sp>
      <p:graphicFrame>
        <p:nvGraphicFramePr>
          <p:cNvPr id="5" name="对象 2">
            <a:extLst>
              <a:ext uri="{FF2B5EF4-FFF2-40B4-BE49-F238E27FC236}">
                <a16:creationId xmlns:a16="http://schemas.microsoft.com/office/drawing/2014/main" id="{F0EA16EE-AAA4-8D28-878A-F28A2AFEC324}"/>
              </a:ext>
            </a:extLst>
          </p:cNvPr>
          <p:cNvGraphicFramePr>
            <a:graphicFrameLocks noChangeAspect="1"/>
          </p:cNvGraphicFramePr>
          <p:nvPr>
            <p:extLst>
              <p:ext uri="{D42A27DB-BD31-4B8C-83A1-F6EECF244321}">
                <p14:modId xmlns:p14="http://schemas.microsoft.com/office/powerpoint/2010/main" val="3469456298"/>
              </p:ext>
            </p:extLst>
          </p:nvPr>
        </p:nvGraphicFramePr>
        <p:xfrm>
          <a:off x="60413" y="1036286"/>
          <a:ext cx="5082779" cy="3364706"/>
        </p:xfrm>
        <a:graphic>
          <a:graphicData uri="http://schemas.openxmlformats.org/presentationml/2006/ole">
            <mc:AlternateContent xmlns:mc="http://schemas.openxmlformats.org/markup-compatibility/2006">
              <mc:Choice xmlns:v="urn:schemas-microsoft-com:vml" Requires="v">
                <p:oleObj spid="_x0000_s1035" r:id="rId3" imgW="5078730" imgH="3557905" progId="Visio.Drawing.15">
                  <p:embed/>
                </p:oleObj>
              </mc:Choice>
              <mc:Fallback>
                <p:oleObj r:id="rId3" imgW="5078730" imgH="3557905" progId="Visio.Drawing.15">
                  <p:embed/>
                  <p:pic>
                    <p:nvPicPr>
                      <p:cNvPr id="23557" name="对象 2"/>
                      <p:cNvPicPr/>
                      <p:nvPr/>
                    </p:nvPicPr>
                    <p:blipFill>
                      <a:blip r:embed="rId4"/>
                      <a:stretch>
                        <a:fillRect/>
                      </a:stretch>
                    </p:blipFill>
                    <p:spPr>
                      <a:xfrm>
                        <a:off x="60413" y="1036286"/>
                        <a:ext cx="5082779" cy="3364706"/>
                      </a:xfrm>
                      <a:prstGeom prst="rect">
                        <a:avLst/>
                      </a:prstGeom>
                      <a:noFill/>
                      <a:ln w="38100">
                        <a:noFill/>
                        <a:miter/>
                      </a:ln>
                    </p:spPr>
                  </p:pic>
                </p:oleObj>
              </mc:Fallback>
            </mc:AlternateContent>
          </a:graphicData>
        </a:graphic>
      </p:graphicFrame>
      <p:sp>
        <p:nvSpPr>
          <p:cNvPr id="9" name="矩形 8">
            <a:extLst>
              <a:ext uri="{FF2B5EF4-FFF2-40B4-BE49-F238E27FC236}">
                <a16:creationId xmlns:a16="http://schemas.microsoft.com/office/drawing/2014/main" id="{B230FAB8-6E2B-B04D-4198-8E802F478870}"/>
              </a:ext>
            </a:extLst>
          </p:cNvPr>
          <p:cNvSpPr/>
          <p:nvPr/>
        </p:nvSpPr>
        <p:spPr>
          <a:xfrm>
            <a:off x="1417726" y="1426811"/>
            <a:ext cx="1729979" cy="252650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800" eaLnBrk="1" hangingPunct="1">
              <a:defRPr/>
            </a:pPr>
            <a:endParaRPr lang="zh-CN" altLang="en-US" sz="100"/>
          </a:p>
        </p:txBody>
      </p:sp>
      <p:sp>
        <p:nvSpPr>
          <p:cNvPr id="13" name="矩形 1">
            <a:extLst>
              <a:ext uri="{FF2B5EF4-FFF2-40B4-BE49-F238E27FC236}">
                <a16:creationId xmlns:a16="http://schemas.microsoft.com/office/drawing/2014/main" id="{67AACA8E-4D33-CF90-1CF7-AC95353E0E87}"/>
              </a:ext>
            </a:extLst>
          </p:cNvPr>
          <p:cNvSpPr/>
          <p:nvPr/>
        </p:nvSpPr>
        <p:spPr>
          <a:xfrm>
            <a:off x="1417726" y="1426811"/>
            <a:ext cx="1305486" cy="284693"/>
          </a:xfrm>
          <a:prstGeom prst="rect">
            <a:avLst/>
          </a:prstGeom>
          <a:noFill/>
          <a:ln w="9525">
            <a:noFill/>
          </a:ln>
        </p:spPr>
        <p:txBody>
          <a:bodyPr wrap="non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400" b="1" dirty="0">
                <a:solidFill>
                  <a:srgbClr val="FF0000"/>
                </a:solidFill>
                <a:latin typeface="+mn-ea"/>
              </a:rPr>
              <a:t>精简指令集</a:t>
            </a:r>
            <a:r>
              <a:rPr lang="en-US" altLang="zh-CN" sz="1400" b="1" dirty="0">
                <a:solidFill>
                  <a:srgbClr val="FF0000"/>
                </a:solidFill>
                <a:latin typeface="+mn-ea"/>
              </a:rPr>
              <a:t>CPU</a:t>
            </a:r>
          </a:p>
        </p:txBody>
      </p:sp>
      <p:sp>
        <p:nvSpPr>
          <p:cNvPr id="14" name="矩形 13">
            <a:extLst>
              <a:ext uri="{FF2B5EF4-FFF2-40B4-BE49-F238E27FC236}">
                <a16:creationId xmlns:a16="http://schemas.microsoft.com/office/drawing/2014/main" id="{3CF86C60-BA0B-3627-A9E2-D90177FA589E}"/>
              </a:ext>
            </a:extLst>
          </p:cNvPr>
          <p:cNvSpPr/>
          <p:nvPr/>
        </p:nvSpPr>
        <p:spPr>
          <a:xfrm>
            <a:off x="3847792" y="1198210"/>
            <a:ext cx="1457325" cy="1491854"/>
          </a:xfrm>
          <a:prstGeom prst="rect">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800" eaLnBrk="1" hangingPunct="1">
              <a:defRPr/>
            </a:pPr>
            <a:endParaRPr lang="zh-CN" altLang="en-US" sz="100"/>
          </a:p>
        </p:txBody>
      </p:sp>
      <p:sp>
        <p:nvSpPr>
          <p:cNvPr id="15" name="矩形 11">
            <a:extLst>
              <a:ext uri="{FF2B5EF4-FFF2-40B4-BE49-F238E27FC236}">
                <a16:creationId xmlns:a16="http://schemas.microsoft.com/office/drawing/2014/main" id="{FB3070C9-59E7-885F-9DE3-D9D6D13B45E6}"/>
              </a:ext>
            </a:extLst>
          </p:cNvPr>
          <p:cNvSpPr/>
          <p:nvPr/>
        </p:nvSpPr>
        <p:spPr>
          <a:xfrm>
            <a:off x="3889463" y="1198211"/>
            <a:ext cx="1362075" cy="500137"/>
          </a:xfrm>
          <a:prstGeom prst="rect">
            <a:avLst/>
          </a:prstGeom>
          <a:noFill/>
          <a:ln w="9525">
            <a:noFill/>
          </a:ln>
        </p:spPr>
        <p:txBody>
          <a:bodyPr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400" b="1" dirty="0">
                <a:solidFill>
                  <a:srgbClr val="0000FF"/>
                </a:solidFill>
                <a:latin typeface="宋体" panose="02010600030101010101" pitchFamily="2" charset="-122"/>
              </a:rPr>
              <a:t>配合测试设计的外部存储器</a:t>
            </a:r>
            <a:endParaRPr lang="en-US" altLang="zh-CN" sz="1400" b="1" dirty="0">
              <a:solidFill>
                <a:srgbClr val="0000FF"/>
              </a:solidFill>
              <a:latin typeface="宋体" panose="02010600030101010101" pitchFamily="2" charset="-122"/>
            </a:endParaRPr>
          </a:p>
        </p:txBody>
      </p:sp>
      <p:sp>
        <p:nvSpPr>
          <p:cNvPr id="2" name="标题 1"/>
          <p:cNvSpPr>
            <a:spLocks noGrp="1"/>
          </p:cNvSpPr>
          <p:nvPr>
            <p:ph type="title"/>
          </p:nvPr>
        </p:nvSpPr>
        <p:spPr/>
        <p:txBody>
          <a:bodyPr/>
          <a:lstStyle/>
          <a:p>
            <a:r>
              <a:rPr lang="zh-CN" altLang="en-US" dirty="0"/>
              <a:t>项目任务</a:t>
            </a:r>
            <a:r>
              <a:rPr lang="en-US" altLang="zh-CN" dirty="0"/>
              <a:t>1</a:t>
            </a:r>
            <a:r>
              <a:rPr lang="en-US" altLang="zh-CN" kern="100" dirty="0">
                <a:solidFill>
                  <a:srgbClr val="FF0000"/>
                </a:solidFill>
                <a:effectLst>
                  <a:outerShdw blurRad="38100" dist="38100" dir="2700000" algn="tl">
                    <a:srgbClr val="000000">
                      <a:alpha val="43137"/>
                    </a:srgbClr>
                  </a:outerShdw>
                </a:effectLst>
                <a:cs typeface="Times New Roman" panose="02020603050405020304" pitchFamily="18" charset="0"/>
                <a:sym typeface="+mn-ea"/>
              </a:rPr>
              <a:t> </a:t>
            </a:r>
            <a:r>
              <a:rPr lang="en-US" altLang="zh-CN" dirty="0">
                <a:sym typeface="+mn-ea"/>
              </a:rPr>
              <a:t>- CPU</a:t>
            </a:r>
            <a:r>
              <a:rPr lang="zh-CN" altLang="en-US" dirty="0">
                <a:sym typeface="+mn-ea"/>
              </a:rPr>
              <a:t>芯片设计及验证</a:t>
            </a:r>
            <a:endParaRPr lang="zh-CN" altLang="en-US" dirty="0"/>
          </a:p>
        </p:txBody>
      </p:sp>
      <p:sp>
        <p:nvSpPr>
          <p:cNvPr id="1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a:t>
            </a:fld>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1">
            <a:extLst>
              <a:ext uri="{FF2B5EF4-FFF2-40B4-BE49-F238E27FC236}">
                <a16:creationId xmlns:a16="http://schemas.microsoft.com/office/drawing/2014/main" id="{8E474CF2-DC61-403A-8713-1E75898852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6698" y="0"/>
            <a:ext cx="698777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FF3C9848-C18E-4960-9379-CDD1D6175655}"/>
              </a:ext>
            </a:extLst>
          </p:cNvPr>
          <p:cNvSpPr/>
          <p:nvPr/>
        </p:nvSpPr>
        <p:spPr bwMode="auto">
          <a:xfrm>
            <a:off x="2321719" y="1316832"/>
            <a:ext cx="944166" cy="38933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4" name="矩形 13">
            <a:extLst>
              <a:ext uri="{FF2B5EF4-FFF2-40B4-BE49-F238E27FC236}">
                <a16:creationId xmlns:a16="http://schemas.microsoft.com/office/drawing/2014/main" id="{D03F7EFF-71AB-4F45-869D-2E9FC61C52BD}"/>
              </a:ext>
            </a:extLst>
          </p:cNvPr>
          <p:cNvSpPr/>
          <p:nvPr/>
        </p:nvSpPr>
        <p:spPr bwMode="auto">
          <a:xfrm>
            <a:off x="2794397" y="694135"/>
            <a:ext cx="1162050" cy="622697"/>
          </a:xfrm>
          <a:prstGeom prst="rect">
            <a:avLst/>
          </a:prstGeom>
        </p:spPr>
        <p:txBody>
          <a:bodyPr lIns="68580" tIns="34290" rIns="68580" bIns="34290">
            <a:spAutoFit/>
          </a:bodyPr>
          <a:lstStyle/>
          <a:p>
            <a:pPr algn="ctr">
              <a:spcAft>
                <a:spcPts val="0"/>
              </a:spcAft>
              <a:defRPr/>
            </a:pPr>
            <a:r>
              <a:rPr lang="en-US" altLang="zh-CN" b="1" kern="100" dirty="0">
                <a:solidFill>
                  <a:srgbClr val="FF0000"/>
                </a:solidFill>
                <a:cs typeface="Times New Roman" panose="02020603050405020304" pitchFamily="18" charset="0"/>
              </a:rPr>
              <a:t>1. Double click</a:t>
            </a:r>
            <a:endParaRPr lang="zh-CN" altLang="zh-CN" b="1" kern="100" dirty="0">
              <a:solidFill>
                <a:srgbClr val="FF0000"/>
              </a:solidFill>
              <a:cs typeface="Times New Roman" panose="02020603050405020304" pitchFamily="18" charset="0"/>
            </a:endParaRPr>
          </a:p>
        </p:txBody>
      </p:sp>
      <p:sp>
        <p:nvSpPr>
          <p:cNvPr id="15" name="矩形 14">
            <a:extLst>
              <a:ext uri="{FF2B5EF4-FFF2-40B4-BE49-F238E27FC236}">
                <a16:creationId xmlns:a16="http://schemas.microsoft.com/office/drawing/2014/main" id="{1970F67B-B0E1-4FF7-848F-62A19D338585}"/>
              </a:ext>
            </a:extLst>
          </p:cNvPr>
          <p:cNvSpPr/>
          <p:nvPr/>
        </p:nvSpPr>
        <p:spPr bwMode="auto">
          <a:xfrm>
            <a:off x="4983956" y="2130028"/>
            <a:ext cx="2201466" cy="900113"/>
          </a:xfrm>
          <a:prstGeom prst="rect">
            <a:avLst/>
          </a:prstGeom>
        </p:spPr>
        <p:txBody>
          <a:bodyPr lIns="68580" tIns="34290" rIns="68580" bIns="34290">
            <a:spAutoFit/>
          </a:bodyPr>
          <a:lstStyle/>
          <a:p>
            <a:pPr algn="ctr">
              <a:spcAft>
                <a:spcPts val="0"/>
              </a:spcAft>
              <a:defRPr/>
            </a:pPr>
            <a:r>
              <a:rPr lang="en-US" altLang="zh-CN" b="1" kern="100" dirty="0">
                <a:solidFill>
                  <a:srgbClr val="FF0000"/>
                </a:solidFill>
                <a:cs typeface="Times New Roman" panose="02020603050405020304" pitchFamily="18" charset="0"/>
              </a:rPr>
              <a:t>2. Copy  the  content in PINS_SET.txt  to this window</a:t>
            </a:r>
            <a:endParaRPr lang="zh-CN" altLang="zh-CN" b="1" kern="100" dirty="0">
              <a:solidFill>
                <a:srgbClr val="FF0000"/>
              </a:solidFill>
              <a:cs typeface="Times New Roman" panose="02020603050405020304" pitchFamily="18" charset="0"/>
            </a:endParaRPr>
          </a:p>
        </p:txBody>
      </p:sp>
      <p:sp>
        <p:nvSpPr>
          <p:cNvPr id="17" name="矩形 16">
            <a:extLst>
              <a:ext uri="{FF2B5EF4-FFF2-40B4-BE49-F238E27FC236}">
                <a16:creationId xmlns:a16="http://schemas.microsoft.com/office/drawing/2014/main" id="{97D61992-5E67-4502-BC7B-22C33EDF92DC}"/>
              </a:ext>
            </a:extLst>
          </p:cNvPr>
          <p:cNvSpPr/>
          <p:nvPr/>
        </p:nvSpPr>
        <p:spPr bwMode="auto">
          <a:xfrm>
            <a:off x="2146697" y="1"/>
            <a:ext cx="465534" cy="32623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6. Create </a:t>
            </a:r>
            <a:r>
              <a:rPr lang="en-US" altLang="zh-CN" dirty="0">
                <a:solidFill>
                  <a:srgbClr val="FF0000"/>
                </a:solidFill>
              </a:rPr>
              <a:t>Constraint</a:t>
            </a:r>
            <a:r>
              <a:rPr lang="en-US" altLang="zh-CN" dirty="0">
                <a:solidFill>
                  <a:srgbClr val="00B0F0"/>
                </a:solidFill>
              </a:rPr>
              <a:t> Source File</a:t>
            </a:r>
            <a:br>
              <a:rPr lang="en-US" altLang="zh-CN" dirty="0">
                <a:solidFill>
                  <a:srgbClr val="FF0000"/>
                </a:solidFill>
              </a:rPr>
            </a:br>
            <a:r>
              <a:rPr lang="en-US" altLang="zh-CN" dirty="0">
                <a:solidFill>
                  <a:srgbClr val="00B0F0"/>
                </a:solidFill>
              </a:rPr>
              <a:t>-step6</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60</a:t>
            </a:fld>
            <a:endParaRPr lang="zh-CN" altLang="en-US" dirty="0"/>
          </a:p>
        </p:txBody>
      </p:sp>
      <p:sp>
        <p:nvSpPr>
          <p:cNvPr id="2" name="标题 1">
            <a:extLst>
              <a:ext uri="{FF2B5EF4-FFF2-40B4-BE49-F238E27FC236}">
                <a16:creationId xmlns:a16="http://schemas.microsoft.com/office/drawing/2014/main" id="{39B722EE-984B-BB32-84D0-7D672ECFBAD5}"/>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
            <a:extLst>
              <a:ext uri="{FF2B5EF4-FFF2-40B4-BE49-F238E27FC236}">
                <a16:creationId xmlns:a16="http://schemas.microsoft.com/office/drawing/2014/main" id="{56159282-BAEA-41C7-9BF6-EF8F68BE934F}"/>
              </a:ext>
            </a:extLst>
          </p:cNvPr>
          <p:cNvSpPr>
            <a:spLocks noChangeArrowheads="1"/>
          </p:cNvSpPr>
          <p:nvPr/>
        </p:nvSpPr>
        <p:spPr bwMode="auto">
          <a:xfrm>
            <a:off x="1439466" y="2733675"/>
            <a:ext cx="647700"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6323" name="矩形 5">
            <a:extLst>
              <a:ext uri="{FF2B5EF4-FFF2-40B4-BE49-F238E27FC236}">
                <a16:creationId xmlns:a16="http://schemas.microsoft.com/office/drawing/2014/main" id="{A8D9A938-AA11-4080-89FB-F00E5BDF1864}"/>
              </a:ext>
            </a:extLst>
          </p:cNvPr>
          <p:cNvSpPr>
            <a:spLocks noChangeArrowheads="1"/>
          </p:cNvSpPr>
          <p:nvPr/>
        </p:nvSpPr>
        <p:spPr bwMode="auto">
          <a:xfrm>
            <a:off x="3168253" y="4637485"/>
            <a:ext cx="432197" cy="35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grpSp>
        <p:nvGrpSpPr>
          <p:cNvPr id="56324" name="组合 12">
            <a:extLst>
              <a:ext uri="{FF2B5EF4-FFF2-40B4-BE49-F238E27FC236}">
                <a16:creationId xmlns:a16="http://schemas.microsoft.com/office/drawing/2014/main" id="{5CB0BC78-7B76-495D-BD28-8C6D51F0B856}"/>
              </a:ext>
            </a:extLst>
          </p:cNvPr>
          <p:cNvGrpSpPr>
            <a:grpSpLocks/>
          </p:cNvGrpSpPr>
          <p:nvPr/>
        </p:nvGrpSpPr>
        <p:grpSpPr bwMode="auto">
          <a:xfrm>
            <a:off x="3384948" y="0"/>
            <a:ext cx="5759053" cy="5143500"/>
            <a:chOff x="403142" y="1590238"/>
            <a:chExt cx="2125273" cy="2658348"/>
          </a:xfrm>
        </p:grpSpPr>
        <p:pic>
          <p:nvPicPr>
            <p:cNvPr id="56328" name="图片 1">
              <a:extLst>
                <a:ext uri="{FF2B5EF4-FFF2-40B4-BE49-F238E27FC236}">
                  <a16:creationId xmlns:a16="http://schemas.microsoft.com/office/drawing/2014/main" id="{2E41594B-889A-491A-A802-FD2795912AD9}"/>
                </a:ext>
              </a:extLst>
            </p:cNvPr>
            <p:cNvPicPr>
              <a:picLocks noChangeAspect="1"/>
            </p:cNvPicPr>
            <p:nvPr/>
          </p:nvPicPr>
          <p:blipFill>
            <a:blip r:embed="rId2">
              <a:extLst>
                <a:ext uri="{28A0092B-C50C-407E-A947-70E740481C1C}">
                  <a14:useLocalDpi xmlns:a14="http://schemas.microsoft.com/office/drawing/2010/main" val="0"/>
                </a:ext>
              </a:extLst>
            </a:blip>
            <a:srcRect t="60942"/>
            <a:stretch>
              <a:fillRect/>
            </a:stretch>
          </p:blipFill>
          <p:spPr bwMode="auto">
            <a:xfrm>
              <a:off x="403142" y="1590238"/>
              <a:ext cx="2125273" cy="265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矩形 6">
              <a:extLst>
                <a:ext uri="{FF2B5EF4-FFF2-40B4-BE49-F238E27FC236}">
                  <a16:creationId xmlns:a16="http://schemas.microsoft.com/office/drawing/2014/main" id="{8A119177-40CE-4264-9603-A75C5FD8DA20}"/>
                </a:ext>
              </a:extLst>
            </p:cNvPr>
            <p:cNvSpPr>
              <a:spLocks noChangeArrowheads="1"/>
            </p:cNvSpPr>
            <p:nvPr/>
          </p:nvSpPr>
          <p:spPr bwMode="auto">
            <a:xfrm>
              <a:off x="805226" y="3733014"/>
              <a:ext cx="992139" cy="262372"/>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grpSp>
      <p:sp>
        <p:nvSpPr>
          <p:cNvPr id="15" name="矩形 14">
            <a:extLst>
              <a:ext uri="{FF2B5EF4-FFF2-40B4-BE49-F238E27FC236}">
                <a16:creationId xmlns:a16="http://schemas.microsoft.com/office/drawing/2014/main" id="{E7119895-3146-4DD1-AA21-E73D5400DB92}"/>
              </a:ext>
            </a:extLst>
          </p:cNvPr>
          <p:cNvSpPr/>
          <p:nvPr/>
        </p:nvSpPr>
        <p:spPr bwMode="auto">
          <a:xfrm>
            <a:off x="7478316" y="4186238"/>
            <a:ext cx="1298972"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18" name="矩形 17">
            <a:extLst>
              <a:ext uri="{FF2B5EF4-FFF2-40B4-BE49-F238E27FC236}">
                <a16:creationId xmlns:a16="http://schemas.microsoft.com/office/drawing/2014/main" id="{255B6FF4-6BB1-4661-BAAB-D9E258D8F6A1}"/>
              </a:ext>
            </a:extLst>
          </p:cNvPr>
          <p:cNvSpPr/>
          <p:nvPr/>
        </p:nvSpPr>
        <p:spPr bwMode="auto">
          <a:xfrm>
            <a:off x="3982641" y="3614738"/>
            <a:ext cx="3286125" cy="42029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标题 1">
            <a:extLst>
              <a:ext uri="{FF2B5EF4-FFF2-40B4-BE49-F238E27FC236}">
                <a16:creationId xmlns:a16="http://schemas.microsoft.com/office/drawing/2014/main" id="{99C9AB90-C39B-4DD7-AB67-2CE0451F311A}"/>
              </a:ext>
            </a:extLst>
          </p:cNvPr>
          <p:cNvSpPr txBox="1">
            <a:spLocks/>
          </p:cNvSpPr>
          <p:nvPr/>
        </p:nvSpPr>
        <p:spPr>
          <a:xfrm>
            <a:off x="267891" y="1033463"/>
            <a:ext cx="228023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7. Generate </a:t>
            </a:r>
            <a:r>
              <a:rPr lang="en-US" altLang="zh-CN" dirty="0" err="1">
                <a:solidFill>
                  <a:srgbClr val="FF0000"/>
                </a:solidFill>
              </a:rPr>
              <a:t>Bitstream</a:t>
            </a:r>
            <a:r>
              <a:rPr lang="en-US" altLang="zh-CN" dirty="0">
                <a:solidFill>
                  <a:srgbClr val="00B0F0"/>
                </a:solidFill>
              </a:rPr>
              <a:t> File for FPGA</a:t>
            </a:r>
          </a:p>
          <a:p>
            <a:pPr algn="ctr"/>
            <a:r>
              <a:rPr lang="en-US" altLang="zh-CN" dirty="0">
                <a:solidFill>
                  <a:srgbClr val="00B0F0"/>
                </a:solidFill>
              </a:rPr>
              <a:t>-step1</a:t>
            </a:r>
            <a:endParaRPr lang="zh-CN" altLang="en-US" dirty="0">
              <a:solidFill>
                <a:srgbClr val="00B0F0"/>
              </a:solidFill>
            </a:endParaRP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2"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61</a:t>
            </a:fld>
            <a:endParaRPr lang="zh-CN" altLang="en-US" dirty="0"/>
          </a:p>
        </p:txBody>
      </p:sp>
      <p:sp>
        <p:nvSpPr>
          <p:cNvPr id="2" name="标题 1">
            <a:extLst>
              <a:ext uri="{FF2B5EF4-FFF2-40B4-BE49-F238E27FC236}">
                <a16:creationId xmlns:a16="http://schemas.microsoft.com/office/drawing/2014/main" id="{59034AAF-4920-D374-0EA4-CF1F42834E30}"/>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5">
            <a:extLst>
              <a:ext uri="{FF2B5EF4-FFF2-40B4-BE49-F238E27FC236}">
                <a16:creationId xmlns:a16="http://schemas.microsoft.com/office/drawing/2014/main" id="{0D4FEEF0-ACAD-4BA0-B3D2-70AAAEC458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8253" y="1104900"/>
            <a:ext cx="5975747" cy="267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28AE0A9-7CE6-4D7F-97DE-0CE8ED797E02}"/>
              </a:ext>
            </a:extLst>
          </p:cNvPr>
          <p:cNvSpPr/>
          <p:nvPr/>
        </p:nvSpPr>
        <p:spPr bwMode="auto">
          <a:xfrm>
            <a:off x="6411516" y="1753791"/>
            <a:ext cx="539353" cy="336947"/>
          </a:xfrm>
          <a:prstGeom prst="rect">
            <a:avLst/>
          </a:prstGeom>
          <a:noFill/>
          <a:ln w="9525" cap="flat" cmpd="sng" algn="ctr">
            <a:solidFill>
              <a:schemeClr val="bg2">
                <a:lumMod val="50000"/>
                <a:lumOff val="50000"/>
              </a:schemeClr>
            </a:solidFill>
            <a:prstDash val="solid"/>
            <a:round/>
            <a:headEnd type="none" w="med" len="med"/>
            <a:tailEnd type="none" w="med" len="med"/>
          </a:ln>
        </p:spPr>
        <p:txBody>
          <a:bodyPr wrap="none" lIns="69056" tIns="34529" rIns="69056" bIns="34529" anchor="ctr"/>
          <a:lstStyle/>
          <a:p>
            <a:pPr algn="ctr">
              <a:defRPr/>
            </a:pPr>
            <a:endParaRPr kumimoji="1" lang="zh-CN" altLang="en-US" sz="1200" b="1"/>
          </a:p>
        </p:txBody>
      </p:sp>
      <p:sp>
        <p:nvSpPr>
          <p:cNvPr id="57348" name="矩形 5">
            <a:extLst>
              <a:ext uri="{FF2B5EF4-FFF2-40B4-BE49-F238E27FC236}">
                <a16:creationId xmlns:a16="http://schemas.microsoft.com/office/drawing/2014/main" id="{EC0D9E67-BD0F-40C5-8969-20F5B3AFAA84}"/>
              </a:ext>
            </a:extLst>
          </p:cNvPr>
          <p:cNvSpPr>
            <a:spLocks noChangeArrowheads="1"/>
          </p:cNvSpPr>
          <p:nvPr/>
        </p:nvSpPr>
        <p:spPr bwMode="auto">
          <a:xfrm>
            <a:off x="3168253" y="4637485"/>
            <a:ext cx="432197" cy="35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7350" name="矩形 4">
            <a:extLst>
              <a:ext uri="{FF2B5EF4-FFF2-40B4-BE49-F238E27FC236}">
                <a16:creationId xmlns:a16="http://schemas.microsoft.com/office/drawing/2014/main" id="{98EF6B65-0A24-45AD-AE3C-B1C7550AD736}"/>
              </a:ext>
            </a:extLst>
          </p:cNvPr>
          <p:cNvSpPr>
            <a:spLocks noChangeArrowheads="1"/>
          </p:cNvSpPr>
          <p:nvPr/>
        </p:nvSpPr>
        <p:spPr bwMode="auto">
          <a:xfrm>
            <a:off x="6950869" y="2870597"/>
            <a:ext cx="1033463" cy="5786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981689EC-A23B-47F5-BA25-0A0F5CF60A5F}"/>
              </a:ext>
            </a:extLst>
          </p:cNvPr>
          <p:cNvSpPr/>
          <p:nvPr/>
        </p:nvSpPr>
        <p:spPr bwMode="auto">
          <a:xfrm>
            <a:off x="7331869" y="2524126"/>
            <a:ext cx="1482329"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28023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7. Generate </a:t>
            </a:r>
            <a:r>
              <a:rPr lang="en-US" altLang="zh-CN" dirty="0" err="1">
                <a:solidFill>
                  <a:srgbClr val="FF0000"/>
                </a:solidFill>
              </a:rPr>
              <a:t>Bitstream</a:t>
            </a:r>
            <a:r>
              <a:rPr lang="en-US" altLang="zh-CN" dirty="0">
                <a:solidFill>
                  <a:srgbClr val="00B0F0"/>
                </a:solidFill>
              </a:rPr>
              <a:t> File for FPGA</a:t>
            </a:r>
          </a:p>
          <a:p>
            <a:pPr algn="ctr"/>
            <a:r>
              <a:rPr lang="en-US" altLang="zh-CN" dirty="0">
                <a:solidFill>
                  <a:srgbClr val="00B0F0"/>
                </a:solidFill>
              </a:rPr>
              <a:t>-step2</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62</a:t>
            </a:fld>
            <a:endParaRPr lang="zh-CN" altLang="en-US" dirty="0"/>
          </a:p>
        </p:txBody>
      </p:sp>
      <p:sp>
        <p:nvSpPr>
          <p:cNvPr id="2" name="标题 1">
            <a:extLst>
              <a:ext uri="{FF2B5EF4-FFF2-40B4-BE49-F238E27FC236}">
                <a16:creationId xmlns:a16="http://schemas.microsoft.com/office/drawing/2014/main" id="{DBA9F202-65D7-BC52-D7D2-830F238CF7B8}"/>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2">
            <a:extLst>
              <a:ext uri="{FF2B5EF4-FFF2-40B4-BE49-F238E27FC236}">
                <a16:creationId xmlns:a16="http://schemas.microsoft.com/office/drawing/2014/main" id="{31C8A102-0456-4615-9C1A-B02F69E7866B}"/>
              </a:ext>
            </a:extLst>
          </p:cNvPr>
          <p:cNvSpPr txBox="1">
            <a:spLocks noChangeArrowheads="1"/>
          </p:cNvSpPr>
          <p:nvPr/>
        </p:nvSpPr>
        <p:spPr bwMode="auto">
          <a:xfrm>
            <a:off x="0" y="3282553"/>
            <a:ext cx="3195638" cy="346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endParaRPr lang="zh-CN" altLang="en-US"/>
          </a:p>
        </p:txBody>
      </p:sp>
      <p:sp>
        <p:nvSpPr>
          <p:cNvPr id="58371" name="矩形 1">
            <a:extLst>
              <a:ext uri="{FF2B5EF4-FFF2-40B4-BE49-F238E27FC236}">
                <a16:creationId xmlns:a16="http://schemas.microsoft.com/office/drawing/2014/main" id="{863FA524-908B-46F2-9B54-7D05C4141DCF}"/>
              </a:ext>
            </a:extLst>
          </p:cNvPr>
          <p:cNvSpPr>
            <a:spLocks noChangeArrowheads="1"/>
          </p:cNvSpPr>
          <p:nvPr/>
        </p:nvSpPr>
        <p:spPr bwMode="auto">
          <a:xfrm>
            <a:off x="1439466" y="2733675"/>
            <a:ext cx="647700"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 name="矩形 4">
            <a:extLst>
              <a:ext uri="{FF2B5EF4-FFF2-40B4-BE49-F238E27FC236}">
                <a16:creationId xmlns:a16="http://schemas.microsoft.com/office/drawing/2014/main" id="{0397A572-DA20-493F-B87C-3CD0391DC2CA}"/>
              </a:ext>
            </a:extLst>
          </p:cNvPr>
          <p:cNvSpPr/>
          <p:nvPr/>
        </p:nvSpPr>
        <p:spPr bwMode="auto">
          <a:xfrm>
            <a:off x="6411516" y="1753791"/>
            <a:ext cx="539353" cy="336947"/>
          </a:xfrm>
          <a:prstGeom prst="rect">
            <a:avLst/>
          </a:prstGeom>
          <a:noFill/>
          <a:ln w="9525" cap="flat" cmpd="sng" algn="ctr">
            <a:solidFill>
              <a:schemeClr val="bg2">
                <a:lumMod val="50000"/>
                <a:lumOff val="50000"/>
              </a:schemeClr>
            </a:solidFill>
            <a:prstDash val="solid"/>
            <a:round/>
            <a:headEnd type="none" w="med" len="med"/>
            <a:tailEnd type="none" w="med" len="med"/>
          </a:ln>
        </p:spPr>
        <p:txBody>
          <a:bodyPr wrap="none" lIns="69056" tIns="34529" rIns="69056" bIns="34529" anchor="ctr"/>
          <a:lstStyle/>
          <a:p>
            <a:pPr algn="ctr">
              <a:defRPr/>
            </a:pPr>
            <a:endParaRPr kumimoji="1" lang="zh-CN" altLang="en-US" sz="1200" b="1"/>
          </a:p>
        </p:txBody>
      </p:sp>
      <p:sp>
        <p:nvSpPr>
          <p:cNvPr id="58373" name="矩形 5">
            <a:extLst>
              <a:ext uri="{FF2B5EF4-FFF2-40B4-BE49-F238E27FC236}">
                <a16:creationId xmlns:a16="http://schemas.microsoft.com/office/drawing/2014/main" id="{EF63EF2E-E555-4E11-A2EF-BD01CB8ABEF9}"/>
              </a:ext>
            </a:extLst>
          </p:cNvPr>
          <p:cNvSpPr>
            <a:spLocks noChangeArrowheads="1"/>
          </p:cNvSpPr>
          <p:nvPr/>
        </p:nvSpPr>
        <p:spPr bwMode="auto">
          <a:xfrm>
            <a:off x="2842022" y="4637485"/>
            <a:ext cx="432197" cy="35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grpSp>
        <p:nvGrpSpPr>
          <p:cNvPr id="58374" name="组合 9">
            <a:extLst>
              <a:ext uri="{FF2B5EF4-FFF2-40B4-BE49-F238E27FC236}">
                <a16:creationId xmlns:a16="http://schemas.microsoft.com/office/drawing/2014/main" id="{3CC951E7-3681-4439-81A1-E90AD2E875AD}"/>
              </a:ext>
            </a:extLst>
          </p:cNvPr>
          <p:cNvGrpSpPr>
            <a:grpSpLocks/>
          </p:cNvGrpSpPr>
          <p:nvPr/>
        </p:nvGrpSpPr>
        <p:grpSpPr bwMode="auto">
          <a:xfrm>
            <a:off x="190500" y="3281362"/>
            <a:ext cx="3005138" cy="1031221"/>
            <a:chOff x="1945545" y="6293407"/>
            <a:chExt cx="5103522" cy="1084149"/>
          </a:xfrm>
        </p:grpSpPr>
        <p:grpSp>
          <p:nvGrpSpPr>
            <p:cNvPr id="58383" name="组合 8">
              <a:extLst>
                <a:ext uri="{FF2B5EF4-FFF2-40B4-BE49-F238E27FC236}">
                  <a16:creationId xmlns:a16="http://schemas.microsoft.com/office/drawing/2014/main" id="{9E4473A8-2A06-4984-A1FB-522CC1E7A272}"/>
                </a:ext>
              </a:extLst>
            </p:cNvPr>
            <p:cNvGrpSpPr>
              <a:grpSpLocks/>
            </p:cNvGrpSpPr>
            <p:nvPr/>
          </p:nvGrpSpPr>
          <p:grpSpPr bwMode="auto">
            <a:xfrm>
              <a:off x="1945545" y="6293407"/>
              <a:ext cx="4870362" cy="667965"/>
              <a:chOff x="5379420" y="6151561"/>
              <a:chExt cx="4870362" cy="667965"/>
            </a:xfrm>
          </p:grpSpPr>
          <p:sp>
            <p:nvSpPr>
              <p:cNvPr id="8" name="矩形 7">
                <a:extLst>
                  <a:ext uri="{FF2B5EF4-FFF2-40B4-BE49-F238E27FC236}">
                    <a16:creationId xmlns:a16="http://schemas.microsoft.com/office/drawing/2014/main" id="{A194FAED-9331-4D04-9793-201B1A169D09}"/>
                  </a:ext>
                </a:extLst>
              </p:cNvPr>
              <p:cNvSpPr/>
              <p:nvPr/>
            </p:nvSpPr>
            <p:spPr>
              <a:xfrm>
                <a:off x="6481409" y="6151561"/>
                <a:ext cx="2094666" cy="372109"/>
              </a:xfrm>
              <a:prstGeom prst="rect">
                <a:avLst/>
              </a:prstGeom>
            </p:spPr>
            <p:txBody>
              <a:bodyPr wrap="none">
                <a:spAutoFit/>
              </a:bodyPr>
              <a:lstStyle/>
              <a:p>
                <a:pPr>
                  <a:defRPr/>
                </a:pPr>
                <a:r>
                  <a:rPr lang="en-US" altLang="zh-CN" sz="1700" b="1" kern="100" dirty="0">
                    <a:solidFill>
                      <a:srgbClr val="FF0000"/>
                    </a:solidFill>
                    <a:cs typeface="Times New Roman" panose="02020603050405020304" pitchFamily="18" charset="0"/>
                  </a:rPr>
                  <a:t>You can see</a:t>
                </a:r>
                <a:endParaRPr lang="zh-CN" altLang="en-US" sz="1700" b="1" dirty="0">
                  <a:solidFill>
                    <a:srgbClr val="FF0000"/>
                  </a:solidFill>
                </a:endParaRPr>
              </a:p>
            </p:txBody>
          </p:sp>
          <p:pic>
            <p:nvPicPr>
              <p:cNvPr id="58386" name="图片 13">
                <a:extLst>
                  <a:ext uri="{FF2B5EF4-FFF2-40B4-BE49-F238E27FC236}">
                    <a16:creationId xmlns:a16="http://schemas.microsoft.com/office/drawing/2014/main" id="{C23BC1B1-8550-4483-97E3-764ED79F6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420" y="6550557"/>
                <a:ext cx="4870362" cy="26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384" name="矩形 14">
              <a:extLst>
                <a:ext uri="{FF2B5EF4-FFF2-40B4-BE49-F238E27FC236}">
                  <a16:creationId xmlns:a16="http://schemas.microsoft.com/office/drawing/2014/main" id="{1BA02FD7-0EED-44C5-A28C-1234201C7B38}"/>
                </a:ext>
              </a:extLst>
            </p:cNvPr>
            <p:cNvSpPr>
              <a:spLocks noChangeArrowheads="1"/>
            </p:cNvSpPr>
            <p:nvPr/>
          </p:nvSpPr>
          <p:spPr bwMode="auto">
            <a:xfrm>
              <a:off x="2056443" y="6940732"/>
              <a:ext cx="4992624" cy="43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sz="2100" b="1" dirty="0">
                  <a:solidFill>
                    <a:srgbClr val="FF0000"/>
                  </a:solidFill>
                </a:rPr>
                <a:t> </a:t>
              </a:r>
              <a:r>
                <a:rPr lang="en-US" altLang="zh-CN" sz="1700" b="1" dirty="0">
                  <a:solidFill>
                    <a:srgbClr val="FF0000"/>
                  </a:solidFill>
                </a:rPr>
                <a:t>on the top right corner. </a:t>
              </a:r>
              <a:endParaRPr lang="zh-CN" altLang="en-US" sz="1700" b="1" dirty="0">
                <a:solidFill>
                  <a:srgbClr val="FF0000"/>
                </a:solidFill>
              </a:endParaRPr>
            </a:p>
          </p:txBody>
        </p:sp>
      </p:grpSp>
      <p:sp>
        <p:nvSpPr>
          <p:cNvPr id="19" name="矩形 18">
            <a:extLst>
              <a:ext uri="{FF2B5EF4-FFF2-40B4-BE49-F238E27FC236}">
                <a16:creationId xmlns:a16="http://schemas.microsoft.com/office/drawing/2014/main" id="{8AE3F896-A4DE-4824-8926-6CD44E9F1AFE}"/>
              </a:ext>
            </a:extLst>
          </p:cNvPr>
          <p:cNvSpPr/>
          <p:nvPr/>
        </p:nvSpPr>
        <p:spPr>
          <a:xfrm>
            <a:off x="311944" y="4369594"/>
            <a:ext cx="2689622" cy="592470"/>
          </a:xfrm>
          <a:prstGeom prst="rect">
            <a:avLst/>
          </a:prstGeom>
        </p:spPr>
        <p:txBody>
          <a:bodyPr lIns="68580" tIns="34290" rIns="68580" bIns="34290">
            <a:spAutoFit/>
          </a:bodyPr>
          <a:lstStyle/>
          <a:p>
            <a:pPr algn="ctr">
              <a:spcAft>
                <a:spcPts val="0"/>
              </a:spcAft>
              <a:defRPr/>
            </a:pPr>
            <a:r>
              <a:rPr lang="en-US" altLang="zh-CN" sz="1700" b="1" kern="100" dirty="0">
                <a:solidFill>
                  <a:srgbClr val="FF0000"/>
                </a:solidFill>
                <a:cs typeface="Times New Roman" panose="02020603050405020304" pitchFamily="18" charset="0"/>
              </a:rPr>
              <a:t>After finishing, you can see this window </a:t>
            </a:r>
            <a:endParaRPr lang="zh-CN" altLang="zh-CN" sz="1700" b="1" kern="100" dirty="0">
              <a:solidFill>
                <a:srgbClr val="FF0000"/>
              </a:solidFill>
              <a:cs typeface="Times New Roman" panose="02020603050405020304" pitchFamily="18" charset="0"/>
            </a:endParaRPr>
          </a:p>
        </p:txBody>
      </p:sp>
      <p:grpSp>
        <p:nvGrpSpPr>
          <p:cNvPr id="58377" name="组合 2">
            <a:extLst>
              <a:ext uri="{FF2B5EF4-FFF2-40B4-BE49-F238E27FC236}">
                <a16:creationId xmlns:a16="http://schemas.microsoft.com/office/drawing/2014/main" id="{E05FC394-1266-4274-966C-DCA0309EA03D}"/>
              </a:ext>
            </a:extLst>
          </p:cNvPr>
          <p:cNvGrpSpPr>
            <a:grpSpLocks/>
          </p:cNvGrpSpPr>
          <p:nvPr/>
        </p:nvGrpSpPr>
        <p:grpSpPr bwMode="auto">
          <a:xfrm>
            <a:off x="3195637" y="0"/>
            <a:ext cx="5948363" cy="5143500"/>
            <a:chOff x="4260850" y="0"/>
            <a:chExt cx="7931150" cy="6858000"/>
          </a:xfrm>
        </p:grpSpPr>
        <p:pic>
          <p:nvPicPr>
            <p:cNvPr id="58378" name="图片 10">
              <a:extLst>
                <a:ext uri="{FF2B5EF4-FFF2-40B4-BE49-F238E27FC236}">
                  <a16:creationId xmlns:a16="http://schemas.microsoft.com/office/drawing/2014/main" id="{E4E3BDDD-E3EE-42C2-89F7-1084C4447A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0850" y="0"/>
              <a:ext cx="7931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矩形 4">
              <a:extLst>
                <a:ext uri="{FF2B5EF4-FFF2-40B4-BE49-F238E27FC236}">
                  <a16:creationId xmlns:a16="http://schemas.microsoft.com/office/drawing/2014/main" id="{1C40FC83-DD34-4F6B-A759-9C2CC88A9B72}"/>
                </a:ext>
              </a:extLst>
            </p:cNvPr>
            <p:cNvSpPr>
              <a:spLocks noChangeArrowheads="1"/>
            </p:cNvSpPr>
            <p:nvPr/>
          </p:nvSpPr>
          <p:spPr bwMode="auto">
            <a:xfrm>
              <a:off x="7859713" y="5649913"/>
              <a:ext cx="1792287" cy="7715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1" name="矩形 20">
              <a:extLst>
                <a:ext uri="{FF2B5EF4-FFF2-40B4-BE49-F238E27FC236}">
                  <a16:creationId xmlns:a16="http://schemas.microsoft.com/office/drawing/2014/main" id="{40F82AC2-88A5-4C4F-A77F-8AF9A9034FF1}"/>
                </a:ext>
              </a:extLst>
            </p:cNvPr>
            <p:cNvSpPr/>
            <p:nvPr/>
          </p:nvSpPr>
          <p:spPr bwMode="auto">
            <a:xfrm>
              <a:off x="8367714" y="5187951"/>
              <a:ext cx="2571750" cy="492443"/>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2.Click here</a:t>
              </a:r>
              <a:endParaRPr lang="zh-CN" altLang="en-US" b="1" dirty="0">
                <a:solidFill>
                  <a:srgbClr val="FF0000"/>
                </a:solidFill>
              </a:endParaRPr>
            </a:p>
          </p:txBody>
        </p:sp>
        <p:sp>
          <p:nvSpPr>
            <p:cNvPr id="58381" name="矩形 4">
              <a:extLst>
                <a:ext uri="{FF2B5EF4-FFF2-40B4-BE49-F238E27FC236}">
                  <a16:creationId xmlns:a16="http://schemas.microsoft.com/office/drawing/2014/main" id="{97A585A1-C50C-41F7-A6EC-3263F3B87297}"/>
                </a:ext>
              </a:extLst>
            </p:cNvPr>
            <p:cNvSpPr>
              <a:spLocks noChangeArrowheads="1"/>
            </p:cNvSpPr>
            <p:nvPr/>
          </p:nvSpPr>
          <p:spPr bwMode="auto">
            <a:xfrm>
              <a:off x="5245895" y="2787650"/>
              <a:ext cx="2199480" cy="7715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8382" name="矩形 16">
              <a:extLst>
                <a:ext uri="{FF2B5EF4-FFF2-40B4-BE49-F238E27FC236}">
                  <a16:creationId xmlns:a16="http://schemas.microsoft.com/office/drawing/2014/main" id="{D8CE6FA7-D7B1-4634-83B9-FC4A53B57FA8}"/>
                </a:ext>
              </a:extLst>
            </p:cNvPr>
            <p:cNvSpPr>
              <a:spLocks noChangeArrowheads="1"/>
            </p:cNvSpPr>
            <p:nvPr/>
          </p:nvSpPr>
          <p:spPr bwMode="auto">
            <a:xfrm>
              <a:off x="7622380" y="2967037"/>
              <a:ext cx="25717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this</a:t>
              </a:r>
              <a:endParaRPr lang="zh-CN" altLang="en-US" b="1">
                <a:solidFill>
                  <a:srgbClr val="FF0000"/>
                </a:solidFill>
              </a:endParaRPr>
            </a:p>
          </p:txBody>
        </p:sp>
      </p:grpSp>
      <p:sp>
        <p:nvSpPr>
          <p:cNvPr id="20" name="标题 1">
            <a:extLst>
              <a:ext uri="{FF2B5EF4-FFF2-40B4-BE49-F238E27FC236}">
                <a16:creationId xmlns:a16="http://schemas.microsoft.com/office/drawing/2014/main" id="{99C9AB90-C39B-4DD7-AB67-2CE0451F311A}"/>
              </a:ext>
            </a:extLst>
          </p:cNvPr>
          <p:cNvSpPr txBox="1">
            <a:spLocks/>
          </p:cNvSpPr>
          <p:nvPr/>
        </p:nvSpPr>
        <p:spPr>
          <a:xfrm>
            <a:off x="267891" y="1033463"/>
            <a:ext cx="228023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7. Generate </a:t>
            </a:r>
            <a:r>
              <a:rPr lang="en-US" altLang="zh-CN" dirty="0" err="1">
                <a:solidFill>
                  <a:srgbClr val="FF0000"/>
                </a:solidFill>
              </a:rPr>
              <a:t>Bitstream</a:t>
            </a:r>
            <a:r>
              <a:rPr lang="en-US" altLang="zh-CN" dirty="0">
                <a:solidFill>
                  <a:srgbClr val="00B0F0"/>
                </a:solidFill>
              </a:rPr>
              <a:t> File for FPGA</a:t>
            </a:r>
          </a:p>
          <a:p>
            <a:pPr algn="ctr"/>
            <a:r>
              <a:rPr lang="en-US" altLang="zh-CN" dirty="0">
                <a:solidFill>
                  <a:srgbClr val="00B0F0"/>
                </a:solidFill>
              </a:rPr>
              <a:t>-step3</a:t>
            </a:r>
            <a:endParaRPr lang="zh-CN" altLang="en-US" dirty="0">
              <a:solidFill>
                <a:srgbClr val="00B0F0"/>
              </a:solidFill>
            </a:endParaRPr>
          </a:p>
        </p:txBody>
      </p:sp>
      <p:sp>
        <p:nvSpPr>
          <p:cNvPr id="22"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23"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63</a:t>
            </a:fld>
            <a:endParaRPr lang="zh-CN" altLang="en-US" dirty="0"/>
          </a:p>
        </p:txBody>
      </p:sp>
      <p:sp>
        <p:nvSpPr>
          <p:cNvPr id="2" name="标题 1">
            <a:extLst>
              <a:ext uri="{FF2B5EF4-FFF2-40B4-BE49-F238E27FC236}">
                <a16:creationId xmlns:a16="http://schemas.microsoft.com/office/drawing/2014/main" id="{28E52285-40AB-F208-EDB0-1AE3EC0D89D4}"/>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10">
            <a:extLst>
              <a:ext uri="{FF2B5EF4-FFF2-40B4-BE49-F238E27FC236}">
                <a16:creationId xmlns:a16="http://schemas.microsoft.com/office/drawing/2014/main" id="{6E2921DE-2356-4A31-983C-C0E4F22BED6D}"/>
              </a:ext>
            </a:extLst>
          </p:cNvPr>
          <p:cNvSpPr txBox="1">
            <a:spLocks noChangeArrowheads="1"/>
          </p:cNvSpPr>
          <p:nvPr/>
        </p:nvSpPr>
        <p:spPr bwMode="auto">
          <a:xfrm>
            <a:off x="1" y="3559969"/>
            <a:ext cx="3080147" cy="346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endParaRPr lang="zh-CN" altLang="en-US"/>
          </a:p>
        </p:txBody>
      </p:sp>
      <p:sp>
        <p:nvSpPr>
          <p:cNvPr id="6" name="矩形 5">
            <a:extLst>
              <a:ext uri="{FF2B5EF4-FFF2-40B4-BE49-F238E27FC236}">
                <a16:creationId xmlns:a16="http://schemas.microsoft.com/office/drawing/2014/main" id="{59955A52-97D3-45A5-9D03-D11018D93B35}"/>
              </a:ext>
            </a:extLst>
          </p:cNvPr>
          <p:cNvSpPr/>
          <p:nvPr/>
        </p:nvSpPr>
        <p:spPr>
          <a:xfrm>
            <a:off x="141634" y="3814762"/>
            <a:ext cx="3080147" cy="1115690"/>
          </a:xfrm>
          <a:prstGeom prst="rect">
            <a:avLst/>
          </a:prstGeom>
          <a:noFill/>
        </p:spPr>
        <p:txBody>
          <a:bodyPr lIns="68580" tIns="34290" rIns="68580" bIns="34290">
            <a:spAutoFit/>
          </a:bodyPr>
          <a:lstStyle/>
          <a:p>
            <a:pPr algn="just">
              <a:spcAft>
                <a:spcPts val="0"/>
              </a:spcAft>
              <a:defRPr/>
            </a:pPr>
            <a:r>
              <a:rPr lang="en-US" altLang="zh-CN" sz="1700" b="1" kern="100" dirty="0">
                <a:solidFill>
                  <a:srgbClr val="FF0000"/>
                </a:solidFill>
                <a:cs typeface="Times New Roman" panose="02020603050405020304" pitchFamily="18" charset="0"/>
              </a:rPr>
              <a:t>1. Put all  switch(17 ) to ON</a:t>
            </a:r>
            <a:endParaRPr lang="zh-CN" altLang="zh-CN" sz="1700" b="1" kern="100" dirty="0">
              <a:solidFill>
                <a:srgbClr val="FF0000"/>
              </a:solidFill>
              <a:cs typeface="Times New Roman" panose="02020603050405020304" pitchFamily="18" charset="0"/>
            </a:endParaRPr>
          </a:p>
          <a:p>
            <a:pPr algn="just">
              <a:spcAft>
                <a:spcPts val="0"/>
              </a:spcAft>
              <a:defRPr/>
            </a:pPr>
            <a:r>
              <a:rPr lang="en-US" altLang="zh-CN" sz="1700" b="1" kern="100" dirty="0">
                <a:solidFill>
                  <a:srgbClr val="FF0000"/>
                </a:solidFill>
                <a:cs typeface="Times New Roman" panose="02020603050405020304" pitchFamily="18" charset="0"/>
              </a:rPr>
              <a:t>2.Connect J3(2) and USB port of computer with USB cable </a:t>
            </a:r>
          </a:p>
          <a:p>
            <a:pPr algn="just">
              <a:spcAft>
                <a:spcPts val="0"/>
              </a:spcAft>
              <a:defRPr/>
            </a:pPr>
            <a:r>
              <a:rPr lang="en-US" altLang="zh-CN" sz="1700" b="1" kern="100" dirty="0">
                <a:solidFill>
                  <a:srgbClr val="FF0000"/>
                </a:solidFill>
                <a:cs typeface="Times New Roman" panose="02020603050405020304" pitchFamily="18" charset="0"/>
              </a:rPr>
              <a:t>3.  Power on with switch (7)</a:t>
            </a:r>
            <a:endParaRPr lang="zh-CN" altLang="zh-CN" sz="1700" b="1" dirty="0">
              <a:solidFill>
                <a:srgbClr val="FF0000"/>
              </a:solidFill>
            </a:endParaRPr>
          </a:p>
        </p:txBody>
      </p:sp>
      <p:pic>
        <p:nvPicPr>
          <p:cNvPr id="59397" name="图片 2">
            <a:extLst>
              <a:ext uri="{FF2B5EF4-FFF2-40B4-BE49-F238E27FC236}">
                <a16:creationId xmlns:a16="http://schemas.microsoft.com/office/drawing/2014/main" id="{E64F5C80-B09D-4C37-8874-3268627EA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148" y="0"/>
            <a:ext cx="606385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矩形 4">
            <a:extLst>
              <a:ext uri="{FF2B5EF4-FFF2-40B4-BE49-F238E27FC236}">
                <a16:creationId xmlns:a16="http://schemas.microsoft.com/office/drawing/2014/main" id="{5723396A-8196-413D-B010-7A8E1603F275}"/>
              </a:ext>
            </a:extLst>
          </p:cNvPr>
          <p:cNvSpPr>
            <a:spLocks noChangeArrowheads="1"/>
          </p:cNvSpPr>
          <p:nvPr/>
        </p:nvSpPr>
        <p:spPr bwMode="auto">
          <a:xfrm>
            <a:off x="4065985" y="3814762"/>
            <a:ext cx="671513" cy="1328738"/>
          </a:xfrm>
          <a:prstGeom prst="rect">
            <a:avLst/>
          </a:prstGeom>
          <a:noFill/>
          <a:ln w="1016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9399" name="矩形 4">
            <a:extLst>
              <a:ext uri="{FF2B5EF4-FFF2-40B4-BE49-F238E27FC236}">
                <a16:creationId xmlns:a16="http://schemas.microsoft.com/office/drawing/2014/main" id="{83CAD433-AFED-4F75-87F2-70C881A0CB0A}"/>
              </a:ext>
            </a:extLst>
          </p:cNvPr>
          <p:cNvSpPr>
            <a:spLocks noChangeArrowheads="1"/>
          </p:cNvSpPr>
          <p:nvPr/>
        </p:nvSpPr>
        <p:spPr bwMode="auto">
          <a:xfrm>
            <a:off x="5105400" y="0"/>
            <a:ext cx="672704" cy="1132285"/>
          </a:xfrm>
          <a:prstGeom prst="rect">
            <a:avLst/>
          </a:prstGeom>
          <a:noFill/>
          <a:ln w="1016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59400" name="矩形 4">
            <a:extLst>
              <a:ext uri="{FF2B5EF4-FFF2-40B4-BE49-F238E27FC236}">
                <a16:creationId xmlns:a16="http://schemas.microsoft.com/office/drawing/2014/main" id="{260C304D-8858-4C48-84DA-2ACD8AE7D36D}"/>
              </a:ext>
            </a:extLst>
          </p:cNvPr>
          <p:cNvSpPr>
            <a:spLocks noChangeArrowheads="1"/>
          </p:cNvSpPr>
          <p:nvPr/>
        </p:nvSpPr>
        <p:spPr bwMode="auto">
          <a:xfrm>
            <a:off x="7565231" y="0"/>
            <a:ext cx="672704" cy="903685"/>
          </a:xfrm>
          <a:prstGeom prst="rect">
            <a:avLst/>
          </a:prstGeom>
          <a:noFill/>
          <a:ln w="1016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507821" cy="1908572"/>
          </a:xfrm>
          <a:prstGeom prst="rect">
            <a:avLst/>
          </a:prstGeom>
        </p:spPr>
        <p:txBody>
          <a:bodyPr>
            <a:normAutofit lnSpcReduction="10000"/>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8.</a:t>
            </a:r>
            <a:r>
              <a:rPr lang="en-US" altLang="zh-CN" dirty="0">
                <a:solidFill>
                  <a:srgbClr val="FF0000"/>
                </a:solidFill>
              </a:rPr>
              <a:t>Connect </a:t>
            </a:r>
            <a:r>
              <a:rPr lang="en-US" altLang="zh-CN" dirty="0">
                <a:solidFill>
                  <a:srgbClr val="00B0F0"/>
                </a:solidFill>
              </a:rPr>
              <a:t> </a:t>
            </a:r>
          </a:p>
          <a:p>
            <a:pPr algn="ctr"/>
            <a:r>
              <a:rPr lang="en-US" altLang="zh-CN" dirty="0">
                <a:solidFill>
                  <a:srgbClr val="00B0F0"/>
                </a:solidFill>
              </a:rPr>
              <a:t>FPGA Target Board With Computer</a:t>
            </a:r>
            <a:endParaRPr lang="zh-CN" altLang="en-US" dirty="0">
              <a:solidFill>
                <a:srgbClr val="00B0F0"/>
              </a:solidFill>
            </a:endParaRPr>
          </a:p>
          <a:p>
            <a:pPr algn="ctr"/>
            <a:r>
              <a:rPr lang="en-US" altLang="zh-CN" dirty="0">
                <a:solidFill>
                  <a:srgbClr val="00B0F0"/>
                </a:solidFill>
              </a:rPr>
              <a:t>-step1</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64</a:t>
            </a:fld>
            <a:endParaRPr lang="zh-CN" altLang="en-US" dirty="0"/>
          </a:p>
        </p:txBody>
      </p:sp>
      <p:sp>
        <p:nvSpPr>
          <p:cNvPr id="2" name="标题 1">
            <a:extLst>
              <a:ext uri="{FF2B5EF4-FFF2-40B4-BE49-F238E27FC236}">
                <a16:creationId xmlns:a16="http://schemas.microsoft.com/office/drawing/2014/main" id="{E7D56933-9AF9-D5DA-DE57-399239BD4732}"/>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7">
            <a:extLst>
              <a:ext uri="{FF2B5EF4-FFF2-40B4-BE49-F238E27FC236}">
                <a16:creationId xmlns:a16="http://schemas.microsoft.com/office/drawing/2014/main" id="{96953E17-BB22-4B11-B057-9ED893272B24}"/>
              </a:ext>
            </a:extLst>
          </p:cNvPr>
          <p:cNvGrpSpPr>
            <a:grpSpLocks/>
          </p:cNvGrpSpPr>
          <p:nvPr/>
        </p:nvGrpSpPr>
        <p:grpSpPr bwMode="auto">
          <a:xfrm>
            <a:off x="2711053" y="0"/>
            <a:ext cx="6509147" cy="5143500"/>
            <a:chOff x="286343" y="714321"/>
            <a:chExt cx="2562225" cy="1981200"/>
          </a:xfrm>
        </p:grpSpPr>
        <p:pic>
          <p:nvPicPr>
            <p:cNvPr id="60424" name="图片 3">
              <a:extLst>
                <a:ext uri="{FF2B5EF4-FFF2-40B4-BE49-F238E27FC236}">
                  <a16:creationId xmlns:a16="http://schemas.microsoft.com/office/drawing/2014/main" id="{97037175-DC12-46F5-8D91-96A6F59E40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343" y="714321"/>
              <a:ext cx="25622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E6F19F6-AC52-470B-977A-8B73E93B7013}"/>
                </a:ext>
              </a:extLst>
            </p:cNvPr>
            <p:cNvSpPr/>
            <p:nvPr/>
          </p:nvSpPr>
          <p:spPr>
            <a:xfrm>
              <a:off x="495839" y="1242641"/>
              <a:ext cx="1779544" cy="21463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4C9D5866-F5F9-4B35-B68A-49EF76EA60D5}"/>
                </a:ext>
              </a:extLst>
            </p:cNvPr>
            <p:cNvSpPr/>
            <p:nvPr/>
          </p:nvSpPr>
          <p:spPr>
            <a:xfrm>
              <a:off x="700648" y="1536152"/>
              <a:ext cx="770027" cy="17977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3608CCFD-93EE-49DC-B587-B9212449E855}"/>
                </a:ext>
              </a:extLst>
            </p:cNvPr>
            <p:cNvSpPr/>
            <p:nvPr/>
          </p:nvSpPr>
          <p:spPr>
            <a:xfrm>
              <a:off x="1524572" y="1844339"/>
              <a:ext cx="807989" cy="17152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0" name="矩形 19">
            <a:extLst>
              <a:ext uri="{FF2B5EF4-FFF2-40B4-BE49-F238E27FC236}">
                <a16:creationId xmlns:a16="http://schemas.microsoft.com/office/drawing/2014/main" id="{A42350A6-84C1-4064-8C55-3A02B4FEED0D}"/>
              </a:ext>
            </a:extLst>
          </p:cNvPr>
          <p:cNvSpPr/>
          <p:nvPr/>
        </p:nvSpPr>
        <p:spPr bwMode="auto">
          <a:xfrm>
            <a:off x="5751910" y="2214563"/>
            <a:ext cx="1552575" cy="346472"/>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2. Right-click</a:t>
            </a:r>
            <a:endParaRPr lang="zh-CN" altLang="zh-CN" b="1" kern="100" dirty="0">
              <a:solidFill>
                <a:srgbClr val="FF0000"/>
              </a:solidFill>
              <a:cs typeface="Times New Roman" panose="02020603050405020304" pitchFamily="18" charset="0"/>
            </a:endParaRPr>
          </a:p>
        </p:txBody>
      </p:sp>
      <p:sp>
        <p:nvSpPr>
          <p:cNvPr id="23" name="矩形 22">
            <a:extLst>
              <a:ext uri="{FF2B5EF4-FFF2-40B4-BE49-F238E27FC236}">
                <a16:creationId xmlns:a16="http://schemas.microsoft.com/office/drawing/2014/main" id="{DD604B0F-839A-4829-A8C0-89D24A14133F}"/>
              </a:ext>
            </a:extLst>
          </p:cNvPr>
          <p:cNvSpPr/>
          <p:nvPr/>
        </p:nvSpPr>
        <p:spPr bwMode="auto">
          <a:xfrm>
            <a:off x="4174331" y="2983707"/>
            <a:ext cx="1577579" cy="345281"/>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3. Click here</a:t>
            </a:r>
            <a:endParaRPr lang="zh-CN" altLang="zh-CN" b="1" kern="100" dirty="0">
              <a:solidFill>
                <a:srgbClr val="FF0000"/>
              </a:solidFill>
              <a:cs typeface="Times New Roman" panose="02020603050405020304" pitchFamily="18" charset="0"/>
            </a:endParaRPr>
          </a:p>
        </p:txBody>
      </p:sp>
      <p:sp>
        <p:nvSpPr>
          <p:cNvPr id="24" name="矩形 23">
            <a:extLst>
              <a:ext uri="{FF2B5EF4-FFF2-40B4-BE49-F238E27FC236}">
                <a16:creationId xmlns:a16="http://schemas.microsoft.com/office/drawing/2014/main" id="{645A3398-5A09-4895-9D3F-3E234D9FD43E}"/>
              </a:ext>
            </a:extLst>
          </p:cNvPr>
          <p:cNvSpPr/>
          <p:nvPr/>
        </p:nvSpPr>
        <p:spPr bwMode="auto">
          <a:xfrm>
            <a:off x="6331744" y="982267"/>
            <a:ext cx="1577579" cy="345281"/>
          </a:xfrm>
          <a:prstGeom prst="rect">
            <a:avLst/>
          </a:prstGeom>
          <a:solidFill>
            <a:schemeClr val="bg1"/>
          </a:solidFill>
        </p:spPr>
        <p:txBody>
          <a:bodyPr lIns="68580" tIns="34290" rIns="68580" bIns="34290">
            <a:spAutoFit/>
          </a:bodyPr>
          <a:lstStyle/>
          <a:p>
            <a:pPr algn="just">
              <a:spcAft>
                <a:spcPts val="0"/>
              </a:spcAft>
              <a:defRPr/>
            </a:pPr>
            <a:r>
              <a:rPr lang="en-US" altLang="zh-CN" b="1" kern="100" dirty="0">
                <a:solidFill>
                  <a:srgbClr val="FF0000"/>
                </a:solidFill>
                <a:cs typeface="Times New Roman" panose="02020603050405020304" pitchFamily="18" charset="0"/>
              </a:rPr>
              <a:t>1. Click here</a:t>
            </a:r>
            <a:endParaRPr lang="zh-CN" altLang="zh-CN" b="1" kern="100" dirty="0">
              <a:solidFill>
                <a:srgbClr val="FF0000"/>
              </a:solidFill>
              <a:cs typeface="Times New Roman" panose="02020603050405020304" pitchFamily="18" charset="0"/>
            </a:endParaRPr>
          </a:p>
        </p:txBody>
      </p:sp>
      <p:sp>
        <p:nvSpPr>
          <p:cNvPr id="26" name="矩形 25">
            <a:extLst>
              <a:ext uri="{FF2B5EF4-FFF2-40B4-BE49-F238E27FC236}">
                <a16:creationId xmlns:a16="http://schemas.microsoft.com/office/drawing/2014/main" id="{3CC1BB23-A744-4A26-B42F-A5E933939C70}"/>
              </a:ext>
            </a:extLst>
          </p:cNvPr>
          <p:cNvSpPr/>
          <p:nvPr/>
        </p:nvSpPr>
        <p:spPr bwMode="auto">
          <a:xfrm>
            <a:off x="2711054" y="66675"/>
            <a:ext cx="3620690" cy="41910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3" name="标题 1">
            <a:extLst>
              <a:ext uri="{FF2B5EF4-FFF2-40B4-BE49-F238E27FC236}">
                <a16:creationId xmlns:a16="http://schemas.microsoft.com/office/drawing/2014/main" id="{99C9AB90-C39B-4DD7-AB67-2CE0451F311A}"/>
              </a:ext>
            </a:extLst>
          </p:cNvPr>
          <p:cNvSpPr txBox="1">
            <a:spLocks/>
          </p:cNvSpPr>
          <p:nvPr/>
        </p:nvSpPr>
        <p:spPr>
          <a:xfrm>
            <a:off x="267891" y="1033463"/>
            <a:ext cx="2507821"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8. </a:t>
            </a:r>
            <a:r>
              <a:rPr lang="en-US" altLang="zh-CN" dirty="0">
                <a:solidFill>
                  <a:srgbClr val="FF0000"/>
                </a:solidFill>
              </a:rPr>
              <a:t>Program</a:t>
            </a:r>
          </a:p>
          <a:p>
            <a:pPr algn="ctr"/>
            <a:r>
              <a:rPr lang="en-US" altLang="zh-CN" dirty="0">
                <a:solidFill>
                  <a:srgbClr val="00B0F0"/>
                </a:solidFill>
              </a:rPr>
              <a:t>FPGA Device</a:t>
            </a:r>
            <a:endParaRPr lang="zh-CN" altLang="en-US" dirty="0">
              <a:solidFill>
                <a:srgbClr val="00B0F0"/>
              </a:solidFill>
            </a:endParaRPr>
          </a:p>
          <a:p>
            <a:pPr algn="ctr"/>
            <a:r>
              <a:rPr lang="en-US" altLang="zh-CN" dirty="0">
                <a:solidFill>
                  <a:srgbClr val="00B0F0"/>
                </a:solidFill>
              </a:rPr>
              <a:t>-step1</a:t>
            </a:r>
            <a:endParaRPr lang="zh-CN" altLang="en-US" dirty="0">
              <a:solidFill>
                <a:srgbClr val="00B0F0"/>
              </a:solidFill>
            </a:endParaRPr>
          </a:p>
        </p:txBody>
      </p:sp>
      <p:sp>
        <p:nvSpPr>
          <p:cNvPr id="14"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5"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65</a:t>
            </a:fld>
            <a:endParaRPr lang="zh-CN" altLang="en-US" dirty="0"/>
          </a:p>
        </p:txBody>
      </p:sp>
      <p:sp>
        <p:nvSpPr>
          <p:cNvPr id="3" name="标题 1">
            <a:extLst>
              <a:ext uri="{FF2B5EF4-FFF2-40B4-BE49-F238E27FC236}">
                <a16:creationId xmlns:a16="http://schemas.microsoft.com/office/drawing/2014/main" id="{1568ECDB-AE98-67E3-8901-17D0D15D807A}"/>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4">
            <a:extLst>
              <a:ext uri="{FF2B5EF4-FFF2-40B4-BE49-F238E27FC236}">
                <a16:creationId xmlns:a16="http://schemas.microsoft.com/office/drawing/2014/main" id="{EDDBED2A-C7EC-4772-8700-C56B992FAED5}"/>
              </a:ext>
            </a:extLst>
          </p:cNvPr>
          <p:cNvGrpSpPr>
            <a:grpSpLocks/>
          </p:cNvGrpSpPr>
          <p:nvPr/>
        </p:nvGrpSpPr>
        <p:grpSpPr bwMode="auto">
          <a:xfrm>
            <a:off x="2927748" y="0"/>
            <a:ext cx="6216253" cy="5143500"/>
            <a:chOff x="3830408" y="636588"/>
            <a:chExt cx="3024187" cy="2894012"/>
          </a:xfrm>
        </p:grpSpPr>
        <p:pic>
          <p:nvPicPr>
            <p:cNvPr id="61445" name="图片 8">
              <a:extLst>
                <a:ext uri="{FF2B5EF4-FFF2-40B4-BE49-F238E27FC236}">
                  <a16:creationId xmlns:a16="http://schemas.microsoft.com/office/drawing/2014/main" id="{3F155562-F52A-46CE-9B09-8F93E5A35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408" y="636588"/>
              <a:ext cx="3024187"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6EFC944-3C8F-49C9-B1B7-EDE3E3B9E959}"/>
                </a:ext>
              </a:extLst>
            </p:cNvPr>
            <p:cNvSpPr/>
            <p:nvPr/>
          </p:nvSpPr>
          <p:spPr>
            <a:xfrm>
              <a:off x="5303403" y="856989"/>
              <a:ext cx="814405" cy="274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2" name="矩形 21">
            <a:extLst>
              <a:ext uri="{FF2B5EF4-FFF2-40B4-BE49-F238E27FC236}">
                <a16:creationId xmlns:a16="http://schemas.microsoft.com/office/drawing/2014/main" id="{E8153393-E809-4C63-AC02-57E0C7808CC5}"/>
              </a:ext>
            </a:extLst>
          </p:cNvPr>
          <p:cNvSpPr/>
          <p:nvPr/>
        </p:nvSpPr>
        <p:spPr bwMode="auto">
          <a:xfrm>
            <a:off x="6190060" y="946547"/>
            <a:ext cx="1206103"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267891" y="1033463"/>
            <a:ext cx="2507821"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8. </a:t>
            </a:r>
            <a:r>
              <a:rPr lang="en-US" altLang="zh-CN" dirty="0">
                <a:solidFill>
                  <a:srgbClr val="FF0000"/>
                </a:solidFill>
              </a:rPr>
              <a:t>Program</a:t>
            </a:r>
          </a:p>
          <a:p>
            <a:pPr algn="ctr"/>
            <a:r>
              <a:rPr lang="en-US" altLang="zh-CN" dirty="0">
                <a:solidFill>
                  <a:srgbClr val="00B0F0"/>
                </a:solidFill>
              </a:rPr>
              <a:t>FPGA Device</a:t>
            </a:r>
            <a:endParaRPr lang="zh-CN" altLang="en-US" dirty="0">
              <a:solidFill>
                <a:srgbClr val="00B0F0"/>
              </a:solidFill>
            </a:endParaRPr>
          </a:p>
          <a:p>
            <a:pPr algn="ctr"/>
            <a:r>
              <a:rPr lang="en-US" altLang="zh-CN" dirty="0">
                <a:solidFill>
                  <a:srgbClr val="00B0F0"/>
                </a:solidFill>
              </a:rPr>
              <a:t>-step2</a:t>
            </a: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66</a:t>
            </a:fld>
            <a:endParaRPr lang="zh-CN" altLang="en-US" dirty="0"/>
          </a:p>
        </p:txBody>
      </p:sp>
      <p:sp>
        <p:nvSpPr>
          <p:cNvPr id="2" name="标题 1">
            <a:extLst>
              <a:ext uri="{FF2B5EF4-FFF2-40B4-BE49-F238E27FC236}">
                <a16:creationId xmlns:a16="http://schemas.microsoft.com/office/drawing/2014/main" id="{0FC5B253-122D-70DD-BCBE-8EF7306DAD99}"/>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13">
            <a:extLst>
              <a:ext uri="{FF2B5EF4-FFF2-40B4-BE49-F238E27FC236}">
                <a16:creationId xmlns:a16="http://schemas.microsoft.com/office/drawing/2014/main" id="{7CD84E48-6032-48D4-B28D-89160EDBA561}"/>
              </a:ext>
            </a:extLst>
          </p:cNvPr>
          <p:cNvGrpSpPr>
            <a:grpSpLocks/>
          </p:cNvGrpSpPr>
          <p:nvPr/>
        </p:nvGrpSpPr>
        <p:grpSpPr bwMode="auto">
          <a:xfrm>
            <a:off x="2699148" y="17860"/>
            <a:ext cx="6444853" cy="5143500"/>
            <a:chOff x="4352025" y="2627411"/>
            <a:chExt cx="5273675" cy="2867025"/>
          </a:xfrm>
        </p:grpSpPr>
        <p:pic>
          <p:nvPicPr>
            <p:cNvPr id="62471" name="图片 5">
              <a:extLst>
                <a:ext uri="{FF2B5EF4-FFF2-40B4-BE49-F238E27FC236}">
                  <a16:creationId xmlns:a16="http://schemas.microsoft.com/office/drawing/2014/main" id="{7B1C9FA5-51D1-4DBA-A60E-C3916DB1A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025" y="2627411"/>
              <a:ext cx="52736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文本框 16">
              <a:extLst>
                <a:ext uri="{FF2B5EF4-FFF2-40B4-BE49-F238E27FC236}">
                  <a16:creationId xmlns:a16="http://schemas.microsoft.com/office/drawing/2014/main" id="{84BF210A-34C0-4434-98CE-6B8D2D14EDAF}"/>
                </a:ext>
              </a:extLst>
            </p:cNvPr>
            <p:cNvSpPr txBox="1">
              <a:spLocks noChangeArrowheads="1"/>
            </p:cNvSpPr>
            <p:nvPr/>
          </p:nvSpPr>
          <p:spPr bwMode="auto">
            <a:xfrm>
              <a:off x="5775294" y="3522030"/>
              <a:ext cx="2036189" cy="2058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buFontTx/>
                <a:buAutoNum type="arabicPeriod"/>
              </a:pPr>
              <a:r>
                <a:rPr lang="en-US" altLang="zh-CN" b="1">
                  <a:solidFill>
                    <a:srgbClr val="FF0000"/>
                  </a:solidFill>
                </a:rPr>
                <a:t>Find you bit file</a:t>
              </a:r>
              <a:endParaRPr lang="zh-CN" altLang="en-US" b="1">
                <a:solidFill>
                  <a:srgbClr val="FF0000"/>
                </a:solidFill>
              </a:endParaRPr>
            </a:p>
          </p:txBody>
        </p:sp>
      </p:grpSp>
      <p:sp>
        <p:nvSpPr>
          <p:cNvPr id="22" name="矩形 21">
            <a:extLst>
              <a:ext uri="{FF2B5EF4-FFF2-40B4-BE49-F238E27FC236}">
                <a16:creationId xmlns:a16="http://schemas.microsoft.com/office/drawing/2014/main" id="{9B3F5845-A280-4CA8-A3B7-BF04B05FE6BB}"/>
              </a:ext>
            </a:extLst>
          </p:cNvPr>
          <p:cNvSpPr/>
          <p:nvPr/>
        </p:nvSpPr>
        <p:spPr bwMode="auto">
          <a:xfrm>
            <a:off x="4189810" y="1932385"/>
            <a:ext cx="3952875" cy="55721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62469" name="矩形 4">
            <a:extLst>
              <a:ext uri="{FF2B5EF4-FFF2-40B4-BE49-F238E27FC236}">
                <a16:creationId xmlns:a16="http://schemas.microsoft.com/office/drawing/2014/main" id="{643AD43F-6B7A-4653-A4C9-561058CB4A9C}"/>
              </a:ext>
            </a:extLst>
          </p:cNvPr>
          <p:cNvSpPr>
            <a:spLocks noChangeArrowheads="1"/>
          </p:cNvSpPr>
          <p:nvPr/>
        </p:nvSpPr>
        <p:spPr bwMode="auto">
          <a:xfrm>
            <a:off x="6927057" y="4405313"/>
            <a:ext cx="1084660" cy="5786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4" name="矩形 23">
            <a:extLst>
              <a:ext uri="{FF2B5EF4-FFF2-40B4-BE49-F238E27FC236}">
                <a16:creationId xmlns:a16="http://schemas.microsoft.com/office/drawing/2014/main" id="{BA22BE53-C112-4531-AA41-D8DBB0198E98}"/>
              </a:ext>
            </a:extLst>
          </p:cNvPr>
          <p:cNvSpPr/>
          <p:nvPr/>
        </p:nvSpPr>
        <p:spPr bwMode="auto">
          <a:xfrm>
            <a:off x="7178279" y="4035028"/>
            <a:ext cx="1247775" cy="346472"/>
          </a:xfrm>
          <a:prstGeom prst="rect">
            <a:avLst/>
          </a:prstGeom>
          <a:noFill/>
        </p:spPr>
        <p:txBody>
          <a:bodyPr lIns="68580" tIns="34290" rIns="68580" bIns="34290">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9" name="标题 1">
            <a:extLst>
              <a:ext uri="{FF2B5EF4-FFF2-40B4-BE49-F238E27FC236}">
                <a16:creationId xmlns:a16="http://schemas.microsoft.com/office/drawing/2014/main" id="{99C9AB90-C39B-4DD7-AB67-2CE0451F311A}"/>
              </a:ext>
            </a:extLst>
          </p:cNvPr>
          <p:cNvSpPr txBox="1">
            <a:spLocks/>
          </p:cNvSpPr>
          <p:nvPr/>
        </p:nvSpPr>
        <p:spPr>
          <a:xfrm>
            <a:off x="267891" y="1033463"/>
            <a:ext cx="2507821"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8. </a:t>
            </a:r>
            <a:r>
              <a:rPr lang="en-US" altLang="zh-CN" dirty="0">
                <a:solidFill>
                  <a:srgbClr val="FF0000"/>
                </a:solidFill>
              </a:rPr>
              <a:t>Program</a:t>
            </a:r>
          </a:p>
          <a:p>
            <a:pPr algn="ctr"/>
            <a:r>
              <a:rPr lang="en-US" altLang="zh-CN" dirty="0">
                <a:solidFill>
                  <a:srgbClr val="00B0F0"/>
                </a:solidFill>
              </a:rPr>
              <a:t>FPGA Device</a:t>
            </a:r>
            <a:endParaRPr lang="zh-CN" altLang="en-US" dirty="0">
              <a:solidFill>
                <a:srgbClr val="00B0F0"/>
              </a:solidFill>
            </a:endParaRPr>
          </a:p>
          <a:p>
            <a:pPr algn="ctr"/>
            <a:r>
              <a:rPr lang="en-US" altLang="zh-CN" dirty="0">
                <a:solidFill>
                  <a:srgbClr val="00B0F0"/>
                </a:solidFill>
              </a:rPr>
              <a:t>-step3</a:t>
            </a:r>
            <a:endParaRPr lang="zh-CN" altLang="en-US" dirty="0">
              <a:solidFill>
                <a:srgbClr val="00B0F0"/>
              </a:solidFill>
            </a:endParaRPr>
          </a:p>
        </p:txBody>
      </p:sp>
      <p:sp>
        <p:nvSpPr>
          <p:cNvPr id="10"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1"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67</a:t>
            </a:fld>
            <a:endParaRPr lang="zh-CN" altLang="en-US" dirty="0"/>
          </a:p>
        </p:txBody>
      </p:sp>
      <p:sp>
        <p:nvSpPr>
          <p:cNvPr id="2" name="标题 1">
            <a:extLst>
              <a:ext uri="{FF2B5EF4-FFF2-40B4-BE49-F238E27FC236}">
                <a16:creationId xmlns:a16="http://schemas.microsoft.com/office/drawing/2014/main" id="{52F04256-BB34-E0C8-917E-576A352FF12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8">
            <a:extLst>
              <a:ext uri="{FF2B5EF4-FFF2-40B4-BE49-F238E27FC236}">
                <a16:creationId xmlns:a16="http://schemas.microsoft.com/office/drawing/2014/main" id="{85491CA6-2CB5-40AC-A18E-0C122DB577E5}"/>
              </a:ext>
            </a:extLst>
          </p:cNvPr>
          <p:cNvSpPr txBox="1">
            <a:spLocks noChangeArrowheads="1"/>
          </p:cNvSpPr>
          <p:nvPr/>
        </p:nvSpPr>
        <p:spPr bwMode="auto">
          <a:xfrm>
            <a:off x="1" y="3134916"/>
            <a:ext cx="3080147" cy="201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endParaRPr lang="zh-CN" altLang="en-US"/>
          </a:p>
        </p:txBody>
      </p:sp>
      <p:sp>
        <p:nvSpPr>
          <p:cNvPr id="63491" name="矩形 6">
            <a:extLst>
              <a:ext uri="{FF2B5EF4-FFF2-40B4-BE49-F238E27FC236}">
                <a16:creationId xmlns:a16="http://schemas.microsoft.com/office/drawing/2014/main" id="{A5C59790-4D39-40E4-AD87-3DDF985F56DB}"/>
              </a:ext>
            </a:extLst>
          </p:cNvPr>
          <p:cNvSpPr>
            <a:spLocks noChangeArrowheads="1"/>
          </p:cNvSpPr>
          <p:nvPr/>
        </p:nvSpPr>
        <p:spPr bwMode="auto">
          <a:xfrm>
            <a:off x="141685" y="3315891"/>
            <a:ext cx="2895600" cy="13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sz="1700" b="1" dirty="0">
                <a:solidFill>
                  <a:srgbClr val="FF0000"/>
                </a:solidFill>
              </a:rPr>
              <a:t>1. Switch(0,1,2) are the inputs (A,B,C), led(0~7) are the  outputs (Y0~Y7)</a:t>
            </a:r>
          </a:p>
          <a:p>
            <a:r>
              <a:rPr lang="en-US" altLang="zh-CN" sz="1700" b="1" dirty="0">
                <a:solidFill>
                  <a:srgbClr val="FF0000"/>
                </a:solidFill>
              </a:rPr>
              <a:t>2. Use the switch to control the led light </a:t>
            </a:r>
            <a:endParaRPr lang="zh-CN" altLang="zh-CN" sz="1700" b="1" dirty="0">
              <a:solidFill>
                <a:srgbClr val="FF0000"/>
              </a:solidFill>
            </a:endParaRPr>
          </a:p>
        </p:txBody>
      </p:sp>
      <p:pic>
        <p:nvPicPr>
          <p:cNvPr id="63493" name="图片 2">
            <a:extLst>
              <a:ext uri="{FF2B5EF4-FFF2-40B4-BE49-F238E27FC236}">
                <a16:creationId xmlns:a16="http://schemas.microsoft.com/office/drawing/2014/main" id="{E6243CB3-6824-41CB-8A55-732E41D19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148" y="0"/>
            <a:ext cx="606385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矩形 4">
            <a:extLst>
              <a:ext uri="{FF2B5EF4-FFF2-40B4-BE49-F238E27FC236}">
                <a16:creationId xmlns:a16="http://schemas.microsoft.com/office/drawing/2014/main" id="{BA5EE581-ED28-4887-A794-B4F6D8914995}"/>
              </a:ext>
            </a:extLst>
          </p:cNvPr>
          <p:cNvSpPr>
            <a:spLocks noChangeArrowheads="1"/>
          </p:cNvSpPr>
          <p:nvPr/>
        </p:nvSpPr>
        <p:spPr bwMode="auto">
          <a:xfrm>
            <a:off x="6737747" y="4387453"/>
            <a:ext cx="827484" cy="460772"/>
          </a:xfrm>
          <a:prstGeom prst="rect">
            <a:avLst/>
          </a:prstGeom>
          <a:noFill/>
          <a:ln w="1016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63495" name="矩形 4">
            <a:extLst>
              <a:ext uri="{FF2B5EF4-FFF2-40B4-BE49-F238E27FC236}">
                <a16:creationId xmlns:a16="http://schemas.microsoft.com/office/drawing/2014/main" id="{56353498-27C6-44D1-B3DD-873BEDA3EF3D}"/>
              </a:ext>
            </a:extLst>
          </p:cNvPr>
          <p:cNvSpPr>
            <a:spLocks noChangeArrowheads="1"/>
          </p:cNvSpPr>
          <p:nvPr/>
        </p:nvSpPr>
        <p:spPr bwMode="auto">
          <a:xfrm>
            <a:off x="5268517" y="4027885"/>
            <a:ext cx="2296715" cy="260747"/>
          </a:xfrm>
          <a:prstGeom prst="rect">
            <a:avLst/>
          </a:prstGeom>
          <a:noFill/>
          <a:ln w="10160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8" name="标题 1">
            <a:extLst>
              <a:ext uri="{FF2B5EF4-FFF2-40B4-BE49-F238E27FC236}">
                <a16:creationId xmlns:a16="http://schemas.microsoft.com/office/drawing/2014/main" id="{99C9AB90-C39B-4DD7-AB67-2CE0451F311A}"/>
              </a:ext>
            </a:extLst>
          </p:cNvPr>
          <p:cNvSpPr txBox="1">
            <a:spLocks/>
          </p:cNvSpPr>
          <p:nvPr/>
        </p:nvSpPr>
        <p:spPr>
          <a:xfrm>
            <a:off x="0" y="1033463"/>
            <a:ext cx="2162017" cy="1908572"/>
          </a:xfrm>
          <a:prstGeom prst="rect">
            <a:avLst/>
          </a:prstGeom>
        </p:spPr>
        <p:txBody>
          <a:bodyPr>
            <a:normAutofit/>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algn="ctr"/>
            <a:endParaRPr lang="en-US" altLang="zh-CN" dirty="0">
              <a:solidFill>
                <a:srgbClr val="00B0F0"/>
              </a:solidFill>
            </a:endParaRPr>
          </a:p>
          <a:p>
            <a:pPr algn="ctr"/>
            <a:r>
              <a:rPr lang="en-US" altLang="zh-CN" dirty="0">
                <a:solidFill>
                  <a:srgbClr val="00B0F0"/>
                </a:solidFill>
              </a:rPr>
              <a:t>9. Observe </a:t>
            </a:r>
          </a:p>
          <a:p>
            <a:pPr algn="ctr"/>
            <a:r>
              <a:rPr lang="en-US" altLang="zh-CN" dirty="0">
                <a:solidFill>
                  <a:srgbClr val="00B0F0"/>
                </a:solidFill>
              </a:rPr>
              <a:t>and</a:t>
            </a:r>
          </a:p>
          <a:p>
            <a:pPr algn="ctr"/>
            <a:r>
              <a:rPr lang="en-US" altLang="zh-CN" dirty="0">
                <a:solidFill>
                  <a:srgbClr val="FF0000"/>
                </a:solidFill>
              </a:rPr>
              <a:t>Debug</a:t>
            </a:r>
            <a:br>
              <a:rPr lang="en-US" altLang="zh-CN" dirty="0">
                <a:solidFill>
                  <a:srgbClr val="FF0000"/>
                </a:solidFill>
              </a:rPr>
            </a:br>
            <a:endParaRPr lang="zh-CN" altLang="en-US" dirty="0">
              <a:solidFill>
                <a:srgbClr val="00B0F0"/>
              </a:solidFill>
            </a:endParaRPr>
          </a:p>
        </p:txBody>
      </p:sp>
      <p:sp>
        <p:nvSpPr>
          <p:cNvPr id="9"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0"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68</a:t>
            </a:fld>
            <a:endParaRPr lang="zh-CN" altLang="en-US" dirty="0"/>
          </a:p>
        </p:txBody>
      </p:sp>
      <p:sp>
        <p:nvSpPr>
          <p:cNvPr id="2" name="标题 1">
            <a:extLst>
              <a:ext uri="{FF2B5EF4-FFF2-40B4-BE49-F238E27FC236}">
                <a16:creationId xmlns:a16="http://schemas.microsoft.com/office/drawing/2014/main" id="{06915AA2-F8C4-9468-7899-629D4831AD4C}"/>
              </a:ext>
            </a:extLst>
          </p:cNvPr>
          <p:cNvSpPr txBox="1">
            <a:spLocks/>
          </p:cNvSpPr>
          <p:nvPr/>
        </p:nvSpPr>
        <p:spPr>
          <a:xfrm>
            <a:off x="353761" y="70204"/>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en-US" altLang="zh-CN" dirty="0"/>
              <a:t>EDA</a:t>
            </a:r>
            <a:r>
              <a:rPr lang="zh-CN" altLang="en-US" dirty="0"/>
              <a:t>技术基础</a:t>
            </a:r>
            <a:endParaRPr lang="en-US" altLang="zh-CN"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396E2ED0-CA62-43CA-8CFF-669797BC45D7}"/>
              </a:ext>
            </a:extLst>
          </p:cNvPr>
          <p:cNvSpPr>
            <a:spLocks noGrp="1"/>
          </p:cNvSpPr>
          <p:nvPr>
            <p:ph type="title"/>
          </p:nvPr>
        </p:nvSpPr>
        <p:spPr>
          <a:xfrm>
            <a:off x="88900" y="-2380"/>
            <a:ext cx="8426450" cy="509276"/>
          </a:xfrm>
        </p:spPr>
        <p:txBody>
          <a:bodyPr/>
          <a:lstStyle/>
          <a:p>
            <a:pPr eaLnBrk="1" hangingPunct="1"/>
            <a:r>
              <a:rPr lang="zh-CN" altLang="en-US" dirty="0"/>
              <a:t>附加</a:t>
            </a:r>
            <a:r>
              <a:rPr lang="en-US" altLang="zh-CN" dirty="0"/>
              <a:t>/</a:t>
            </a:r>
            <a:r>
              <a:rPr lang="zh-CN" altLang="en-US" dirty="0"/>
              <a:t>思考题</a:t>
            </a:r>
            <a:r>
              <a:rPr lang="en-US" altLang="zh-CN" dirty="0"/>
              <a:t>: </a:t>
            </a:r>
            <a:r>
              <a:rPr lang="zh-CN" altLang="en-US" dirty="0"/>
              <a:t>流水灯电路</a:t>
            </a:r>
            <a:r>
              <a:rPr lang="en-US" altLang="zh-CN" dirty="0"/>
              <a:t>(</a:t>
            </a:r>
            <a:r>
              <a:rPr lang="en-US" altLang="zh-CN" dirty="0" err="1"/>
              <a:t>ledwater.v</a:t>
            </a:r>
            <a:r>
              <a:rPr lang="en-US" altLang="zh-CN" dirty="0"/>
              <a:t>)</a:t>
            </a:r>
            <a:endParaRPr lang="zh-CN" altLang="en-US" dirty="0"/>
          </a:p>
        </p:txBody>
      </p:sp>
      <p:pic>
        <p:nvPicPr>
          <p:cNvPr id="3" name="Picture 61">
            <a:extLst>
              <a:ext uri="{FF2B5EF4-FFF2-40B4-BE49-F238E27FC236}">
                <a16:creationId xmlns:a16="http://schemas.microsoft.com/office/drawing/2014/main" id="{893A2155-42B8-9715-BA87-4B28BC082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7" y="948421"/>
            <a:ext cx="6385355" cy="374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32237B13-7BA9-EC7D-1BC7-C85B782685E6}"/>
              </a:ext>
            </a:extLst>
          </p:cNvPr>
          <p:cNvSpPr txBox="1">
            <a:spLocks noChangeArrowheads="1"/>
          </p:cNvSpPr>
          <p:nvPr/>
        </p:nvSpPr>
        <p:spPr bwMode="auto">
          <a:xfrm>
            <a:off x="6428022" y="1182914"/>
            <a:ext cx="2618373" cy="24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700" dirty="0">
                <a:latin typeface="Times New Roman" panose="02020603050405020304" pitchFamily="18" charset="0"/>
              </a:rPr>
              <a:t>S0</a:t>
            </a:r>
            <a:r>
              <a:rPr lang="zh-CN" altLang="en-US" sz="1700" dirty="0">
                <a:latin typeface="Times New Roman" panose="02020603050405020304" pitchFamily="18" charset="0"/>
              </a:rPr>
              <a:t>：</a:t>
            </a:r>
            <a:r>
              <a:rPr lang="en-US" altLang="zh-CN" sz="1700" dirty="0">
                <a:latin typeface="Times New Roman" panose="02020603050405020304" pitchFamily="18" charset="0"/>
              </a:rPr>
              <a:t>Y = 8’b00000001             </a:t>
            </a:r>
          </a:p>
          <a:p>
            <a:pPr eaLnBrk="1" hangingPunct="1">
              <a:lnSpc>
                <a:spcPct val="150000"/>
              </a:lnSpc>
              <a:spcBef>
                <a:spcPct val="0"/>
              </a:spcBef>
              <a:buFontTx/>
              <a:buNone/>
            </a:pPr>
            <a:r>
              <a:rPr lang="en-US" altLang="zh-CN" sz="1700" dirty="0">
                <a:latin typeface="Times New Roman" panose="02020603050405020304" pitchFamily="18" charset="0"/>
              </a:rPr>
              <a:t>S1</a:t>
            </a:r>
            <a:r>
              <a:rPr lang="zh-CN" altLang="en-US" sz="1700" dirty="0">
                <a:latin typeface="Times New Roman" panose="02020603050405020304" pitchFamily="18" charset="0"/>
              </a:rPr>
              <a:t>：</a:t>
            </a:r>
            <a:r>
              <a:rPr lang="en-US" altLang="zh-CN" sz="1700" dirty="0">
                <a:latin typeface="Times New Roman" panose="02020603050405020304" pitchFamily="18" charset="0"/>
              </a:rPr>
              <a:t>Y = 8’b00000010</a:t>
            </a:r>
          </a:p>
          <a:p>
            <a:pPr eaLnBrk="1" hangingPunct="1">
              <a:lnSpc>
                <a:spcPct val="150000"/>
              </a:lnSpc>
              <a:spcBef>
                <a:spcPct val="0"/>
              </a:spcBef>
              <a:buFontTx/>
              <a:buNone/>
            </a:pPr>
            <a:r>
              <a:rPr lang="en-US" altLang="zh-CN" sz="1700" dirty="0">
                <a:latin typeface="Times New Roman" panose="02020603050405020304" pitchFamily="18" charset="0"/>
              </a:rPr>
              <a:t>S2</a:t>
            </a:r>
            <a:r>
              <a:rPr lang="zh-CN" altLang="en-US" sz="1700" dirty="0">
                <a:latin typeface="Times New Roman" panose="02020603050405020304" pitchFamily="18" charset="0"/>
              </a:rPr>
              <a:t>：</a:t>
            </a:r>
            <a:r>
              <a:rPr lang="en-US" altLang="zh-CN" sz="1700" dirty="0">
                <a:latin typeface="Times New Roman" panose="02020603050405020304" pitchFamily="18" charset="0"/>
              </a:rPr>
              <a:t>Y = 8’b00000100</a:t>
            </a:r>
          </a:p>
          <a:p>
            <a:pPr eaLnBrk="1" hangingPunct="1">
              <a:lnSpc>
                <a:spcPct val="150000"/>
              </a:lnSpc>
              <a:spcBef>
                <a:spcPct val="0"/>
              </a:spcBef>
              <a:buFontTx/>
              <a:buNone/>
            </a:pPr>
            <a:r>
              <a:rPr lang="en-US" altLang="zh-CN" sz="1700" dirty="0">
                <a:latin typeface="Times New Roman" panose="02020603050405020304" pitchFamily="18" charset="0"/>
              </a:rPr>
              <a:t>S3</a:t>
            </a:r>
            <a:r>
              <a:rPr lang="zh-CN" altLang="en-US" sz="1700" dirty="0">
                <a:latin typeface="Times New Roman" panose="02020603050405020304" pitchFamily="18" charset="0"/>
              </a:rPr>
              <a:t>：</a:t>
            </a:r>
            <a:r>
              <a:rPr lang="en-US" altLang="zh-CN" sz="1700" dirty="0">
                <a:latin typeface="Times New Roman" panose="02020603050405020304" pitchFamily="18" charset="0"/>
              </a:rPr>
              <a:t>Y = 8’b00001000  </a:t>
            </a:r>
          </a:p>
          <a:p>
            <a:pPr eaLnBrk="1" hangingPunct="1">
              <a:lnSpc>
                <a:spcPct val="150000"/>
              </a:lnSpc>
              <a:spcBef>
                <a:spcPct val="0"/>
              </a:spcBef>
              <a:buFontTx/>
              <a:buNone/>
            </a:pPr>
            <a:r>
              <a:rPr lang="en-US" altLang="zh-CN" sz="1700" dirty="0">
                <a:latin typeface="Times New Roman" panose="02020603050405020304" pitchFamily="18" charset="0"/>
              </a:rPr>
              <a:t>……           </a:t>
            </a:r>
          </a:p>
          <a:p>
            <a:pPr eaLnBrk="1" hangingPunct="1">
              <a:lnSpc>
                <a:spcPct val="150000"/>
              </a:lnSpc>
              <a:spcBef>
                <a:spcPct val="0"/>
              </a:spcBef>
              <a:buFontTx/>
              <a:buNone/>
            </a:pPr>
            <a:r>
              <a:rPr lang="en-US" altLang="zh-CN" sz="1700" dirty="0">
                <a:latin typeface="Times New Roman" panose="02020603050405020304" pitchFamily="18" charset="0"/>
              </a:rPr>
              <a:t>S7</a:t>
            </a:r>
            <a:r>
              <a:rPr lang="zh-CN" altLang="en-US" sz="1700" dirty="0">
                <a:latin typeface="Times New Roman" panose="02020603050405020304" pitchFamily="18" charset="0"/>
              </a:rPr>
              <a:t>：</a:t>
            </a:r>
            <a:r>
              <a:rPr lang="en-US" altLang="zh-CN" sz="1700" dirty="0">
                <a:latin typeface="Times New Roman" panose="02020603050405020304" pitchFamily="18" charset="0"/>
              </a:rPr>
              <a:t>Y = 8’b10000000</a:t>
            </a:r>
          </a:p>
        </p:txBody>
      </p:sp>
      <p:sp>
        <p:nvSpPr>
          <p:cNvPr id="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69</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ED644DE-597A-0751-111D-AC863D1B3269}"/>
              </a:ext>
            </a:extLst>
          </p:cNvPr>
          <p:cNvGraphicFramePr>
            <a:graphicFrameLocks noGrp="1"/>
          </p:cNvGraphicFramePr>
          <p:nvPr>
            <p:extLst>
              <p:ext uri="{D42A27DB-BD31-4B8C-83A1-F6EECF244321}">
                <p14:modId xmlns:p14="http://schemas.microsoft.com/office/powerpoint/2010/main" val="1105578066"/>
              </p:ext>
            </p:extLst>
          </p:nvPr>
        </p:nvGraphicFramePr>
        <p:xfrm>
          <a:off x="353762" y="688569"/>
          <a:ext cx="8367582" cy="2091207"/>
        </p:xfrm>
        <a:graphic>
          <a:graphicData uri="http://schemas.openxmlformats.org/drawingml/2006/table">
            <a:tbl>
              <a:tblPr firstRow="1" bandRow="1">
                <a:tableStyleId>{21E4AEA4-8DFA-4A89-87EB-49C32662AFE0}</a:tableStyleId>
              </a:tblPr>
              <a:tblGrid>
                <a:gridCol w="1690430">
                  <a:extLst>
                    <a:ext uri="{9D8B030D-6E8A-4147-A177-3AD203B41FA5}">
                      <a16:colId xmlns:a16="http://schemas.microsoft.com/office/drawing/2014/main" val="20000"/>
                    </a:ext>
                  </a:extLst>
                </a:gridCol>
                <a:gridCol w="2942464">
                  <a:extLst>
                    <a:ext uri="{9D8B030D-6E8A-4147-A177-3AD203B41FA5}">
                      <a16:colId xmlns:a16="http://schemas.microsoft.com/office/drawing/2014/main" val="20001"/>
                    </a:ext>
                  </a:extLst>
                </a:gridCol>
                <a:gridCol w="1166341">
                  <a:extLst>
                    <a:ext uri="{9D8B030D-6E8A-4147-A177-3AD203B41FA5}">
                      <a16:colId xmlns:a16="http://schemas.microsoft.com/office/drawing/2014/main" val="20002"/>
                    </a:ext>
                  </a:extLst>
                </a:gridCol>
                <a:gridCol w="1026540">
                  <a:extLst>
                    <a:ext uri="{9D8B030D-6E8A-4147-A177-3AD203B41FA5}">
                      <a16:colId xmlns:a16="http://schemas.microsoft.com/office/drawing/2014/main" val="1148028279"/>
                    </a:ext>
                  </a:extLst>
                </a:gridCol>
                <a:gridCol w="1541807">
                  <a:extLst>
                    <a:ext uri="{9D8B030D-6E8A-4147-A177-3AD203B41FA5}">
                      <a16:colId xmlns:a16="http://schemas.microsoft.com/office/drawing/2014/main" val="1177798490"/>
                    </a:ext>
                  </a:extLst>
                </a:gridCol>
              </a:tblGrid>
              <a:tr h="412775">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实施建议</a:t>
                      </a:r>
                    </a:p>
                  </a:txBody>
                  <a:tcPr marL="68580" marR="68580" marT="34290" marB="34290" anchor="ctr" anchorCtr="1"/>
                </a:tc>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阶段性检查节点</a:t>
                      </a:r>
                    </a:p>
                  </a:txBody>
                  <a:tcPr marL="68580" marR="68580" marT="34290" marB="34290" anchor="ctr" anchorCtr="1"/>
                </a:tc>
                <a:tc>
                  <a:txBody>
                    <a:bodyPr/>
                    <a:lstStyle/>
                    <a:p>
                      <a:pPr algn="ctr"/>
                      <a:r>
                        <a:rPr lang="zh-CN" altLang="en-US" sz="1500" b="1" dirty="0">
                          <a:solidFill>
                            <a:schemeClr val="bg1"/>
                          </a:solidFill>
                          <a:latin typeface="+mn-ea"/>
                          <a:ea typeface="+mn-ea"/>
                        </a:rPr>
                        <a:t>操作分值</a:t>
                      </a:r>
                    </a:p>
                  </a:txBody>
                  <a:tcPr marL="68580" marR="68580" marT="34290" marB="34290" anchor="ctr" anchorCtr="1"/>
                </a:tc>
                <a:tc>
                  <a:txBody>
                    <a:bodyPr/>
                    <a:lstStyle/>
                    <a:p>
                      <a:pPr algn="ctr"/>
                      <a:r>
                        <a:rPr lang="zh-CN" altLang="en-US" sz="1500" b="1" dirty="0">
                          <a:solidFill>
                            <a:schemeClr val="bg1"/>
                          </a:solidFill>
                          <a:latin typeface="+mn-ea"/>
                          <a:ea typeface="+mn-ea"/>
                        </a:rPr>
                        <a:t>报告分值</a:t>
                      </a:r>
                    </a:p>
                  </a:txBody>
                  <a:tcPr marL="68580" marR="68580" marT="34290" marB="34290" anchor="ctr" anchorCtr="1"/>
                </a:tc>
                <a:tc>
                  <a:txBody>
                    <a:bodyPr/>
                    <a:lstStyle/>
                    <a:p>
                      <a:pPr algn="ctr"/>
                      <a:r>
                        <a:rPr lang="zh-CN" altLang="en-US" sz="1500" b="1" dirty="0">
                          <a:solidFill>
                            <a:schemeClr val="bg1"/>
                          </a:solidFill>
                          <a:latin typeface="+mn-ea"/>
                          <a:ea typeface="+mn-ea"/>
                        </a:rPr>
                        <a:t>报告提交时间</a:t>
                      </a:r>
                    </a:p>
                  </a:txBody>
                  <a:tcPr marL="68580" marR="68580" marT="34290" marB="34290" anchor="ctr" anchorCtr="1"/>
                </a:tc>
                <a:extLst>
                  <a:ext uri="{0D108BD9-81ED-4DB2-BD59-A6C34878D82A}">
                    <a16:rowId xmlns:a16="http://schemas.microsoft.com/office/drawing/2014/main" val="10000"/>
                  </a:ext>
                </a:extLst>
              </a:tr>
              <a:tr h="386080">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1</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tx1"/>
                          </a:solidFill>
                          <a:latin typeface="+mn-ea"/>
                          <a:ea typeface="+mn-ea"/>
                          <a:cs typeface="Times New Roman" panose="02020603050405020304" pitchFamily="18" charset="0"/>
                        </a:rPr>
                        <a:t>EDA</a:t>
                      </a:r>
                      <a:r>
                        <a:rPr lang="zh-CN" altLang="en-US" sz="1400" b="1" kern="100" dirty="0">
                          <a:solidFill>
                            <a:schemeClr val="tx1"/>
                          </a:solidFill>
                          <a:latin typeface="+mn-ea"/>
                          <a:ea typeface="+mn-ea"/>
                          <a:cs typeface="Times New Roman" panose="02020603050405020304" pitchFamily="18" charset="0"/>
                        </a:rPr>
                        <a:t>技术基础</a:t>
                      </a:r>
                      <a:r>
                        <a:rPr lang="en-US" altLang="zh-CN" sz="1400" b="1" kern="100" dirty="0">
                          <a:solidFill>
                            <a:schemeClr val="tx1"/>
                          </a:solidFill>
                          <a:latin typeface="+mn-ea"/>
                          <a:ea typeface="+mn-ea"/>
                          <a:cs typeface="Times New Roman" panose="02020603050405020304" pitchFamily="18" charset="0"/>
                        </a:rPr>
                        <a:t>(38</a:t>
                      </a:r>
                      <a:r>
                        <a:rPr lang="zh-CN" altLang="en-US" sz="1400" b="1" kern="100" dirty="0">
                          <a:solidFill>
                            <a:schemeClr val="tx1"/>
                          </a:solidFill>
                          <a:latin typeface="+mn-ea"/>
                          <a:ea typeface="+mn-ea"/>
                          <a:cs typeface="Times New Roman" panose="02020603050405020304" pitchFamily="18" charset="0"/>
                        </a:rPr>
                        <a:t>译码器</a:t>
                      </a:r>
                      <a:r>
                        <a:rPr lang="en-US" altLang="zh-CN" sz="1400" b="1" kern="100" dirty="0">
                          <a:solidFill>
                            <a:schemeClr val="tx1"/>
                          </a:solidFill>
                          <a:latin typeface="+mn-ea"/>
                          <a:ea typeface="+mn-ea"/>
                          <a:cs typeface="Times New Roman" panose="02020603050405020304" pitchFamily="18" charset="0"/>
                        </a:rPr>
                        <a:t>&amp;</a:t>
                      </a:r>
                      <a:r>
                        <a:rPr lang="zh-CN" altLang="en-US" sz="1400" b="1" kern="100" dirty="0">
                          <a:solidFill>
                            <a:schemeClr val="tx1"/>
                          </a:solidFill>
                          <a:latin typeface="+mn-ea"/>
                          <a:ea typeface="+mn-ea"/>
                          <a:cs typeface="Times New Roman" panose="02020603050405020304" pitchFamily="18" charset="0"/>
                        </a:rPr>
                        <a:t>流水灯</a:t>
                      </a:r>
                      <a:r>
                        <a:rPr lang="en-US" altLang="zh-CN" sz="1400" b="1" kern="100" dirty="0">
                          <a:solidFill>
                            <a:schemeClr val="tx1"/>
                          </a:solidFill>
                          <a:latin typeface="+mn-ea"/>
                          <a:ea typeface="+mn-ea"/>
                          <a:cs typeface="Times New Roman" panose="02020603050405020304" pitchFamily="18" charset="0"/>
                        </a:rPr>
                        <a:t>)</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tc>
                <a:tc>
                  <a:txBody>
                    <a:bodyPr/>
                    <a:lstStyle/>
                    <a:p>
                      <a:pPr algn="ct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rowSpan="4">
                  <a:txBody>
                    <a:bodyPr/>
                    <a:lstStyle/>
                    <a:p>
                      <a:pPr algn="ctr"/>
                      <a:r>
                        <a:rPr lang="en-US" altLang="zh-CN" sz="1400" b="1" kern="100" dirty="0">
                          <a:solidFill>
                            <a:schemeClr val="tx1"/>
                          </a:solidFill>
                          <a:latin typeface="+mn-ea"/>
                          <a:ea typeface="+mn-ea"/>
                          <a:cs typeface="Times New Roman" panose="02020603050405020304" pitchFamily="18" charset="0"/>
                        </a:rPr>
                        <a:t>2%</a:t>
                      </a:r>
                    </a:p>
                  </a:txBody>
                  <a:tcPr marL="68580" marR="68580" marT="34290" marB="34290" anchor="ctr" anchorCtr="1"/>
                </a:tc>
                <a:tc rowSpan="4">
                  <a:txBody>
                    <a:bodyPr/>
                    <a:lstStyle/>
                    <a:p>
                      <a:pPr algn="ctr"/>
                      <a:r>
                        <a:rPr lang="zh-CN" altLang="en-US" sz="1400" b="1" kern="100" dirty="0">
                          <a:solidFill>
                            <a:schemeClr val="tx1"/>
                          </a:solidFill>
                          <a:latin typeface="+mn-ea"/>
                          <a:ea typeface="+mn-ea"/>
                          <a:cs typeface="Times New Roman" panose="02020603050405020304" pitchFamily="18" charset="0"/>
                        </a:rPr>
                        <a:t>项目结束两周内</a:t>
                      </a:r>
                    </a:p>
                  </a:txBody>
                  <a:tcPr marL="68580" marR="68580" marT="34290" marB="34290" anchor="ctr" anchorCtr="1"/>
                </a:tc>
                <a:extLst>
                  <a:ext uri="{0D108BD9-81ED-4DB2-BD59-A6C34878D82A}">
                    <a16:rowId xmlns:a16="http://schemas.microsoft.com/office/drawing/2014/main" val="10001"/>
                  </a:ext>
                </a:extLst>
              </a:tr>
              <a:tr h="457327">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tx1"/>
                          </a:solidFill>
                          <a:latin typeface="+mn-ea"/>
                          <a:ea typeface="+mn-ea"/>
                          <a:cs typeface="Times New Roman" panose="02020603050405020304" pitchFamily="18" charset="0"/>
                        </a:rPr>
                        <a:t>CPU</a:t>
                      </a:r>
                      <a:r>
                        <a:rPr lang="zh-CN" altLang="en-US" sz="1400" b="1" kern="100" dirty="0">
                          <a:solidFill>
                            <a:schemeClr val="tx1"/>
                          </a:solidFill>
                          <a:latin typeface="+mn-ea"/>
                          <a:ea typeface="+mn-ea"/>
                          <a:cs typeface="Times New Roman" panose="02020603050405020304" pitchFamily="18" charset="0"/>
                        </a:rPr>
                        <a:t>数据通路设计</a:t>
                      </a:r>
                    </a:p>
                  </a:txBody>
                  <a:tcPr marL="68580" marR="68580" marT="34290" marB="34290" anchor="ctr"/>
                </a:tc>
                <a:tc>
                  <a:txBody>
                    <a:bodyPr/>
                    <a:lstStyle/>
                    <a:p>
                      <a:pPr algn="ct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vMerge="1">
                  <a:txBody>
                    <a:bodyPr/>
                    <a:lstStyle/>
                    <a:p>
                      <a:endParaRPr dirty="0"/>
                    </a:p>
                  </a:txBody>
                  <a:tcPr marL="68580" marR="68580" marT="34290" marB="34290" anchor="ctr" anchorCtr="1"/>
                </a:tc>
                <a:tc vMerge="1">
                  <a:txBody>
                    <a:bodyPr/>
                    <a:lstStyle/>
                    <a:p>
                      <a:endParaRPr dirty="0"/>
                    </a:p>
                  </a:txBody>
                  <a:tcPr marL="68580" marR="68580" marT="34290" marB="34290" anchor="ctr" anchorCtr="1"/>
                </a:tc>
                <a:extLst>
                  <a:ext uri="{0D108BD9-81ED-4DB2-BD59-A6C34878D82A}">
                    <a16:rowId xmlns:a16="http://schemas.microsoft.com/office/drawing/2014/main" val="10002"/>
                  </a:ext>
                </a:extLst>
              </a:tr>
              <a:tr h="440817">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3</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tx1"/>
                          </a:solidFill>
                          <a:latin typeface="+mn-ea"/>
                          <a:ea typeface="+mn-ea"/>
                          <a:cs typeface="Times New Roman" panose="02020603050405020304" pitchFamily="18" charset="0"/>
                        </a:rPr>
                        <a:t>CPU</a:t>
                      </a:r>
                      <a:r>
                        <a:rPr lang="zh-CN" altLang="en-US" sz="1400" b="1" kern="100" dirty="0">
                          <a:solidFill>
                            <a:schemeClr val="tx1"/>
                          </a:solidFill>
                          <a:latin typeface="+mn-ea"/>
                          <a:ea typeface="+mn-ea"/>
                          <a:cs typeface="Times New Roman" panose="02020603050405020304" pitchFamily="18" charset="0"/>
                        </a:rPr>
                        <a:t>控制器设计</a:t>
                      </a:r>
                    </a:p>
                  </a:txBody>
                  <a:tcPr marL="68580" marR="68580" marT="34290" marB="34290" anchor="ctr"/>
                </a:tc>
                <a:tc>
                  <a:txBody>
                    <a:bodyPr/>
                    <a:lstStyle/>
                    <a:p>
                      <a:pPr algn="ct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94208">
                <a:tc>
                  <a:txBody>
                    <a:bodyPr/>
                    <a:lstStyle/>
                    <a:p>
                      <a:pPr marL="0" algn="ctr" defTabSz="685783" rtl="0" eaLnBrk="1" latinLnBrk="0" hangingPunct="1"/>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4</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solidFill>
                      <a:srgbClr val="F4E9E9"/>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sz="1400" b="1" kern="100" dirty="0">
                          <a:solidFill>
                            <a:schemeClr val="tx1"/>
                          </a:solidFill>
                          <a:latin typeface="+mn-ea"/>
                          <a:ea typeface="+mn-ea"/>
                          <a:cs typeface="Times New Roman" panose="02020603050405020304" pitchFamily="18" charset="0"/>
                        </a:rPr>
                        <a:t>CPU</a:t>
                      </a:r>
                      <a:r>
                        <a:rPr lang="zh-CN" altLang="en-US" sz="1400" b="1" kern="100" dirty="0">
                          <a:solidFill>
                            <a:schemeClr val="tx1"/>
                          </a:solidFill>
                          <a:latin typeface="+mn-ea"/>
                          <a:ea typeface="+mn-ea"/>
                          <a:cs typeface="Times New Roman" panose="02020603050405020304" pitchFamily="18" charset="0"/>
                        </a:rPr>
                        <a:t>整合与验证</a:t>
                      </a:r>
                    </a:p>
                  </a:txBody>
                  <a:tcPr marL="68580" marR="68580" marT="34290" marB="34290" anchor="ctr">
                    <a:solidFill>
                      <a:srgbClr val="F4E9E9"/>
                    </a:solidFill>
                  </a:tcPr>
                </a:tc>
                <a:tc>
                  <a:txBody>
                    <a:bodyPr/>
                    <a:lstStyle/>
                    <a:p>
                      <a:pPr marL="0" algn="l" defTabSz="685783" rtl="0" eaLnBrk="1" latinLnBrk="0" hangingPunct="1"/>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solidFill>
                      <a:srgbClr val="F4E9E9"/>
                    </a:solidFill>
                  </a:tcPr>
                </a:tc>
                <a:tc vMerge="1">
                  <a:txBody>
                    <a:bodyPr/>
                    <a:lstStyle/>
                    <a:p>
                      <a:pPr algn="ctr"/>
                      <a:endParaRPr lang="zh-CN" altLang="en-US" sz="1870" b="1" kern="100" dirty="0">
                        <a:solidFill>
                          <a:schemeClr val="tx1"/>
                        </a:solidFill>
                        <a:latin typeface="+mn-ea"/>
                        <a:ea typeface="+mn-ea"/>
                        <a:cs typeface="Times New Roman" panose="02020603050405020304" pitchFamily="18" charset="0"/>
                      </a:endParaRPr>
                    </a:p>
                  </a:txBody>
                  <a:tcPr/>
                </a:tc>
                <a:tc vMerge="1">
                  <a:txBody>
                    <a:bodyPr/>
                    <a:lstStyle/>
                    <a:p>
                      <a:pPr algn="ct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554BDB28-46B0-CBB6-12B0-B4299D976E1A}"/>
              </a:ext>
            </a:extLst>
          </p:cNvPr>
          <p:cNvSpPr txBox="1"/>
          <p:nvPr/>
        </p:nvSpPr>
        <p:spPr>
          <a:xfrm>
            <a:off x="331649" y="2893416"/>
            <a:ext cx="7829550" cy="1577355"/>
          </a:xfrm>
          <a:prstGeom prst="rect">
            <a:avLst/>
          </a:prstGeom>
          <a:noFill/>
        </p:spPr>
        <p:txBody>
          <a:bodyPr lIns="68580" tIns="34290" rIns="68580" bIns="34290">
            <a:spAutoFit/>
          </a:bodyPr>
          <a:lstStyle/>
          <a:p>
            <a:pPr algn="just" eaLnBrk="1" fontAlgn="auto" hangingPunct="1">
              <a:lnSpc>
                <a:spcPct val="150000"/>
              </a:lnSpc>
              <a:spcBef>
                <a:spcPts val="450"/>
              </a:spcBef>
              <a:spcAft>
                <a:spcPts val="0"/>
              </a:spcAft>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项目计划</a:t>
            </a:r>
            <a:endParaRPr lang="en-US" altLang="zh-CN" sz="1400" b="1"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分</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4</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周</a:t>
            </a:r>
            <a:r>
              <a:rPr lang="zh-CN" altLang="en-US" sz="1400" b="1" kern="100" dirty="0">
                <a:latin typeface="Times New Roman" panose="02020603050405020304" pitchFamily="18" charset="0"/>
                <a:ea typeface="+mn-ea"/>
                <a:cs typeface="Times New Roman" panose="02020603050405020304" pitchFamily="18" charset="0"/>
                <a:sym typeface="+mn-ea"/>
              </a:rPr>
              <a:t>实施</a:t>
            </a:r>
            <a:r>
              <a:rPr lang="zh-CN" altLang="zh-CN" sz="1400" b="1" kern="100" dirty="0">
                <a:latin typeface="Times New Roman" panose="02020603050405020304" pitchFamily="18" charset="0"/>
                <a:ea typeface="+mn-ea"/>
                <a:cs typeface="Times New Roman" panose="02020603050405020304" pitchFamily="18" charset="0"/>
                <a:sym typeface="+mn-ea"/>
              </a:rPr>
              <a:t>，每班学生实验时间</a:t>
            </a:r>
            <a:r>
              <a:rPr lang="zh-CN" altLang="zh-CN" sz="1400" b="1" kern="100">
                <a:latin typeface="Times New Roman" panose="02020603050405020304" pitchFamily="18" charset="0"/>
                <a:ea typeface="+mn-ea"/>
                <a:cs typeface="Times New Roman" panose="02020603050405020304" pitchFamily="18" charset="0"/>
                <a:sym typeface="+mn-ea"/>
              </a:rPr>
              <a:t>固定</a:t>
            </a:r>
            <a:r>
              <a:rPr lang="zh-CN" altLang="en-US" sz="1400" b="1" kern="100">
                <a:latin typeface="Times New Roman" panose="02020603050405020304" pitchFamily="18" charset="0"/>
                <a:ea typeface="+mn-ea"/>
                <a:cs typeface="Times New Roman" panose="02020603050405020304" pitchFamily="18" charset="0"/>
                <a:sym typeface="+mn-ea"/>
              </a:rPr>
              <a:t>。 </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每次</a:t>
            </a:r>
            <a:r>
              <a:rPr lang="zh-CN" altLang="zh-CN" sz="1400" b="1" kern="100" dirty="0">
                <a:latin typeface="Times New Roman" panose="02020603050405020304" pitchFamily="18" charset="0"/>
                <a:ea typeface="+mn-ea"/>
                <a:cs typeface="Times New Roman" panose="02020603050405020304" pitchFamily="18" charset="0"/>
                <a:sym typeface="+mn-ea"/>
              </a:rPr>
              <a:t>实验</a:t>
            </a:r>
            <a:r>
              <a:rPr lang="zh-CN" altLang="en-US" sz="1400" b="1" kern="100" dirty="0">
                <a:latin typeface="Times New Roman" panose="02020603050405020304" pitchFamily="18" charset="0"/>
                <a:ea typeface="+mn-ea"/>
                <a:cs typeface="Times New Roman" panose="02020603050405020304" pitchFamily="18" charset="0"/>
                <a:sym typeface="+mn-ea"/>
              </a:rPr>
              <a:t>持续</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3</a:t>
            </a:r>
            <a:r>
              <a:rPr lang="zh-CN"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个小时</a:t>
            </a:r>
            <a:r>
              <a:rPr lang="zh-CN" altLang="en-US" sz="1400" b="1" kern="100" dirty="0">
                <a:latin typeface="Times New Roman" panose="02020603050405020304" pitchFamily="18" charset="0"/>
                <a:ea typeface="+mn-ea"/>
                <a:cs typeface="Times New Roman" panose="02020603050405020304" pitchFamily="18" charset="0"/>
                <a:sym typeface="+mn-ea"/>
              </a:rPr>
              <a:t>，</a:t>
            </a:r>
            <a:r>
              <a:rPr lang="en-US" altLang="zh-CN" sz="1400" b="1" kern="100" dirty="0">
                <a:latin typeface="Times New Roman" panose="02020603050405020304" pitchFamily="18" charset="0"/>
                <a:ea typeface="+mn-ea"/>
                <a:cs typeface="Times New Roman" panose="02020603050405020304" pitchFamily="18" charset="0"/>
                <a:sym typeface="+mn-ea"/>
              </a:rPr>
              <a:t>4</a:t>
            </a:r>
            <a:r>
              <a:rPr lang="zh-CN" altLang="en-US" sz="1400" b="1" kern="100" dirty="0">
                <a:latin typeface="Times New Roman" panose="02020603050405020304" pitchFamily="18" charset="0"/>
                <a:ea typeface="+mn-ea"/>
                <a:cs typeface="Times New Roman" panose="02020603050405020304" pitchFamily="18" charset="0"/>
                <a:sym typeface="+mn-ea"/>
              </a:rPr>
              <a:t>学时，不允许迟到早退。</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如实验时间安排确有问题的，必须和实验老师确认后才能</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调换时间</a:t>
            </a:r>
            <a:r>
              <a:rPr lang="zh-CN" altLang="en-US" sz="1400" b="1" kern="100" dirty="0">
                <a:latin typeface="Times New Roman" panose="02020603050405020304" pitchFamily="18" charset="0"/>
                <a:ea typeface="+mn-ea"/>
                <a:cs typeface="Times New Roman" panose="02020603050405020304" pitchFamily="18" charset="0"/>
                <a:sym typeface="+mn-ea"/>
              </a:rPr>
              <a:t>，但需</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自备电脑</a:t>
            </a:r>
            <a:r>
              <a:rPr lang="zh-CN" altLang="en-US" sz="1400" b="1" kern="100" dirty="0">
                <a:latin typeface="Times New Roman" panose="02020603050405020304" pitchFamily="18" charset="0"/>
                <a:ea typeface="+mn-ea"/>
                <a:cs typeface="Times New Roman" panose="02020603050405020304" pitchFamily="18" charset="0"/>
                <a:sym typeface="+mn-ea"/>
              </a:rPr>
              <a:t>。</a:t>
            </a:r>
            <a:endParaRPr lang="en-US" altLang="zh-CN" sz="1400" b="1" kern="100" dirty="0">
              <a:latin typeface="Times New Roman" panose="02020603050405020304" pitchFamily="18" charset="0"/>
              <a:ea typeface="+mn-ea"/>
              <a:cs typeface="Times New Roman" panose="02020603050405020304" pitchFamily="18" charset="0"/>
              <a:sym typeface="+mn-ea"/>
            </a:endParaRPr>
          </a:p>
        </p:txBody>
      </p:sp>
      <p:sp>
        <p:nvSpPr>
          <p:cNvPr id="6"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dirty="0">
                <a:latin typeface="Times New Roman" panose="02020603050405020304" pitchFamily="18" charset="0"/>
                <a:cs typeface="Times New Roman" panose="02020603050405020304" pitchFamily="18" charset="0"/>
              </a:rPr>
              <a:t>项目实施计划建议</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a:t>
            </a:fld>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EA11AB-1BD7-75C4-BAB1-6575BC72155B}"/>
              </a:ext>
            </a:extLst>
          </p:cNvPr>
          <p:cNvSpPr txBox="1"/>
          <p:nvPr/>
        </p:nvSpPr>
        <p:spPr>
          <a:xfrm>
            <a:off x="153403" y="992869"/>
            <a:ext cx="6976511" cy="854080"/>
          </a:xfrm>
          <a:prstGeom prst="rect">
            <a:avLst/>
          </a:prstGeom>
          <a:noFill/>
        </p:spPr>
        <p:txBody>
          <a:bodyPr wrap="square" lIns="68580" tIns="34290" rIns="68580" bIns="34290">
            <a:spAutoFit/>
          </a:bodyPr>
          <a:lstStyle/>
          <a:p>
            <a:r>
              <a:rPr lang="zh-CN" altLang="en-US" sz="1700" dirty="0"/>
              <a:t>module LEDwater(clk,rst_n,stop,led);</a:t>
            </a:r>
          </a:p>
          <a:p>
            <a:r>
              <a:rPr lang="zh-CN" altLang="en-US" sz="1700" dirty="0"/>
              <a:t>  input clk,rst_n,stop;</a:t>
            </a:r>
          </a:p>
          <a:p>
            <a:r>
              <a:rPr lang="zh-CN" altLang="en-US" sz="1700" dirty="0"/>
              <a:t>  output reg[7:0] led;</a:t>
            </a:r>
          </a:p>
        </p:txBody>
      </p:sp>
      <p:pic>
        <p:nvPicPr>
          <p:cNvPr id="8" name="图片 7">
            <a:extLst>
              <a:ext uri="{FF2B5EF4-FFF2-40B4-BE49-F238E27FC236}">
                <a16:creationId xmlns:a16="http://schemas.microsoft.com/office/drawing/2014/main" id="{02D068B1-48ED-4BE0-77D7-23064D5A0D93}"/>
              </a:ext>
            </a:extLst>
          </p:cNvPr>
          <p:cNvPicPr>
            <a:picLocks noChangeAspect="1"/>
          </p:cNvPicPr>
          <p:nvPr/>
        </p:nvPicPr>
        <p:blipFill>
          <a:blip r:embed="rId2"/>
          <a:stretch>
            <a:fillRect/>
          </a:stretch>
        </p:blipFill>
        <p:spPr>
          <a:xfrm>
            <a:off x="45952" y="2945956"/>
            <a:ext cx="9052096" cy="1479260"/>
          </a:xfrm>
          <a:prstGeom prst="rect">
            <a:avLst/>
          </a:prstGeom>
        </p:spPr>
      </p:pic>
      <p:sp>
        <p:nvSpPr>
          <p:cNvPr id="3" name="标题 1">
            <a:extLst>
              <a:ext uri="{FF2B5EF4-FFF2-40B4-BE49-F238E27FC236}">
                <a16:creationId xmlns:a16="http://schemas.microsoft.com/office/drawing/2014/main" id="{B868250D-8416-3D2A-0929-32FD5D67029E}"/>
              </a:ext>
            </a:extLst>
          </p:cNvPr>
          <p:cNvSpPr txBox="1">
            <a:spLocks/>
          </p:cNvSpPr>
          <p:nvPr/>
        </p:nvSpPr>
        <p:spPr bwMode="auto">
          <a:xfrm>
            <a:off x="153403" y="1"/>
            <a:ext cx="8426450" cy="50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900" algn="l" rtl="0" fontAlgn="base">
              <a:spcBef>
                <a:spcPct val="0"/>
              </a:spcBef>
              <a:spcAft>
                <a:spcPct val="0"/>
              </a:spcAft>
              <a:defRPr sz="2400" b="1">
                <a:solidFill>
                  <a:srgbClr val="0A419B"/>
                </a:solidFill>
                <a:latin typeface="微软雅黑" pitchFamily="34" charset="-122"/>
                <a:ea typeface="微软雅黑" pitchFamily="34" charset="-122"/>
              </a:defRPr>
            </a:lvl6pPr>
            <a:lvl7pPr marL="685800" algn="l" rtl="0" fontAlgn="base">
              <a:spcBef>
                <a:spcPct val="0"/>
              </a:spcBef>
              <a:spcAft>
                <a:spcPct val="0"/>
              </a:spcAft>
              <a:defRPr sz="2400" b="1">
                <a:solidFill>
                  <a:srgbClr val="0A419B"/>
                </a:solidFill>
                <a:latin typeface="微软雅黑" pitchFamily="34" charset="-122"/>
                <a:ea typeface="微软雅黑" pitchFamily="34" charset="-122"/>
              </a:defRPr>
            </a:lvl7pPr>
            <a:lvl8pPr marL="1028700" algn="l" rtl="0" fontAlgn="base">
              <a:spcBef>
                <a:spcPct val="0"/>
              </a:spcBef>
              <a:spcAft>
                <a:spcPct val="0"/>
              </a:spcAft>
              <a:defRPr sz="2400" b="1">
                <a:solidFill>
                  <a:srgbClr val="0A419B"/>
                </a:solidFill>
                <a:latin typeface="微软雅黑" pitchFamily="34" charset="-122"/>
                <a:ea typeface="微软雅黑" pitchFamily="34" charset="-122"/>
              </a:defRPr>
            </a:lvl8pPr>
            <a:lvl9pPr marL="1371600"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eaLnBrk="1" hangingPunct="1"/>
            <a:r>
              <a:rPr lang="zh-CN" altLang="en-US" dirty="0"/>
              <a:t>附加</a:t>
            </a:r>
            <a:r>
              <a:rPr lang="en-US" altLang="zh-CN" dirty="0"/>
              <a:t>/</a:t>
            </a:r>
            <a:r>
              <a:rPr lang="zh-CN" altLang="en-US" dirty="0"/>
              <a:t>作业</a:t>
            </a:r>
            <a:r>
              <a:rPr lang="en-US" altLang="zh-CN" dirty="0"/>
              <a:t>: </a:t>
            </a:r>
            <a:r>
              <a:rPr lang="zh-CN" altLang="en-US" dirty="0"/>
              <a:t>流水灯电路</a:t>
            </a:r>
            <a:r>
              <a:rPr lang="en-US" altLang="zh-CN" dirty="0"/>
              <a:t>(</a:t>
            </a:r>
            <a:r>
              <a:rPr lang="en-US" altLang="zh-CN" dirty="0" err="1"/>
              <a:t>ledwater.v</a:t>
            </a:r>
            <a:r>
              <a:rPr lang="en-US" altLang="zh-CN" dirty="0"/>
              <a:t>)</a:t>
            </a:r>
            <a:endParaRPr lang="zh-CN" altLang="en-US" dirty="0"/>
          </a:p>
        </p:txBody>
      </p:sp>
      <p:sp>
        <p:nvSpPr>
          <p:cNvPr id="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70</a:t>
            </a:fld>
            <a:endParaRPr lang="zh-CN" altLang="en-US" dirty="0"/>
          </a:p>
        </p:txBody>
      </p:sp>
    </p:spTree>
    <p:extLst>
      <p:ext uri="{BB962C8B-B14F-4D97-AF65-F5344CB8AC3E}">
        <p14:creationId xmlns:p14="http://schemas.microsoft.com/office/powerpoint/2010/main" val="3284107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D1ADF-77C8-3FB9-BC93-8E60A091E5D0}"/>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712FFC4E-E515-F561-7BB4-7A59A30918FC}"/>
              </a:ext>
            </a:extLst>
          </p:cNvPr>
          <p:cNvSpPr txBox="1">
            <a:spLocks/>
          </p:cNvSpPr>
          <p:nvPr/>
        </p:nvSpPr>
        <p:spPr bwMode="auto">
          <a:xfrm>
            <a:off x="153403" y="1"/>
            <a:ext cx="8426450" cy="50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900" algn="l" rtl="0" fontAlgn="base">
              <a:spcBef>
                <a:spcPct val="0"/>
              </a:spcBef>
              <a:spcAft>
                <a:spcPct val="0"/>
              </a:spcAft>
              <a:defRPr sz="2400" b="1">
                <a:solidFill>
                  <a:srgbClr val="0A419B"/>
                </a:solidFill>
                <a:latin typeface="微软雅黑" pitchFamily="34" charset="-122"/>
                <a:ea typeface="微软雅黑" pitchFamily="34" charset="-122"/>
              </a:defRPr>
            </a:lvl6pPr>
            <a:lvl7pPr marL="685800" algn="l" rtl="0" fontAlgn="base">
              <a:spcBef>
                <a:spcPct val="0"/>
              </a:spcBef>
              <a:spcAft>
                <a:spcPct val="0"/>
              </a:spcAft>
              <a:defRPr sz="2400" b="1">
                <a:solidFill>
                  <a:srgbClr val="0A419B"/>
                </a:solidFill>
                <a:latin typeface="微软雅黑" pitchFamily="34" charset="-122"/>
                <a:ea typeface="微软雅黑" pitchFamily="34" charset="-122"/>
              </a:defRPr>
            </a:lvl7pPr>
            <a:lvl8pPr marL="1028700" algn="l" rtl="0" fontAlgn="base">
              <a:spcBef>
                <a:spcPct val="0"/>
              </a:spcBef>
              <a:spcAft>
                <a:spcPct val="0"/>
              </a:spcAft>
              <a:defRPr sz="2400" b="1">
                <a:solidFill>
                  <a:srgbClr val="0A419B"/>
                </a:solidFill>
                <a:latin typeface="微软雅黑" pitchFamily="34" charset="-122"/>
                <a:ea typeface="微软雅黑" pitchFamily="34" charset="-122"/>
              </a:defRPr>
            </a:lvl8pPr>
            <a:lvl9pPr marL="1371600" algn="l" rtl="0" fontAlgn="base">
              <a:spcBef>
                <a:spcPct val="0"/>
              </a:spcBef>
              <a:spcAft>
                <a:spcPct val="0"/>
              </a:spcAft>
              <a:defRPr sz="2400" b="1">
                <a:solidFill>
                  <a:srgbClr val="0A419B"/>
                </a:solidFill>
                <a:latin typeface="微软雅黑" pitchFamily="34" charset="-122"/>
                <a:ea typeface="微软雅黑" pitchFamily="34" charset="-122"/>
              </a:defRPr>
            </a:lvl9pPr>
          </a:lstStyle>
          <a:p>
            <a:pPr eaLnBrk="1" hangingPunct="1"/>
            <a:r>
              <a:rPr lang="zh-CN" altLang="en-US" dirty="0"/>
              <a:t>附加</a:t>
            </a:r>
            <a:r>
              <a:rPr lang="en-US" altLang="zh-CN" dirty="0"/>
              <a:t>/</a:t>
            </a:r>
            <a:r>
              <a:rPr lang="zh-CN" altLang="en-US" dirty="0"/>
              <a:t>作业</a:t>
            </a:r>
            <a:r>
              <a:rPr lang="en-US" altLang="zh-CN" dirty="0"/>
              <a:t>: </a:t>
            </a:r>
            <a:r>
              <a:rPr lang="zh-CN" altLang="en-US" dirty="0"/>
              <a:t>流水灯电路</a:t>
            </a:r>
            <a:r>
              <a:rPr lang="en-US" altLang="zh-CN" dirty="0"/>
              <a:t>(</a:t>
            </a:r>
            <a:r>
              <a:rPr lang="en-US" altLang="zh-CN" dirty="0" err="1"/>
              <a:t>ledwater.v</a:t>
            </a:r>
            <a:r>
              <a:rPr lang="en-US" altLang="zh-CN" dirty="0"/>
              <a:t>)</a:t>
            </a:r>
            <a:endParaRPr lang="zh-CN" altLang="en-US" dirty="0"/>
          </a:p>
        </p:txBody>
      </p:sp>
      <p:sp>
        <p:nvSpPr>
          <p:cNvPr id="5" name="日期占位符 3">
            <a:extLst>
              <a:ext uri="{FF2B5EF4-FFF2-40B4-BE49-F238E27FC236}">
                <a16:creationId xmlns:a16="http://schemas.microsoft.com/office/drawing/2014/main" id="{C370CE70-17F1-E83D-E501-7DC8D818AD37}"/>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C92B4455-4090-FA7F-E938-8E71F7C3203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71</a:t>
            </a:fld>
            <a:endParaRPr lang="zh-CN" altLang="en-US" dirty="0"/>
          </a:p>
        </p:txBody>
      </p:sp>
      <p:sp>
        <p:nvSpPr>
          <p:cNvPr id="4" name="文本框 3">
            <a:extLst>
              <a:ext uri="{FF2B5EF4-FFF2-40B4-BE49-F238E27FC236}">
                <a16:creationId xmlns:a16="http://schemas.microsoft.com/office/drawing/2014/main" id="{CB42384B-1355-7738-424A-B990AD77CCA0}"/>
              </a:ext>
            </a:extLst>
          </p:cNvPr>
          <p:cNvSpPr txBox="1"/>
          <p:nvPr/>
        </p:nvSpPr>
        <p:spPr>
          <a:xfrm>
            <a:off x="457200" y="2064425"/>
            <a:ext cx="6105331" cy="1477328"/>
          </a:xfrm>
          <a:prstGeom prst="rect">
            <a:avLst/>
          </a:prstGeom>
          <a:noFill/>
        </p:spPr>
        <p:txBody>
          <a:bodyPr wrap="square">
            <a:spAutoFit/>
          </a:bodyPr>
          <a:lstStyle/>
          <a:p>
            <a:pPr eaLnBrk="1" hangingPunct="1">
              <a:buFont typeface="Wingdings" panose="05000000000000000000" pitchFamily="2" charset="2"/>
              <a:buChar char="Ø"/>
              <a:defRPr/>
            </a:pPr>
            <a:r>
              <a:rPr lang="zh-CN" altLang="en-US" sz="1800" dirty="0">
                <a:latin typeface="+mj-ea"/>
                <a:ea typeface="+mj-ea"/>
              </a:rPr>
              <a:t>注意记录以下数据，方便后续写到报告中：</a:t>
            </a:r>
            <a:endParaRPr lang="en-US" altLang="zh-CN" sz="1800" dirty="0">
              <a:latin typeface="+mj-ea"/>
              <a:ea typeface="+mj-ea"/>
            </a:endParaRPr>
          </a:p>
          <a:p>
            <a:pPr marL="0" indent="0" eaLnBrk="1" hangingPunct="1">
              <a:defRPr/>
            </a:pPr>
            <a:r>
              <a:rPr lang="en-US" altLang="zh-CN" sz="1800" dirty="0">
                <a:latin typeface="+mj-ea"/>
                <a:ea typeface="+mj-ea"/>
              </a:rPr>
              <a:t>     1</a:t>
            </a:r>
            <a:r>
              <a:rPr lang="zh-CN" altLang="en-US" sz="1800" dirty="0">
                <a:latin typeface="+mj-ea"/>
                <a:ea typeface="+mj-ea"/>
              </a:rPr>
              <a:t>、</a:t>
            </a:r>
            <a:r>
              <a:rPr lang="en-US" altLang="zh-CN" sz="1800" dirty="0" err="1">
                <a:latin typeface="+mj-ea"/>
                <a:ea typeface="+mj-ea"/>
              </a:rPr>
              <a:t>verilog</a:t>
            </a:r>
            <a:r>
              <a:rPr lang="zh-CN" altLang="en-US" sz="1800" dirty="0">
                <a:latin typeface="+mj-ea"/>
                <a:ea typeface="+mj-ea"/>
              </a:rPr>
              <a:t>代码（带注释，分析设计思路）</a:t>
            </a:r>
            <a:endParaRPr lang="en-US" altLang="zh-CN" sz="1800" dirty="0">
              <a:latin typeface="+mj-ea"/>
              <a:ea typeface="+mj-ea"/>
            </a:endParaRPr>
          </a:p>
          <a:p>
            <a:pPr marL="0" indent="0" eaLnBrk="1" hangingPunct="1">
              <a:defRPr/>
            </a:pPr>
            <a:r>
              <a:rPr lang="en-US" altLang="zh-CN" sz="1800" dirty="0">
                <a:latin typeface="+mj-ea"/>
                <a:ea typeface="+mj-ea"/>
              </a:rPr>
              <a:t>     2</a:t>
            </a:r>
            <a:r>
              <a:rPr lang="zh-CN" altLang="en-US" sz="1800" dirty="0">
                <a:latin typeface="+mj-ea"/>
                <a:ea typeface="+mj-ea"/>
              </a:rPr>
              <a:t>、</a:t>
            </a:r>
            <a:r>
              <a:rPr lang="en-US" altLang="zh-CN" sz="1800" dirty="0">
                <a:latin typeface="+mj-ea"/>
                <a:ea typeface="+mj-ea"/>
              </a:rPr>
              <a:t>testbench</a:t>
            </a:r>
            <a:r>
              <a:rPr lang="zh-CN" altLang="en-US" sz="1800" dirty="0">
                <a:latin typeface="+mj-ea"/>
                <a:ea typeface="+mj-ea"/>
              </a:rPr>
              <a:t>代码（带注释，分析测试思路）</a:t>
            </a:r>
            <a:endParaRPr lang="en-US" altLang="zh-CN" sz="1800" dirty="0">
              <a:latin typeface="+mj-ea"/>
              <a:ea typeface="+mj-ea"/>
            </a:endParaRPr>
          </a:p>
          <a:p>
            <a:pPr marL="0" indent="0" eaLnBrk="1" hangingPunct="1">
              <a:defRPr/>
            </a:pPr>
            <a:r>
              <a:rPr lang="en-US" altLang="zh-CN" sz="1800" dirty="0">
                <a:latin typeface="+mj-ea"/>
                <a:ea typeface="+mj-ea"/>
              </a:rPr>
              <a:t>     3</a:t>
            </a:r>
            <a:r>
              <a:rPr lang="zh-CN" altLang="en-US" sz="1800" dirty="0">
                <a:latin typeface="+mj-ea"/>
                <a:ea typeface="+mj-ea"/>
              </a:rPr>
              <a:t>、软件仿真波形截图（附结果分析文字说明）</a:t>
            </a:r>
            <a:endParaRPr lang="en-US" altLang="zh-CN" sz="1800" dirty="0">
              <a:latin typeface="+mj-ea"/>
              <a:ea typeface="+mj-ea"/>
            </a:endParaRPr>
          </a:p>
          <a:p>
            <a:pPr marL="0" indent="0" eaLnBrk="1" hangingPunct="1">
              <a:defRPr/>
            </a:pPr>
            <a:r>
              <a:rPr lang="en-US" altLang="zh-CN" sz="1800" dirty="0">
                <a:latin typeface="+mj-ea"/>
                <a:ea typeface="+mj-ea"/>
              </a:rPr>
              <a:t>     4</a:t>
            </a:r>
            <a:r>
              <a:rPr lang="zh-CN" altLang="en-US" sz="1800" dirty="0">
                <a:latin typeface="+mj-ea"/>
                <a:ea typeface="+mj-ea"/>
              </a:rPr>
              <a:t>、下板的拍照（拍一张就行，附结果分析文字说明）</a:t>
            </a:r>
            <a:endParaRPr lang="en-US" altLang="zh-CN" sz="1800" dirty="0">
              <a:latin typeface="+mj-ea"/>
              <a:ea typeface="+mj-ea"/>
            </a:endParaRPr>
          </a:p>
        </p:txBody>
      </p:sp>
      <p:sp>
        <p:nvSpPr>
          <p:cNvPr id="10" name="文本框 9">
            <a:extLst>
              <a:ext uri="{FF2B5EF4-FFF2-40B4-BE49-F238E27FC236}">
                <a16:creationId xmlns:a16="http://schemas.microsoft.com/office/drawing/2014/main" id="{18D7A884-C974-C84F-0E16-E697E8886388}"/>
              </a:ext>
            </a:extLst>
          </p:cNvPr>
          <p:cNvSpPr txBox="1"/>
          <p:nvPr/>
        </p:nvSpPr>
        <p:spPr>
          <a:xfrm>
            <a:off x="457200" y="622154"/>
            <a:ext cx="6273282" cy="369332"/>
          </a:xfrm>
          <a:prstGeom prst="rect">
            <a:avLst/>
          </a:prstGeom>
          <a:noFill/>
        </p:spPr>
        <p:txBody>
          <a:bodyPr wrap="square">
            <a:spAutoFit/>
          </a:bodyPr>
          <a:lstStyle/>
          <a:p>
            <a:pPr eaLnBrk="1" hangingPunct="1">
              <a:buFont typeface="Wingdings" panose="05000000000000000000" pitchFamily="2" charset="2"/>
              <a:buChar char="Ø"/>
              <a:defRPr/>
            </a:pPr>
            <a:r>
              <a:rPr lang="zh-CN" altLang="en-US" sz="1800" dirty="0">
                <a:latin typeface="+mj-ea"/>
                <a:ea typeface="+mj-ea"/>
              </a:rPr>
              <a:t>小组同学共同完成项目</a:t>
            </a:r>
            <a:r>
              <a:rPr lang="en-US" altLang="zh-CN" sz="1800" dirty="0">
                <a:latin typeface="+mj-ea"/>
                <a:ea typeface="+mj-ea"/>
              </a:rPr>
              <a:t>1-</a:t>
            </a:r>
            <a:r>
              <a:rPr lang="zh-CN" altLang="en-US" sz="1800" dirty="0">
                <a:latin typeface="+mj-ea"/>
                <a:ea typeface="+mj-ea"/>
              </a:rPr>
              <a:t>报告模板中的下述内容：</a:t>
            </a:r>
            <a:endParaRPr lang="en-US" altLang="zh-CN" sz="1800" dirty="0">
              <a:latin typeface="+mj-ea"/>
              <a:ea typeface="+mj-ea"/>
            </a:endParaRPr>
          </a:p>
        </p:txBody>
      </p:sp>
      <p:pic>
        <p:nvPicPr>
          <p:cNvPr id="12" name="图片 11" descr="图形用户界面, 文本, 应用程序, 电子邮件&#10;&#10;描述已自动生成">
            <a:extLst>
              <a:ext uri="{FF2B5EF4-FFF2-40B4-BE49-F238E27FC236}">
                <a16:creationId xmlns:a16="http://schemas.microsoft.com/office/drawing/2014/main" id="{7C00B48A-485D-2758-A716-FDA93849C624}"/>
              </a:ext>
            </a:extLst>
          </p:cNvPr>
          <p:cNvPicPr>
            <a:picLocks noChangeAspect="1"/>
          </p:cNvPicPr>
          <p:nvPr/>
        </p:nvPicPr>
        <p:blipFill>
          <a:blip r:embed="rId2">
            <a:extLst>
              <a:ext uri="{28A0092B-C50C-407E-A947-70E740481C1C}">
                <a14:useLocalDpi xmlns:a14="http://schemas.microsoft.com/office/drawing/2010/main" val="0"/>
              </a:ext>
            </a:extLst>
          </a:blip>
          <a:srcRect r="49189" b="85284"/>
          <a:stretch/>
        </p:blipFill>
        <p:spPr>
          <a:xfrm>
            <a:off x="989239" y="992616"/>
            <a:ext cx="4167480" cy="837346"/>
          </a:xfrm>
          <a:prstGeom prst="rect">
            <a:avLst/>
          </a:prstGeom>
        </p:spPr>
      </p:pic>
    </p:spTree>
    <p:extLst>
      <p:ext uri="{BB962C8B-B14F-4D97-AF65-F5344CB8AC3E}">
        <p14:creationId xmlns:p14="http://schemas.microsoft.com/office/powerpoint/2010/main" val="351889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D6E23E-0A17-8374-8BED-AE0B8F1B9F37}"/>
              </a:ext>
            </a:extLst>
          </p:cNvPr>
          <p:cNvSpPr/>
          <p:nvPr/>
        </p:nvSpPr>
        <p:spPr>
          <a:xfrm>
            <a:off x="6515100" y="4914900"/>
            <a:ext cx="14859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34819" name="组合 9">
            <a:extLst>
              <a:ext uri="{FF2B5EF4-FFF2-40B4-BE49-F238E27FC236}">
                <a16:creationId xmlns:a16="http://schemas.microsoft.com/office/drawing/2014/main" id="{AD34E5D7-6A9C-7280-4568-830569D0C060}"/>
              </a:ext>
            </a:extLst>
          </p:cNvPr>
          <p:cNvGrpSpPr>
            <a:grpSpLocks/>
          </p:cNvGrpSpPr>
          <p:nvPr/>
        </p:nvGrpSpPr>
        <p:grpSpPr bwMode="auto">
          <a:xfrm>
            <a:off x="6229350" y="4114800"/>
            <a:ext cx="1657350" cy="971550"/>
            <a:chOff x="6781800" y="5486400"/>
            <a:chExt cx="2209800" cy="1295400"/>
          </a:xfrm>
        </p:grpSpPr>
        <p:sp>
          <p:nvSpPr>
            <p:cNvPr id="5" name="矩形 4">
              <a:extLst>
                <a:ext uri="{FF2B5EF4-FFF2-40B4-BE49-F238E27FC236}">
                  <a16:creationId xmlns:a16="http://schemas.microsoft.com/office/drawing/2014/main" id="{99E0E58E-A9B8-0904-D3D7-64E2E9AEA697}"/>
                </a:ext>
              </a:extLst>
            </p:cNvPr>
            <p:cNvSpPr/>
            <p:nvPr/>
          </p:nvSpPr>
          <p:spPr>
            <a:xfrm>
              <a:off x="6781800" y="5486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34829" name="Picture 10" descr="uestc">
              <a:extLst>
                <a:ext uri="{FF2B5EF4-FFF2-40B4-BE49-F238E27FC236}">
                  <a16:creationId xmlns:a16="http://schemas.microsoft.com/office/drawing/2014/main" id="{820B8F5C-8CF0-94D4-1491-E4D21E4F527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7062" y="6038089"/>
              <a:ext cx="744538" cy="74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0" name="日期占位符 7">
            <a:extLst>
              <a:ext uri="{FF2B5EF4-FFF2-40B4-BE49-F238E27FC236}">
                <a16:creationId xmlns:a16="http://schemas.microsoft.com/office/drawing/2014/main" id="{3F11BEB6-183A-823B-8B56-8C8966F36169}"/>
              </a:ext>
            </a:extLst>
          </p:cNvPr>
          <p:cNvSpPr>
            <a:spLocks noGrp="1" noChangeArrowheads="1"/>
          </p:cNvSpPr>
          <p:nvPr>
            <p:ph type="dt" sz="quarter" idx="10"/>
          </p:nvPr>
        </p:nvSpPr>
        <p:spPr>
          <a:xfrm>
            <a:off x="1485900" y="4900612"/>
            <a:ext cx="16002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2C7686-8FC8-4D2F-AA59-E048BBAD5A87}" type="datetime1">
              <a:rPr lang="zh-CN" altLang="en-US" sz="1050"/>
              <a:pPr>
                <a:spcBef>
                  <a:spcPct val="0"/>
                </a:spcBef>
                <a:buFontTx/>
                <a:buNone/>
              </a:pPr>
              <a:t>2025/5/14</a:t>
            </a:fld>
            <a:endParaRPr lang="zh-CN" altLang="en-US" sz="1050"/>
          </a:p>
        </p:txBody>
      </p:sp>
      <p:sp>
        <p:nvSpPr>
          <p:cNvPr id="34821" name="Line 234">
            <a:extLst>
              <a:ext uri="{FF2B5EF4-FFF2-40B4-BE49-F238E27FC236}">
                <a16:creationId xmlns:a16="http://schemas.microsoft.com/office/drawing/2014/main" id="{88079406-0041-0961-BAAC-56847BB8B42F}"/>
              </a:ext>
            </a:extLst>
          </p:cNvPr>
          <p:cNvSpPr>
            <a:spLocks noChangeShapeType="1"/>
          </p:cNvSpPr>
          <p:nvPr/>
        </p:nvSpPr>
        <p:spPr bwMode="auto">
          <a:xfrm>
            <a:off x="2171700" y="531019"/>
            <a:ext cx="3600450"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4822" name="TextBox 20">
            <a:extLst>
              <a:ext uri="{FF2B5EF4-FFF2-40B4-BE49-F238E27FC236}">
                <a16:creationId xmlns:a16="http://schemas.microsoft.com/office/drawing/2014/main" id="{333F1D2B-CCE9-6AD7-7D4F-4EF62F5E03CD}"/>
              </a:ext>
            </a:extLst>
          </p:cNvPr>
          <p:cNvSpPr txBox="1">
            <a:spLocks noChangeArrowheads="1"/>
          </p:cNvSpPr>
          <p:nvPr/>
        </p:nvSpPr>
        <p:spPr bwMode="auto">
          <a:xfrm>
            <a:off x="2728913" y="57150"/>
            <a:ext cx="18323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solidFill>
                  <a:srgbClr val="0070C0"/>
                </a:solidFill>
                <a:latin typeface="华文行楷" panose="02010800040101010101" pitchFamily="2" charset="-122"/>
                <a:ea typeface="华文行楷" panose="02010800040101010101" pitchFamily="2" charset="-122"/>
              </a:rPr>
              <a:t>注意事项</a:t>
            </a:r>
          </a:p>
        </p:txBody>
      </p:sp>
      <p:sp>
        <p:nvSpPr>
          <p:cNvPr id="34823" name="Rectangle 250">
            <a:extLst>
              <a:ext uri="{FF2B5EF4-FFF2-40B4-BE49-F238E27FC236}">
                <a16:creationId xmlns:a16="http://schemas.microsoft.com/office/drawing/2014/main" id="{B0854622-B33C-C86C-5E88-B992B31EAEAD}"/>
              </a:ext>
            </a:extLst>
          </p:cNvPr>
          <p:cNvSpPr>
            <a:spLocks noChangeArrowheads="1"/>
          </p:cNvSpPr>
          <p:nvPr/>
        </p:nvSpPr>
        <p:spPr bwMode="auto">
          <a:xfrm rot="3419336">
            <a:off x="2025253" y="119063"/>
            <a:ext cx="359569" cy="390525"/>
          </a:xfrm>
          <a:prstGeom prst="rect">
            <a:avLst/>
          </a:prstGeom>
          <a:gradFill rotWithShape="0">
            <a:gsLst>
              <a:gs pos="0">
                <a:srgbClr val="0066FF"/>
              </a:gs>
              <a:gs pos="100000">
                <a:srgbClr val="0066FF"/>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FF"/>
            </a:extrusionClr>
            <a:contourClr>
              <a:srgbClr val="0066FF"/>
            </a:contourClr>
          </a:sp3d>
        </p:spPr>
        <p:txBody>
          <a:bodyPr wrap="none" anchor="ctr">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350">
              <a:solidFill>
                <a:srgbClr val="0070C0"/>
              </a:solidFill>
            </a:endParaRPr>
          </a:p>
        </p:txBody>
      </p:sp>
      <p:sp>
        <p:nvSpPr>
          <p:cNvPr id="34824" name="Text Box 252">
            <a:extLst>
              <a:ext uri="{FF2B5EF4-FFF2-40B4-BE49-F238E27FC236}">
                <a16:creationId xmlns:a16="http://schemas.microsoft.com/office/drawing/2014/main" id="{70B3F885-3BDC-4F60-DBEF-911AE2CF7B29}"/>
              </a:ext>
            </a:extLst>
          </p:cNvPr>
          <p:cNvSpPr txBox="1">
            <a:spLocks noChangeArrowheads="1"/>
          </p:cNvSpPr>
          <p:nvPr/>
        </p:nvSpPr>
        <p:spPr bwMode="auto">
          <a:xfrm>
            <a:off x="2043822" y="1512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solidFill>
                  <a:schemeClr val="bg1"/>
                </a:solidFill>
              </a:rPr>
              <a:t>7</a:t>
            </a:r>
          </a:p>
        </p:txBody>
      </p:sp>
      <p:sp>
        <p:nvSpPr>
          <p:cNvPr id="34825" name="Rectangle 3">
            <a:extLst>
              <a:ext uri="{FF2B5EF4-FFF2-40B4-BE49-F238E27FC236}">
                <a16:creationId xmlns:a16="http://schemas.microsoft.com/office/drawing/2014/main" id="{C32461D6-3FC7-8B41-7632-A15E4DBAEBBC}"/>
              </a:ext>
            </a:extLst>
          </p:cNvPr>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50"/>
          </a:p>
        </p:txBody>
      </p:sp>
      <p:sp>
        <p:nvSpPr>
          <p:cNvPr id="34826" name="灯片编号占位符 15">
            <a:extLst>
              <a:ext uri="{FF2B5EF4-FFF2-40B4-BE49-F238E27FC236}">
                <a16:creationId xmlns:a16="http://schemas.microsoft.com/office/drawing/2014/main" id="{937EC9C9-811A-D814-2A6C-9F871534BC3E}"/>
              </a:ext>
            </a:extLst>
          </p:cNvPr>
          <p:cNvSpPr>
            <a:spLocks noGrp="1" noChangeArrowheads="1"/>
          </p:cNvSpPr>
          <p:nvPr>
            <p:ph type="sldNum" sz="quarter" idx="12"/>
          </p:nvPr>
        </p:nvSpPr>
        <p:spPr>
          <a:xfrm>
            <a:off x="5715000" y="4686300"/>
            <a:ext cx="1600200" cy="357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Tx/>
              <a:buNone/>
            </a:pPr>
            <a:fld id="{297EF5BB-ACC1-4A88-8243-AD488A67F466}" type="slidenum">
              <a:rPr altLang="zh-CN" sz="1050"/>
              <a:pPr>
                <a:spcBef>
                  <a:spcPct val="0"/>
                </a:spcBef>
                <a:buFontTx/>
                <a:buNone/>
              </a:pPr>
              <a:t>72</a:t>
            </a:fld>
            <a:endParaRPr lang="zh-CN" altLang="zh-CN" sz="1050"/>
          </a:p>
        </p:txBody>
      </p:sp>
      <p:sp>
        <p:nvSpPr>
          <p:cNvPr id="14" name="TextBox 13">
            <a:extLst>
              <a:ext uri="{FF2B5EF4-FFF2-40B4-BE49-F238E27FC236}">
                <a16:creationId xmlns:a16="http://schemas.microsoft.com/office/drawing/2014/main" id="{B63A2E04-2533-75D2-0897-C581109C5C12}"/>
              </a:ext>
            </a:extLst>
          </p:cNvPr>
          <p:cNvSpPr txBox="1">
            <a:spLocks noChangeArrowheads="1"/>
          </p:cNvSpPr>
          <p:nvPr/>
        </p:nvSpPr>
        <p:spPr bwMode="auto">
          <a:xfrm>
            <a:off x="1327732" y="859734"/>
            <a:ext cx="5886450" cy="3323987"/>
          </a:xfrm>
          <a:prstGeom prst="rect">
            <a:avLst/>
          </a:prstGeom>
          <a:noFill/>
          <a:ln>
            <a:noFill/>
          </a:ln>
        </p:spPr>
        <p:txBody>
          <a:bodyPr>
            <a:spAutoFit/>
          </a:bodyPr>
          <a:lstStyle>
            <a:lvl1pPr marL="571500" indent="-5715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defRPr/>
            </a:pPr>
            <a:r>
              <a:rPr lang="zh-CN" altLang="en-US" sz="2100" dirty="0">
                <a:latin typeface="+mj-ea"/>
                <a:ea typeface="+mj-ea"/>
              </a:rPr>
              <a:t>小组同学共同完成项目</a:t>
            </a:r>
            <a:r>
              <a:rPr lang="en-US" altLang="zh-CN" sz="2100" dirty="0">
                <a:latin typeface="+mj-ea"/>
                <a:ea typeface="+mj-ea"/>
              </a:rPr>
              <a:t>1-</a:t>
            </a:r>
            <a:r>
              <a:rPr lang="zh-CN" altLang="en-US" sz="2100" dirty="0">
                <a:latin typeface="+mj-ea"/>
                <a:ea typeface="+mj-ea"/>
              </a:rPr>
              <a:t>报告模板中的下述内容：</a:t>
            </a:r>
            <a:endParaRPr lang="en-US" altLang="zh-CN" sz="2100" dirty="0">
              <a:latin typeface="+mj-ea"/>
              <a:ea typeface="+mj-ea"/>
            </a:endParaRPr>
          </a:p>
          <a:p>
            <a:pPr eaLnBrk="1" hangingPunct="1">
              <a:buFont typeface="Wingdings" panose="05000000000000000000" pitchFamily="2" charset="2"/>
              <a:buChar char="Ø"/>
              <a:defRPr/>
            </a:pPr>
            <a:r>
              <a:rPr lang="zh-CN" altLang="en-US" sz="2100" dirty="0">
                <a:latin typeface="+mj-ea"/>
                <a:ea typeface="+mj-ea"/>
              </a:rPr>
              <a:t>实验中注意记录以下数据写到实验报告中：</a:t>
            </a:r>
            <a:endParaRPr lang="en-US" altLang="zh-CN" sz="2100" dirty="0">
              <a:latin typeface="+mj-ea"/>
              <a:ea typeface="+mj-ea"/>
            </a:endParaRPr>
          </a:p>
          <a:p>
            <a:pPr marL="0" indent="0" eaLnBrk="1" hangingPunct="1">
              <a:defRPr/>
            </a:pPr>
            <a:r>
              <a:rPr lang="en-US" altLang="zh-CN" sz="2100" dirty="0">
                <a:latin typeface="+mj-ea"/>
                <a:ea typeface="+mj-ea"/>
              </a:rPr>
              <a:t>     1</a:t>
            </a:r>
            <a:r>
              <a:rPr lang="zh-CN" altLang="en-US" sz="2100" dirty="0">
                <a:latin typeface="+mj-ea"/>
                <a:ea typeface="+mj-ea"/>
              </a:rPr>
              <a:t>、</a:t>
            </a:r>
            <a:r>
              <a:rPr lang="en-US" altLang="zh-CN" sz="2100" dirty="0" err="1">
                <a:latin typeface="+mj-ea"/>
                <a:ea typeface="+mj-ea"/>
              </a:rPr>
              <a:t>verilog</a:t>
            </a:r>
            <a:r>
              <a:rPr lang="zh-CN" altLang="en-US" sz="2100" dirty="0">
                <a:latin typeface="+mj-ea"/>
                <a:ea typeface="+mj-ea"/>
              </a:rPr>
              <a:t>代码</a:t>
            </a:r>
            <a:endParaRPr lang="en-US" altLang="zh-CN" sz="2100" dirty="0">
              <a:latin typeface="+mj-ea"/>
              <a:ea typeface="+mj-ea"/>
            </a:endParaRPr>
          </a:p>
          <a:p>
            <a:pPr marL="0" indent="0" eaLnBrk="1" hangingPunct="1">
              <a:defRPr/>
            </a:pPr>
            <a:r>
              <a:rPr lang="en-US" altLang="zh-CN" sz="2100" dirty="0">
                <a:latin typeface="+mj-ea"/>
                <a:ea typeface="+mj-ea"/>
              </a:rPr>
              <a:t>     2</a:t>
            </a:r>
            <a:r>
              <a:rPr lang="zh-CN" altLang="en-US" sz="2100" dirty="0">
                <a:latin typeface="+mj-ea"/>
                <a:ea typeface="+mj-ea"/>
              </a:rPr>
              <a:t>、</a:t>
            </a:r>
            <a:r>
              <a:rPr lang="en-US" altLang="zh-CN" sz="2100" dirty="0" err="1">
                <a:latin typeface="+mj-ea"/>
                <a:ea typeface="+mj-ea"/>
              </a:rPr>
              <a:t>testbench</a:t>
            </a:r>
            <a:r>
              <a:rPr lang="zh-CN" altLang="en-US" sz="2100" dirty="0">
                <a:latin typeface="+mj-ea"/>
                <a:ea typeface="+mj-ea"/>
              </a:rPr>
              <a:t>代码</a:t>
            </a:r>
            <a:endParaRPr lang="en-US" altLang="zh-CN" sz="2100" dirty="0">
              <a:latin typeface="+mj-ea"/>
              <a:ea typeface="+mj-ea"/>
            </a:endParaRPr>
          </a:p>
          <a:p>
            <a:pPr marL="0" indent="0" eaLnBrk="1" hangingPunct="1">
              <a:defRPr/>
            </a:pPr>
            <a:r>
              <a:rPr lang="en-US" altLang="zh-CN" sz="2100" dirty="0">
                <a:latin typeface="+mj-ea"/>
                <a:ea typeface="+mj-ea"/>
              </a:rPr>
              <a:t>     3</a:t>
            </a:r>
            <a:r>
              <a:rPr lang="zh-CN" altLang="en-US" sz="2100" dirty="0">
                <a:latin typeface="+mj-ea"/>
                <a:ea typeface="+mj-ea"/>
              </a:rPr>
              <a:t>、软件仿真结果（报告中附结果分析文字说明）</a:t>
            </a:r>
            <a:endParaRPr lang="en-US" altLang="zh-CN" sz="2100" dirty="0">
              <a:latin typeface="+mj-ea"/>
              <a:ea typeface="+mj-ea"/>
            </a:endParaRPr>
          </a:p>
          <a:p>
            <a:pPr marL="0" indent="0" eaLnBrk="1" hangingPunct="1">
              <a:defRPr/>
            </a:pPr>
            <a:r>
              <a:rPr lang="en-US" altLang="zh-CN" sz="2100" dirty="0">
                <a:latin typeface="+mj-ea"/>
                <a:ea typeface="+mj-ea"/>
              </a:rPr>
              <a:t>     4</a:t>
            </a:r>
            <a:r>
              <a:rPr lang="zh-CN" altLang="en-US" sz="2100" dirty="0">
                <a:latin typeface="+mj-ea"/>
                <a:ea typeface="+mj-ea"/>
              </a:rPr>
              <a:t>、下板的拍照（报告中附结果分析文字说明）</a:t>
            </a:r>
            <a:endParaRPr lang="en-US" altLang="zh-CN" sz="2100" dirty="0">
              <a:latin typeface="+mj-ea"/>
              <a:ea typeface="+mj-ea"/>
            </a:endParaRPr>
          </a:p>
          <a:p>
            <a:pPr eaLnBrk="1" hangingPunct="1">
              <a:buFont typeface="Wingdings" panose="05000000000000000000" pitchFamily="2" charset="2"/>
              <a:buChar char="Ø"/>
              <a:defRPr/>
            </a:pPr>
            <a:endParaRPr lang="en-US" altLang="zh-CN" sz="21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ED644DE-597A-0751-111D-AC863D1B3269}"/>
              </a:ext>
            </a:extLst>
          </p:cNvPr>
          <p:cNvGraphicFramePr>
            <a:graphicFrameLocks noGrp="1"/>
          </p:cNvGraphicFramePr>
          <p:nvPr>
            <p:extLst>
              <p:ext uri="{D42A27DB-BD31-4B8C-83A1-F6EECF244321}">
                <p14:modId xmlns:p14="http://schemas.microsoft.com/office/powerpoint/2010/main" val="653882954"/>
              </p:ext>
            </p:extLst>
          </p:nvPr>
        </p:nvGraphicFramePr>
        <p:xfrm>
          <a:off x="353762" y="688569"/>
          <a:ext cx="8367582" cy="2091207"/>
        </p:xfrm>
        <a:graphic>
          <a:graphicData uri="http://schemas.openxmlformats.org/drawingml/2006/table">
            <a:tbl>
              <a:tblPr firstRow="1" bandRow="1">
                <a:tableStyleId>{21E4AEA4-8DFA-4A89-87EB-49C32662AFE0}</a:tableStyleId>
              </a:tblPr>
              <a:tblGrid>
                <a:gridCol w="1690430">
                  <a:extLst>
                    <a:ext uri="{9D8B030D-6E8A-4147-A177-3AD203B41FA5}">
                      <a16:colId xmlns:a16="http://schemas.microsoft.com/office/drawing/2014/main" val="20000"/>
                    </a:ext>
                  </a:extLst>
                </a:gridCol>
                <a:gridCol w="2942464">
                  <a:extLst>
                    <a:ext uri="{9D8B030D-6E8A-4147-A177-3AD203B41FA5}">
                      <a16:colId xmlns:a16="http://schemas.microsoft.com/office/drawing/2014/main" val="20001"/>
                    </a:ext>
                  </a:extLst>
                </a:gridCol>
                <a:gridCol w="1166341">
                  <a:extLst>
                    <a:ext uri="{9D8B030D-6E8A-4147-A177-3AD203B41FA5}">
                      <a16:colId xmlns:a16="http://schemas.microsoft.com/office/drawing/2014/main" val="20002"/>
                    </a:ext>
                  </a:extLst>
                </a:gridCol>
                <a:gridCol w="1026540">
                  <a:extLst>
                    <a:ext uri="{9D8B030D-6E8A-4147-A177-3AD203B41FA5}">
                      <a16:colId xmlns:a16="http://schemas.microsoft.com/office/drawing/2014/main" val="1148028279"/>
                    </a:ext>
                  </a:extLst>
                </a:gridCol>
                <a:gridCol w="1541807">
                  <a:extLst>
                    <a:ext uri="{9D8B030D-6E8A-4147-A177-3AD203B41FA5}">
                      <a16:colId xmlns:a16="http://schemas.microsoft.com/office/drawing/2014/main" val="1177798490"/>
                    </a:ext>
                  </a:extLst>
                </a:gridCol>
              </a:tblGrid>
              <a:tr h="412775">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实施建议</a:t>
                      </a:r>
                    </a:p>
                  </a:txBody>
                  <a:tcPr marL="68580" marR="68580" marT="34290" marB="34290" anchor="ctr" anchorCtr="1"/>
                </a:tc>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阶段性检查节点</a:t>
                      </a:r>
                    </a:p>
                  </a:txBody>
                  <a:tcPr marL="68580" marR="68580" marT="34290" marB="34290" anchor="ctr" anchorCtr="1"/>
                </a:tc>
                <a:tc>
                  <a:txBody>
                    <a:bodyPr/>
                    <a:lstStyle/>
                    <a:p>
                      <a:pPr algn="ctr"/>
                      <a:r>
                        <a:rPr lang="zh-CN" altLang="en-US" sz="1500" b="1" dirty="0">
                          <a:solidFill>
                            <a:schemeClr val="bg1"/>
                          </a:solidFill>
                          <a:latin typeface="+mn-ea"/>
                          <a:ea typeface="+mn-ea"/>
                        </a:rPr>
                        <a:t>操作分值</a:t>
                      </a:r>
                    </a:p>
                  </a:txBody>
                  <a:tcPr marL="68580" marR="68580" marT="34290" marB="34290" anchor="ctr" anchorCtr="1"/>
                </a:tc>
                <a:tc>
                  <a:txBody>
                    <a:bodyPr/>
                    <a:lstStyle/>
                    <a:p>
                      <a:pPr algn="ctr"/>
                      <a:r>
                        <a:rPr lang="zh-CN" altLang="en-US" sz="1500" b="1" dirty="0">
                          <a:solidFill>
                            <a:schemeClr val="bg1"/>
                          </a:solidFill>
                          <a:latin typeface="+mn-ea"/>
                          <a:ea typeface="+mn-ea"/>
                        </a:rPr>
                        <a:t>报告分值</a:t>
                      </a:r>
                    </a:p>
                  </a:txBody>
                  <a:tcPr marL="68580" marR="68580" marT="34290" marB="34290" anchor="ctr" anchorCtr="1"/>
                </a:tc>
                <a:tc>
                  <a:txBody>
                    <a:bodyPr/>
                    <a:lstStyle/>
                    <a:p>
                      <a:pPr algn="ctr"/>
                      <a:r>
                        <a:rPr lang="zh-CN" altLang="en-US" sz="1500" b="1" dirty="0">
                          <a:solidFill>
                            <a:schemeClr val="bg1"/>
                          </a:solidFill>
                          <a:latin typeface="+mn-ea"/>
                          <a:ea typeface="+mn-ea"/>
                        </a:rPr>
                        <a:t>报告提交时间</a:t>
                      </a:r>
                    </a:p>
                  </a:txBody>
                  <a:tcPr marL="68580" marR="68580" marT="34290" marB="34290" anchor="ctr" anchorCtr="1"/>
                </a:tc>
                <a:extLst>
                  <a:ext uri="{0D108BD9-81ED-4DB2-BD59-A6C34878D82A}">
                    <a16:rowId xmlns:a16="http://schemas.microsoft.com/office/drawing/2014/main" val="10000"/>
                  </a:ext>
                </a:extLst>
              </a:tr>
              <a:tr h="386080">
                <a:tc>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1</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bg1">
                              <a:lumMod val="85000"/>
                            </a:schemeClr>
                          </a:solidFill>
                          <a:latin typeface="+mn-ea"/>
                          <a:ea typeface="+mn-ea"/>
                          <a:cs typeface="Times New Roman" panose="02020603050405020304" pitchFamily="18" charset="0"/>
                        </a:rPr>
                        <a:t>EDA</a:t>
                      </a:r>
                      <a:r>
                        <a:rPr lang="zh-CN" altLang="en-US" sz="1400" b="1" kern="100" dirty="0">
                          <a:solidFill>
                            <a:schemeClr val="bg1">
                              <a:lumMod val="85000"/>
                            </a:schemeClr>
                          </a:solidFill>
                          <a:latin typeface="+mn-ea"/>
                          <a:ea typeface="+mn-ea"/>
                          <a:cs typeface="Times New Roman" panose="02020603050405020304" pitchFamily="18" charset="0"/>
                        </a:rPr>
                        <a:t>技术基础</a:t>
                      </a:r>
                      <a:r>
                        <a:rPr lang="en-US" altLang="zh-CN" sz="1400" b="1" kern="100" dirty="0">
                          <a:solidFill>
                            <a:schemeClr val="bg1">
                              <a:lumMod val="85000"/>
                            </a:schemeClr>
                          </a:solidFill>
                          <a:latin typeface="+mn-ea"/>
                          <a:ea typeface="+mn-ea"/>
                          <a:cs typeface="Times New Roman" panose="02020603050405020304" pitchFamily="18" charset="0"/>
                        </a:rPr>
                        <a:t>(38</a:t>
                      </a:r>
                      <a:r>
                        <a:rPr lang="zh-CN" altLang="en-US" sz="1400" b="1" kern="100" dirty="0">
                          <a:solidFill>
                            <a:schemeClr val="bg1">
                              <a:lumMod val="85000"/>
                            </a:schemeClr>
                          </a:solidFill>
                          <a:latin typeface="+mn-ea"/>
                          <a:ea typeface="+mn-ea"/>
                          <a:cs typeface="Times New Roman" panose="02020603050405020304" pitchFamily="18" charset="0"/>
                        </a:rPr>
                        <a:t>译码器</a:t>
                      </a:r>
                      <a:r>
                        <a:rPr lang="en-US" altLang="zh-CN" sz="1400" b="1" kern="100" dirty="0">
                          <a:solidFill>
                            <a:schemeClr val="bg1">
                              <a:lumMod val="85000"/>
                            </a:schemeClr>
                          </a:solidFill>
                          <a:latin typeface="+mn-ea"/>
                          <a:ea typeface="+mn-ea"/>
                          <a:cs typeface="Times New Roman" panose="02020603050405020304" pitchFamily="18" charset="0"/>
                        </a:rPr>
                        <a:t>&amp;</a:t>
                      </a:r>
                      <a:r>
                        <a:rPr lang="zh-CN" altLang="en-US" sz="1400" b="1" kern="100" dirty="0">
                          <a:solidFill>
                            <a:schemeClr val="bg1">
                              <a:lumMod val="85000"/>
                            </a:schemeClr>
                          </a:solidFill>
                          <a:latin typeface="+mn-ea"/>
                          <a:ea typeface="+mn-ea"/>
                          <a:cs typeface="Times New Roman" panose="02020603050405020304" pitchFamily="18" charset="0"/>
                        </a:rPr>
                        <a:t>流水灯</a:t>
                      </a:r>
                      <a:r>
                        <a:rPr lang="en-US" altLang="zh-CN" sz="1400" b="1" kern="100" dirty="0">
                          <a:solidFill>
                            <a:schemeClr val="bg1">
                              <a:lumMod val="85000"/>
                            </a:schemeClr>
                          </a:solidFill>
                          <a:latin typeface="+mn-ea"/>
                          <a:ea typeface="+mn-ea"/>
                          <a:cs typeface="Times New Roman" panose="02020603050405020304" pitchFamily="18" charset="0"/>
                        </a:rPr>
                        <a:t>)</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tc>
                <a:tc>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1%</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2</a:t>
                      </a:r>
                      <a:r>
                        <a:rPr lang="zh-CN" altLang="en-US" sz="1400" b="1" kern="100" dirty="0">
                          <a:solidFill>
                            <a:schemeClr val="bg1">
                              <a:lumMod val="85000"/>
                            </a:schemeClr>
                          </a:solidFill>
                          <a:latin typeface="+mn-ea"/>
                          <a:ea typeface="+mn-ea"/>
                          <a:cs typeface="Times New Roman" panose="02020603050405020304" pitchFamily="18" charset="0"/>
                        </a:rPr>
                        <a:t>前</a:t>
                      </a:r>
                    </a:p>
                  </a:txBody>
                  <a:tcPr marL="68580" marR="68580" marT="34290" marB="34290" anchor="ctr" anchorCtr="1"/>
                </a:tc>
                <a:extLst>
                  <a:ext uri="{0D108BD9-81ED-4DB2-BD59-A6C34878D82A}">
                    <a16:rowId xmlns:a16="http://schemas.microsoft.com/office/drawing/2014/main" val="10001"/>
                  </a:ext>
                </a:extLst>
              </a:tr>
              <a:tr h="457327">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tx1"/>
                          </a:solidFill>
                          <a:latin typeface="+mn-ea"/>
                          <a:ea typeface="+mn-ea"/>
                          <a:cs typeface="Times New Roman" panose="02020603050405020304" pitchFamily="18" charset="0"/>
                        </a:rPr>
                        <a:t>CPU</a:t>
                      </a:r>
                      <a:r>
                        <a:rPr lang="zh-CN" altLang="en-US" sz="1400" b="1" kern="100" dirty="0">
                          <a:solidFill>
                            <a:schemeClr val="tx1"/>
                          </a:solidFill>
                          <a:latin typeface="+mn-ea"/>
                          <a:ea typeface="+mn-ea"/>
                          <a:cs typeface="Times New Roman" panose="02020603050405020304" pitchFamily="18" charset="0"/>
                        </a:rPr>
                        <a:t>数据通路设计</a:t>
                      </a:r>
                    </a:p>
                  </a:txBody>
                  <a:tcPr marL="68580" marR="68580" marT="34290" marB="34290" anchor="ctr"/>
                </a:tc>
                <a:tc>
                  <a:txBody>
                    <a:bodyPr/>
                    <a:lstStyle/>
                    <a:p>
                      <a:pPr algn="ct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en-US" altLang="zh-CN" sz="1400" b="1" kern="100" dirty="0">
                          <a:solidFill>
                            <a:schemeClr val="tx1"/>
                          </a:solidFill>
                          <a:latin typeface="+mn-ea"/>
                          <a:ea typeface="+mn-ea"/>
                          <a:cs typeface="Times New Roman" panose="02020603050405020304" pitchFamily="18" charset="0"/>
                        </a:rPr>
                        <a:t>1%</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zh-CN" altLang="en-US" sz="1400" b="1" kern="100" dirty="0">
                          <a:solidFill>
                            <a:schemeClr val="tx1"/>
                          </a:solidFill>
                          <a:latin typeface="+mn-ea"/>
                          <a:ea typeface="+mn-ea"/>
                          <a:cs typeface="Times New Roman" panose="02020603050405020304" pitchFamily="18" charset="0"/>
                        </a:rPr>
                        <a:t>项目结束两周内</a:t>
                      </a:r>
                    </a:p>
                  </a:txBody>
                  <a:tcPr marL="68580" marR="68580" marT="34290" marB="34290" anchor="ctr" anchorCtr="1"/>
                </a:tc>
                <a:extLst>
                  <a:ext uri="{0D108BD9-81ED-4DB2-BD59-A6C34878D82A}">
                    <a16:rowId xmlns:a16="http://schemas.microsoft.com/office/drawing/2014/main" val="10002"/>
                  </a:ext>
                </a:extLst>
              </a:tr>
              <a:tr h="440817">
                <a:tc>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3</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lumMod val="85000"/>
                            </a:schemeClr>
                          </a:solidFill>
                          <a:latin typeface="+mn-ea"/>
                          <a:ea typeface="+mn-ea"/>
                          <a:cs typeface="Times New Roman" panose="02020603050405020304" pitchFamily="18" charset="0"/>
                        </a:rPr>
                        <a:t>CPU</a:t>
                      </a:r>
                      <a:r>
                        <a:rPr lang="zh-CN" altLang="en-US" sz="1400" b="1" kern="100" dirty="0">
                          <a:solidFill>
                            <a:schemeClr val="bg1">
                              <a:lumMod val="85000"/>
                            </a:schemeClr>
                          </a:solidFill>
                          <a:latin typeface="+mn-ea"/>
                          <a:ea typeface="+mn-ea"/>
                          <a:cs typeface="Times New Roman" panose="02020603050405020304" pitchFamily="18" charset="0"/>
                        </a:rPr>
                        <a:t>控制器设计</a:t>
                      </a:r>
                    </a:p>
                  </a:txBody>
                  <a:tcPr marL="68580" marR="68580" marT="34290" marB="34290" anchor="ctr"/>
                </a:tc>
                <a:tc>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94208">
                <a:tc>
                  <a:txBody>
                    <a:bodyPr/>
                    <a:lstStyle/>
                    <a:p>
                      <a:pPr marL="0" algn="ctr" defTabSz="685783" rtl="0" eaLnBrk="1" latinLnBrk="0" hangingPunct="1"/>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4</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lumMod val="85000"/>
                            </a:schemeClr>
                          </a:solidFill>
                          <a:latin typeface="+mn-ea"/>
                          <a:ea typeface="+mn-ea"/>
                          <a:cs typeface="Times New Roman" panose="02020603050405020304" pitchFamily="18" charset="0"/>
                        </a:rPr>
                        <a:t>CPU</a:t>
                      </a:r>
                      <a:r>
                        <a:rPr lang="zh-CN" altLang="en-US" sz="1400" b="1" kern="100" dirty="0">
                          <a:solidFill>
                            <a:schemeClr val="bg1">
                              <a:lumMod val="85000"/>
                            </a:schemeClr>
                          </a:solidFill>
                          <a:latin typeface="+mn-ea"/>
                          <a:ea typeface="+mn-ea"/>
                          <a:cs typeface="Times New Roman" panose="02020603050405020304" pitchFamily="18" charset="0"/>
                        </a:rPr>
                        <a:t>整合与验证</a:t>
                      </a:r>
                    </a:p>
                  </a:txBody>
                  <a:tcPr marL="68580" marR="68580" marT="34290" marB="34290" anchor="ctr">
                    <a:solidFill>
                      <a:srgbClr val="F4E9E9"/>
                    </a:solidFill>
                  </a:tcPr>
                </a:tc>
                <a:tc>
                  <a:txBody>
                    <a:bodyPr/>
                    <a:lstStyle/>
                    <a:p>
                      <a:pPr marL="0" algn="l" defTabSz="685783" rtl="0" eaLnBrk="1" latinLnBrk="0" hangingPunct="1"/>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vMerge="1">
                  <a:txBody>
                    <a:bodyPr/>
                    <a:lstStyle/>
                    <a:p>
                      <a:pPr algn="ctr"/>
                      <a:endParaRPr lang="zh-CN" altLang="en-US" sz="1870" b="1" kern="100" dirty="0">
                        <a:solidFill>
                          <a:schemeClr val="tx1"/>
                        </a:solidFill>
                        <a:latin typeface="+mn-ea"/>
                        <a:ea typeface="+mn-ea"/>
                        <a:cs typeface="Times New Roman" panose="02020603050405020304" pitchFamily="18" charset="0"/>
                      </a:endParaRPr>
                    </a:p>
                  </a:txBody>
                  <a:tcPr/>
                </a:tc>
                <a:tc vMerge="1">
                  <a:txBody>
                    <a:bodyPr/>
                    <a:lstStyle/>
                    <a:p>
                      <a:pPr algn="ct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554BDB28-46B0-CBB6-12B0-B4299D976E1A}"/>
              </a:ext>
            </a:extLst>
          </p:cNvPr>
          <p:cNvSpPr txBox="1"/>
          <p:nvPr/>
        </p:nvSpPr>
        <p:spPr>
          <a:xfrm>
            <a:off x="353762" y="2893416"/>
            <a:ext cx="7829550" cy="1577355"/>
          </a:xfrm>
          <a:prstGeom prst="rect">
            <a:avLst/>
          </a:prstGeom>
          <a:noFill/>
        </p:spPr>
        <p:txBody>
          <a:bodyPr lIns="68580" tIns="34290" rIns="68580" bIns="34290">
            <a:spAutoFit/>
          </a:bodyPr>
          <a:lstStyle/>
          <a:p>
            <a:pPr algn="just" eaLnBrk="1" fontAlgn="auto" hangingPunct="1">
              <a:lnSpc>
                <a:spcPct val="150000"/>
              </a:lnSpc>
              <a:spcBef>
                <a:spcPts val="450"/>
              </a:spcBef>
              <a:spcAft>
                <a:spcPts val="0"/>
              </a:spcAft>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项目计划</a:t>
            </a:r>
            <a:endParaRPr lang="en-US" altLang="zh-CN" sz="1400" b="1"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分</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4</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周</a:t>
            </a:r>
            <a:r>
              <a:rPr lang="zh-CN" altLang="en-US" sz="1400" b="1" kern="100" dirty="0">
                <a:latin typeface="Times New Roman" panose="02020603050405020304" pitchFamily="18" charset="0"/>
                <a:ea typeface="+mn-ea"/>
                <a:cs typeface="Times New Roman" panose="02020603050405020304" pitchFamily="18" charset="0"/>
                <a:sym typeface="+mn-ea"/>
              </a:rPr>
              <a:t>实施</a:t>
            </a:r>
            <a:r>
              <a:rPr lang="zh-CN" altLang="zh-CN" sz="1400" b="1" kern="100" dirty="0">
                <a:latin typeface="Times New Roman" panose="02020603050405020304" pitchFamily="18" charset="0"/>
                <a:ea typeface="+mn-ea"/>
                <a:cs typeface="Times New Roman" panose="02020603050405020304" pitchFamily="18" charset="0"/>
                <a:sym typeface="+mn-ea"/>
              </a:rPr>
              <a:t>，每班学生实验时间固定</a:t>
            </a:r>
            <a:r>
              <a:rPr lang="zh-CN" altLang="en-US" sz="1400" b="1" kern="100" dirty="0">
                <a:latin typeface="Times New Roman" panose="02020603050405020304" pitchFamily="18" charset="0"/>
                <a:ea typeface="+mn-ea"/>
                <a:cs typeface="Times New Roman" panose="02020603050405020304" pitchFamily="18" charset="0"/>
                <a:sym typeface="+mn-ea"/>
              </a:rPr>
              <a:t>。</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每次</a:t>
            </a:r>
            <a:r>
              <a:rPr lang="zh-CN" altLang="zh-CN" sz="1400" b="1" kern="100" dirty="0">
                <a:latin typeface="Times New Roman" panose="02020603050405020304" pitchFamily="18" charset="0"/>
                <a:ea typeface="+mn-ea"/>
                <a:cs typeface="Times New Roman" panose="02020603050405020304" pitchFamily="18" charset="0"/>
                <a:sym typeface="+mn-ea"/>
              </a:rPr>
              <a:t>实验</a:t>
            </a:r>
            <a:r>
              <a:rPr lang="zh-CN" altLang="en-US" sz="1400" b="1" kern="100" dirty="0">
                <a:latin typeface="Times New Roman" panose="02020603050405020304" pitchFamily="18" charset="0"/>
                <a:ea typeface="+mn-ea"/>
                <a:cs typeface="Times New Roman" panose="02020603050405020304" pitchFamily="18" charset="0"/>
                <a:sym typeface="+mn-ea"/>
              </a:rPr>
              <a:t>持续</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3</a:t>
            </a:r>
            <a:r>
              <a:rPr lang="zh-CN"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个小时</a:t>
            </a:r>
            <a:r>
              <a:rPr lang="zh-CN" altLang="en-US" sz="1400" b="1" kern="100" dirty="0">
                <a:latin typeface="Times New Roman" panose="02020603050405020304" pitchFamily="18" charset="0"/>
                <a:ea typeface="+mn-ea"/>
                <a:cs typeface="Times New Roman" panose="02020603050405020304" pitchFamily="18" charset="0"/>
                <a:sym typeface="+mn-ea"/>
              </a:rPr>
              <a:t>，</a:t>
            </a:r>
            <a:r>
              <a:rPr lang="en-US" altLang="zh-CN" sz="1400" b="1" kern="100" dirty="0">
                <a:latin typeface="Times New Roman" panose="02020603050405020304" pitchFamily="18" charset="0"/>
                <a:ea typeface="+mn-ea"/>
                <a:cs typeface="Times New Roman" panose="02020603050405020304" pitchFamily="18" charset="0"/>
                <a:sym typeface="+mn-ea"/>
              </a:rPr>
              <a:t>4</a:t>
            </a:r>
            <a:r>
              <a:rPr lang="zh-CN" altLang="en-US" sz="1400" b="1" kern="100" dirty="0">
                <a:latin typeface="Times New Roman" panose="02020603050405020304" pitchFamily="18" charset="0"/>
                <a:ea typeface="+mn-ea"/>
                <a:cs typeface="Times New Roman" panose="02020603050405020304" pitchFamily="18" charset="0"/>
                <a:sym typeface="+mn-ea"/>
              </a:rPr>
              <a:t>学时，不允许迟到早退。</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如实验时间安排确有问题的，必须和实验老师确认后才能</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调换时间</a:t>
            </a:r>
            <a:r>
              <a:rPr lang="zh-CN" altLang="en-US" sz="1400" b="1" kern="100" dirty="0">
                <a:latin typeface="Times New Roman" panose="02020603050405020304" pitchFamily="18" charset="0"/>
                <a:ea typeface="+mn-ea"/>
                <a:cs typeface="Times New Roman" panose="02020603050405020304" pitchFamily="18" charset="0"/>
                <a:sym typeface="+mn-ea"/>
              </a:rPr>
              <a:t>，但需</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自备电脑</a:t>
            </a:r>
            <a:r>
              <a:rPr lang="zh-CN" altLang="en-US" sz="1400" b="1" kern="100" dirty="0">
                <a:latin typeface="Times New Roman" panose="02020603050405020304" pitchFamily="18" charset="0"/>
                <a:ea typeface="+mn-ea"/>
                <a:cs typeface="Times New Roman" panose="02020603050405020304" pitchFamily="18" charset="0"/>
                <a:sym typeface="+mn-ea"/>
              </a:rPr>
              <a:t>。</a:t>
            </a:r>
            <a:endParaRPr lang="en-US" altLang="zh-CN" sz="1400" b="1" kern="100" dirty="0">
              <a:latin typeface="Times New Roman" panose="02020603050405020304" pitchFamily="18" charset="0"/>
              <a:ea typeface="+mn-ea"/>
              <a:cs typeface="Times New Roman" panose="02020603050405020304" pitchFamily="18" charset="0"/>
              <a:sym typeface="+mn-ea"/>
            </a:endParaRPr>
          </a:p>
        </p:txBody>
      </p:sp>
      <p:sp>
        <p:nvSpPr>
          <p:cNvPr id="6"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dirty="0">
                <a:latin typeface="Times New Roman" panose="02020603050405020304" pitchFamily="18" charset="0"/>
                <a:cs typeface="Times New Roman" panose="02020603050405020304" pitchFamily="18" charset="0"/>
              </a:rPr>
              <a:t>项目实施计划建议</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73</a:t>
            </a:fld>
            <a:endParaRPr lang="zh-CN" altLang="en-US" dirty="0"/>
          </a:p>
        </p:txBody>
      </p:sp>
    </p:spTree>
    <p:extLst>
      <p:ext uri="{BB962C8B-B14F-4D97-AF65-F5344CB8AC3E}">
        <p14:creationId xmlns:p14="http://schemas.microsoft.com/office/powerpoint/2010/main" val="436341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59F1555-4DBE-D412-5DC8-7D630E16E6A6}"/>
              </a:ext>
            </a:extLst>
          </p:cNvPr>
          <p:cNvSpPr/>
          <p:nvPr/>
        </p:nvSpPr>
        <p:spPr>
          <a:xfrm>
            <a:off x="6761350" y="1212365"/>
            <a:ext cx="1944290" cy="2052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6" name="矩形 5">
            <a:extLst>
              <a:ext uri="{FF2B5EF4-FFF2-40B4-BE49-F238E27FC236}">
                <a16:creationId xmlns:a16="http://schemas.microsoft.com/office/drawing/2014/main" id="{A92EB092-4182-82A2-8C55-76BF3F1ECFF6}"/>
              </a:ext>
            </a:extLst>
          </p:cNvPr>
          <p:cNvSpPr/>
          <p:nvPr/>
        </p:nvSpPr>
        <p:spPr>
          <a:xfrm>
            <a:off x="4822968" y="4408004"/>
            <a:ext cx="14859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zh-CN" altLang="en-US"/>
          </a:p>
        </p:txBody>
      </p:sp>
      <p:sp>
        <p:nvSpPr>
          <p:cNvPr id="35844" name="Rectangle 2">
            <a:extLst>
              <a:ext uri="{FF2B5EF4-FFF2-40B4-BE49-F238E27FC236}">
                <a16:creationId xmlns:a16="http://schemas.microsoft.com/office/drawing/2014/main" id="{BA734616-4910-40F2-C3DB-E4F214A327AB}"/>
              </a:ext>
            </a:extLst>
          </p:cNvPr>
          <p:cNvSpPr>
            <a:spLocks noGrp="1" noChangeArrowheads="1"/>
          </p:cNvSpPr>
          <p:nvPr/>
        </p:nvSpPr>
        <p:spPr bwMode="auto">
          <a:xfrm>
            <a:off x="429868" y="122040"/>
            <a:ext cx="4572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zh-CN" sz="2000" b="1" dirty="0">
                <a:solidFill>
                  <a:srgbClr val="0A419B"/>
                </a:solidFill>
                <a:latin typeface="微软雅黑" pitchFamily="34" charset="-122"/>
                <a:ea typeface="微软雅黑" pitchFamily="34" charset="-122"/>
                <a:cs typeface="+mj-cs"/>
              </a:rPr>
              <a:t>复习</a:t>
            </a:r>
          </a:p>
        </p:txBody>
      </p:sp>
      <p:pic>
        <p:nvPicPr>
          <p:cNvPr id="35845" name="图片 1">
            <a:extLst>
              <a:ext uri="{FF2B5EF4-FFF2-40B4-BE49-F238E27FC236}">
                <a16:creationId xmlns:a16="http://schemas.microsoft.com/office/drawing/2014/main" id="{41020CAC-B787-7778-8649-F2792D01C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41" y="514960"/>
            <a:ext cx="3857327" cy="256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文本框 2">
            <a:extLst>
              <a:ext uri="{FF2B5EF4-FFF2-40B4-BE49-F238E27FC236}">
                <a16:creationId xmlns:a16="http://schemas.microsoft.com/office/drawing/2014/main" id="{DF8A063F-0294-E5A1-1B94-7E571E584D65}"/>
              </a:ext>
            </a:extLst>
          </p:cNvPr>
          <p:cNvSpPr txBox="1">
            <a:spLocks noChangeArrowheads="1"/>
          </p:cNvSpPr>
          <p:nvPr/>
        </p:nvSpPr>
        <p:spPr bwMode="auto">
          <a:xfrm>
            <a:off x="6422020" y="693253"/>
            <a:ext cx="2547938" cy="399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dirty="0"/>
              <a:t>initial</a:t>
            </a:r>
          </a:p>
          <a:p>
            <a:pPr>
              <a:spcBef>
                <a:spcPct val="0"/>
              </a:spcBef>
              <a:buFontTx/>
              <a:buNone/>
            </a:pPr>
            <a:r>
              <a:rPr lang="en-US" altLang="zh-CN" sz="1500" dirty="0"/>
              <a:t>begin</a:t>
            </a:r>
          </a:p>
          <a:p>
            <a:pPr lvl="1">
              <a:spcBef>
                <a:spcPct val="0"/>
              </a:spcBef>
              <a:buFont typeface="Arial" panose="020B0604020202020204" pitchFamily="34" charset="0"/>
              <a:buNone/>
            </a:pPr>
            <a:r>
              <a:rPr lang="en-US" altLang="zh-CN" sz="1500" dirty="0"/>
              <a:t>A=0;B=0;C=0;</a:t>
            </a:r>
          </a:p>
          <a:p>
            <a:pPr lvl="1">
              <a:spcBef>
                <a:spcPct val="0"/>
              </a:spcBef>
              <a:buFont typeface="Arial" panose="020B0604020202020204" pitchFamily="34" charset="0"/>
              <a:buNone/>
            </a:pPr>
            <a:r>
              <a:rPr lang="en-US" altLang="zh-CN" sz="1500" dirty="0"/>
              <a:t>#10 A=0;B=0;C=1;</a:t>
            </a:r>
          </a:p>
          <a:p>
            <a:pPr lvl="1">
              <a:spcBef>
                <a:spcPct val="0"/>
              </a:spcBef>
              <a:buFont typeface="Arial" panose="020B0604020202020204" pitchFamily="34" charset="0"/>
              <a:buNone/>
            </a:pPr>
            <a:r>
              <a:rPr lang="en-US" altLang="zh-CN" sz="1500" dirty="0"/>
              <a:t>#10 A=0;B=1;C=0;</a:t>
            </a:r>
          </a:p>
          <a:p>
            <a:pPr lvl="1">
              <a:spcBef>
                <a:spcPct val="0"/>
              </a:spcBef>
              <a:buFont typeface="Arial" panose="020B0604020202020204" pitchFamily="34" charset="0"/>
              <a:buNone/>
            </a:pPr>
            <a:r>
              <a:rPr lang="en-US" altLang="zh-CN" sz="1500" dirty="0"/>
              <a:t>#10 A=0;B=1;C=1;</a:t>
            </a:r>
          </a:p>
          <a:p>
            <a:pPr lvl="1">
              <a:spcBef>
                <a:spcPct val="0"/>
              </a:spcBef>
              <a:buFont typeface="Arial" panose="020B0604020202020204" pitchFamily="34" charset="0"/>
              <a:buNone/>
            </a:pPr>
            <a:r>
              <a:rPr lang="en-US" altLang="zh-CN" sz="1500" dirty="0"/>
              <a:t>#10 A=1;B=0;C=0;</a:t>
            </a:r>
          </a:p>
          <a:p>
            <a:pPr lvl="1">
              <a:spcBef>
                <a:spcPct val="0"/>
              </a:spcBef>
              <a:buFont typeface="Arial" panose="020B0604020202020204" pitchFamily="34" charset="0"/>
              <a:buNone/>
            </a:pPr>
            <a:r>
              <a:rPr lang="en-US" altLang="zh-CN" sz="1500" dirty="0"/>
              <a:t>#10 A=1;B=0;C=1;</a:t>
            </a:r>
          </a:p>
          <a:p>
            <a:pPr lvl="1">
              <a:spcBef>
                <a:spcPct val="0"/>
              </a:spcBef>
              <a:buFont typeface="Arial" panose="020B0604020202020204" pitchFamily="34" charset="0"/>
              <a:buNone/>
            </a:pPr>
            <a:r>
              <a:rPr lang="en-US" altLang="zh-CN" sz="1500" dirty="0"/>
              <a:t>#10 A=1;B=1;C=0;</a:t>
            </a:r>
          </a:p>
          <a:p>
            <a:pPr lvl="1">
              <a:spcBef>
                <a:spcPct val="0"/>
              </a:spcBef>
              <a:buFont typeface="Arial" panose="020B0604020202020204" pitchFamily="34" charset="0"/>
              <a:buNone/>
            </a:pPr>
            <a:r>
              <a:rPr lang="en-US" altLang="zh-CN" sz="1500" dirty="0"/>
              <a:t>#10 A=1;B=1;C=1;</a:t>
            </a:r>
          </a:p>
          <a:p>
            <a:pPr lvl="1">
              <a:spcBef>
                <a:spcPct val="0"/>
              </a:spcBef>
              <a:buFont typeface="Arial" panose="020B0604020202020204" pitchFamily="34" charset="0"/>
              <a:buNone/>
            </a:pPr>
            <a:r>
              <a:rPr lang="en-US" altLang="zh-CN" sz="1500" dirty="0"/>
              <a:t>#30 $sto</a:t>
            </a:r>
            <a:r>
              <a:rPr lang="en-US" altLang="zh-CN" sz="1500" dirty="0">
                <a:sym typeface="宋体" panose="02010600030101010101" pitchFamily="2" charset="-122"/>
              </a:rPr>
              <a:t>p</a:t>
            </a:r>
            <a:r>
              <a:rPr lang="en-US" altLang="zh-CN" sz="1500" dirty="0"/>
              <a:t>;</a:t>
            </a:r>
          </a:p>
          <a:p>
            <a:pPr>
              <a:spcBef>
                <a:spcPct val="0"/>
              </a:spcBef>
              <a:buFontTx/>
              <a:buNone/>
            </a:pPr>
            <a:r>
              <a:rPr lang="en-US" altLang="zh-CN" sz="1500" dirty="0"/>
              <a:t>end</a:t>
            </a:r>
          </a:p>
          <a:p>
            <a:pPr>
              <a:spcBef>
                <a:spcPct val="0"/>
              </a:spcBef>
              <a:buFontTx/>
              <a:buNone/>
            </a:pPr>
            <a:r>
              <a:rPr lang="en-US" altLang="zh-CN" sz="1500" dirty="0"/>
              <a:t>always</a:t>
            </a:r>
          </a:p>
          <a:p>
            <a:pPr>
              <a:spcBef>
                <a:spcPct val="0"/>
              </a:spcBef>
              <a:buFontTx/>
              <a:buNone/>
            </a:pPr>
            <a:r>
              <a:rPr lang="en-US" altLang="zh-CN" sz="1500" dirty="0">
                <a:sym typeface="宋体" panose="02010600030101010101" pitchFamily="2" charset="-122"/>
              </a:rPr>
              <a:t>begin</a:t>
            </a:r>
            <a:endParaRPr lang="en-US" altLang="zh-CN" sz="1500" dirty="0"/>
          </a:p>
          <a:p>
            <a:pPr>
              <a:spcBef>
                <a:spcPct val="0"/>
              </a:spcBef>
              <a:buFontTx/>
              <a:buNone/>
            </a:pPr>
            <a:endParaRPr lang="en-US" altLang="zh-CN" sz="1500" dirty="0"/>
          </a:p>
          <a:p>
            <a:pPr>
              <a:spcBef>
                <a:spcPct val="0"/>
              </a:spcBef>
              <a:buFontTx/>
              <a:buNone/>
            </a:pPr>
            <a:r>
              <a:rPr lang="en-US" altLang="zh-CN" sz="1500" dirty="0"/>
              <a:t>end</a:t>
            </a:r>
          </a:p>
          <a:p>
            <a:pPr lvl="1">
              <a:spcBef>
                <a:spcPct val="0"/>
              </a:spcBef>
              <a:buFont typeface="Arial" panose="020B0604020202020204" pitchFamily="34" charset="0"/>
              <a:buNone/>
            </a:pPr>
            <a:endParaRPr lang="zh-CN" altLang="en-US" sz="1500" dirty="0"/>
          </a:p>
        </p:txBody>
      </p:sp>
      <p:pic>
        <p:nvPicPr>
          <p:cNvPr id="35847" name="图片 12">
            <a:extLst>
              <a:ext uri="{FF2B5EF4-FFF2-40B4-BE49-F238E27FC236}">
                <a16:creationId xmlns:a16="http://schemas.microsoft.com/office/drawing/2014/main" id="{61FBE868-AD26-59A6-569A-505D50FBA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248" t="14307" b="78023"/>
          <a:stretch>
            <a:fillRect/>
          </a:stretch>
        </p:blipFill>
        <p:spPr bwMode="auto">
          <a:xfrm>
            <a:off x="79518" y="3341205"/>
            <a:ext cx="6172200" cy="8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1">
            <a:extLst>
              <a:ext uri="{FF2B5EF4-FFF2-40B4-BE49-F238E27FC236}">
                <a16:creationId xmlns:a16="http://schemas.microsoft.com/office/drawing/2014/main" id="{89E596BF-EC8E-2D1A-E28B-F4858C35A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0054"/>
          <a:stretch>
            <a:fillRect/>
          </a:stretch>
        </p:blipFill>
        <p:spPr bwMode="auto">
          <a:xfrm>
            <a:off x="79518" y="4031768"/>
            <a:ext cx="6168629"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文本框 8">
            <a:extLst>
              <a:ext uri="{FF2B5EF4-FFF2-40B4-BE49-F238E27FC236}">
                <a16:creationId xmlns:a16="http://schemas.microsoft.com/office/drawing/2014/main" id="{02FA0187-DD85-4133-01CC-3503BEF5CB08}"/>
              </a:ext>
            </a:extLst>
          </p:cNvPr>
          <p:cNvSpPr txBox="1">
            <a:spLocks noChangeArrowheads="1"/>
          </p:cNvSpPr>
          <p:nvPr/>
        </p:nvSpPr>
        <p:spPr bwMode="auto">
          <a:xfrm>
            <a:off x="1232043" y="3413833"/>
            <a:ext cx="26714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500">
                <a:solidFill>
                  <a:srgbClr val="FF0000"/>
                </a:solidFill>
                <a:sym typeface="宋体" panose="02010600030101010101" pitchFamily="2" charset="-122"/>
              </a:rPr>
              <a:t>A</a:t>
            </a:r>
          </a:p>
        </p:txBody>
      </p:sp>
      <p:sp>
        <p:nvSpPr>
          <p:cNvPr id="35850" name="文本框 9">
            <a:extLst>
              <a:ext uri="{FF2B5EF4-FFF2-40B4-BE49-F238E27FC236}">
                <a16:creationId xmlns:a16="http://schemas.microsoft.com/office/drawing/2014/main" id="{6BA0DDB6-2F51-DDFC-D3FB-2D2D3AF97684}"/>
              </a:ext>
            </a:extLst>
          </p:cNvPr>
          <p:cNvSpPr txBox="1">
            <a:spLocks noChangeArrowheads="1"/>
          </p:cNvSpPr>
          <p:nvPr/>
        </p:nvSpPr>
        <p:spPr bwMode="auto">
          <a:xfrm>
            <a:off x="1232043" y="3607904"/>
            <a:ext cx="26714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500">
                <a:solidFill>
                  <a:srgbClr val="FF0000"/>
                </a:solidFill>
                <a:sym typeface="宋体" panose="02010600030101010101" pitchFamily="2" charset="-122"/>
              </a:rPr>
              <a:t>B</a:t>
            </a:r>
          </a:p>
        </p:txBody>
      </p:sp>
      <p:sp>
        <p:nvSpPr>
          <p:cNvPr id="35851" name="文本框 10">
            <a:extLst>
              <a:ext uri="{FF2B5EF4-FFF2-40B4-BE49-F238E27FC236}">
                <a16:creationId xmlns:a16="http://schemas.microsoft.com/office/drawing/2014/main" id="{03920665-0664-DC0B-C8F4-E29C8FF9E688}"/>
              </a:ext>
            </a:extLst>
          </p:cNvPr>
          <p:cNvSpPr txBox="1">
            <a:spLocks noChangeArrowheads="1"/>
          </p:cNvSpPr>
          <p:nvPr/>
        </p:nvSpPr>
        <p:spPr bwMode="auto">
          <a:xfrm>
            <a:off x="1220137" y="3778164"/>
            <a:ext cx="27796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500">
                <a:solidFill>
                  <a:srgbClr val="FF0000"/>
                </a:solidFill>
                <a:sym typeface="宋体" panose="02010600030101010101" pitchFamily="2" charset="-122"/>
              </a:rPr>
              <a:t>C</a:t>
            </a:r>
          </a:p>
        </p:txBody>
      </p:sp>
      <p:sp>
        <p:nvSpPr>
          <p:cNvPr id="15" name="矩形 14">
            <a:extLst>
              <a:ext uri="{FF2B5EF4-FFF2-40B4-BE49-F238E27FC236}">
                <a16:creationId xmlns:a16="http://schemas.microsoft.com/office/drawing/2014/main" id="{DF80B2AB-0021-8731-2B44-106801E346F7}"/>
              </a:ext>
            </a:extLst>
          </p:cNvPr>
          <p:cNvSpPr/>
          <p:nvPr/>
        </p:nvSpPr>
        <p:spPr>
          <a:xfrm>
            <a:off x="6856319" y="3955512"/>
            <a:ext cx="1944290" cy="21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35853" name="文本框 15">
            <a:extLst>
              <a:ext uri="{FF2B5EF4-FFF2-40B4-BE49-F238E27FC236}">
                <a16:creationId xmlns:a16="http://schemas.microsoft.com/office/drawing/2014/main" id="{9DB5201F-60DB-8B08-3E09-FBAF80393D1B}"/>
              </a:ext>
            </a:extLst>
          </p:cNvPr>
          <p:cNvSpPr txBox="1">
            <a:spLocks noChangeArrowheads="1"/>
          </p:cNvSpPr>
          <p:nvPr/>
        </p:nvSpPr>
        <p:spPr bwMode="auto">
          <a:xfrm>
            <a:off x="7410560" y="3924764"/>
            <a:ext cx="85664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chemeClr val="bg1"/>
                </a:solidFill>
              </a:rPr>
              <a:t>循环执行</a:t>
            </a:r>
          </a:p>
        </p:txBody>
      </p:sp>
      <p:sp>
        <p:nvSpPr>
          <p:cNvPr id="35854" name="文本框 16">
            <a:extLst>
              <a:ext uri="{FF2B5EF4-FFF2-40B4-BE49-F238E27FC236}">
                <a16:creationId xmlns:a16="http://schemas.microsoft.com/office/drawing/2014/main" id="{50D67E90-084D-C612-C3DE-9BE9B7509EDC}"/>
              </a:ext>
            </a:extLst>
          </p:cNvPr>
          <p:cNvSpPr txBox="1">
            <a:spLocks noChangeArrowheads="1"/>
          </p:cNvSpPr>
          <p:nvPr/>
        </p:nvSpPr>
        <p:spPr bwMode="auto">
          <a:xfrm>
            <a:off x="7696304" y="2988004"/>
            <a:ext cx="11414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chemeClr val="bg1"/>
                </a:solidFill>
              </a:rPr>
              <a:t>只执行一次</a:t>
            </a:r>
          </a:p>
        </p:txBody>
      </p:sp>
      <p:sp>
        <p:nvSpPr>
          <p:cNvPr id="1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7"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74</a:t>
            </a:fld>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E3BCB9A-259C-556F-60D1-5032206F7720}"/>
              </a:ext>
            </a:extLst>
          </p:cNvPr>
          <p:cNvSpPr/>
          <p:nvPr/>
        </p:nvSpPr>
        <p:spPr>
          <a:xfrm>
            <a:off x="6087148" y="3173483"/>
            <a:ext cx="1727597" cy="270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sp>
        <p:nvSpPr>
          <p:cNvPr id="5" name="矩形 4">
            <a:extLst>
              <a:ext uri="{FF2B5EF4-FFF2-40B4-BE49-F238E27FC236}">
                <a16:creationId xmlns:a16="http://schemas.microsoft.com/office/drawing/2014/main" id="{A7A6BFD2-D0FC-E0AC-F172-03B3D140AB06}"/>
              </a:ext>
            </a:extLst>
          </p:cNvPr>
          <p:cNvSpPr/>
          <p:nvPr/>
        </p:nvSpPr>
        <p:spPr>
          <a:xfrm>
            <a:off x="6087148" y="905343"/>
            <a:ext cx="1727597" cy="1620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endParaRPr lang="zh-CN" altLang="en-US" noProof="1"/>
          </a:p>
        </p:txBody>
      </p:sp>
      <p:pic>
        <p:nvPicPr>
          <p:cNvPr id="36870" name="Picture 61">
            <a:extLst>
              <a:ext uri="{FF2B5EF4-FFF2-40B4-BE49-F238E27FC236}">
                <a16:creationId xmlns:a16="http://schemas.microsoft.com/office/drawing/2014/main" id="{127E50A7-A86A-3DC5-5B72-87DDC92FE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46" y="852316"/>
            <a:ext cx="4384141" cy="257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文本框 1">
            <a:extLst>
              <a:ext uri="{FF2B5EF4-FFF2-40B4-BE49-F238E27FC236}">
                <a16:creationId xmlns:a16="http://schemas.microsoft.com/office/drawing/2014/main" id="{FBCE804B-93E3-5EBF-88CE-BB4FF4FF4578}"/>
              </a:ext>
            </a:extLst>
          </p:cNvPr>
          <p:cNvSpPr txBox="1">
            <a:spLocks noChangeArrowheads="1"/>
          </p:cNvSpPr>
          <p:nvPr/>
        </p:nvSpPr>
        <p:spPr bwMode="auto">
          <a:xfrm>
            <a:off x="5935938" y="439807"/>
            <a:ext cx="2547938"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dirty="0">
                <a:sym typeface="宋体" panose="02010600030101010101" pitchFamily="2" charset="-122"/>
              </a:rPr>
              <a:t>initial</a:t>
            </a:r>
          </a:p>
          <a:p>
            <a:pPr>
              <a:spcBef>
                <a:spcPct val="0"/>
              </a:spcBef>
              <a:buFontTx/>
              <a:buNone/>
            </a:pPr>
            <a:r>
              <a:rPr lang="en-US" altLang="zh-CN" sz="1500" dirty="0">
                <a:sym typeface="宋体" panose="02010600030101010101" pitchFamily="2" charset="-122"/>
              </a:rPr>
              <a:t>begin</a:t>
            </a:r>
          </a:p>
          <a:p>
            <a:pPr lvl="1">
              <a:spcBef>
                <a:spcPct val="0"/>
              </a:spcBef>
              <a:buFont typeface="Arial" panose="020B0604020202020204" pitchFamily="34" charset="0"/>
              <a:buNone/>
            </a:pPr>
            <a:r>
              <a:rPr lang="en-US" altLang="zh-CN" sz="1500" dirty="0" err="1"/>
              <a:t>clk</a:t>
            </a:r>
            <a:r>
              <a:rPr lang="en-US" altLang="zh-CN" sz="1500" dirty="0"/>
              <a:t>=0;</a:t>
            </a:r>
          </a:p>
          <a:p>
            <a:pPr lvl="1">
              <a:spcBef>
                <a:spcPct val="0"/>
              </a:spcBef>
              <a:buFont typeface="Arial" panose="020B0604020202020204" pitchFamily="34" charset="0"/>
              <a:buNone/>
            </a:pPr>
            <a:r>
              <a:rPr lang="en-US" altLang="zh-CN" sz="1500" dirty="0" err="1"/>
              <a:t>rst_n</a:t>
            </a:r>
            <a:r>
              <a:rPr lang="en-US" altLang="zh-CN" sz="1500" dirty="0"/>
              <a:t>=0;</a:t>
            </a:r>
          </a:p>
          <a:p>
            <a:pPr lvl="1">
              <a:spcBef>
                <a:spcPct val="0"/>
              </a:spcBef>
              <a:buFont typeface="Arial" panose="020B0604020202020204" pitchFamily="34" charset="0"/>
              <a:buNone/>
            </a:pPr>
            <a:r>
              <a:rPr lang="en-US" altLang="zh-CN" sz="1500" dirty="0"/>
              <a:t>x=0;</a:t>
            </a:r>
          </a:p>
          <a:p>
            <a:pPr lvl="1">
              <a:spcBef>
                <a:spcPct val="0"/>
              </a:spcBef>
              <a:buFont typeface="Arial" panose="020B0604020202020204" pitchFamily="34" charset="0"/>
              <a:buNone/>
            </a:pPr>
            <a:r>
              <a:rPr lang="en-US" altLang="zh-CN" sz="1500" dirty="0"/>
              <a:t>#10 </a:t>
            </a:r>
            <a:r>
              <a:rPr lang="en-US" altLang="zh-CN" sz="1500" dirty="0" err="1"/>
              <a:t>rst_n</a:t>
            </a:r>
            <a:r>
              <a:rPr lang="en-US" altLang="zh-CN" sz="1500" dirty="0"/>
              <a:t>=1;</a:t>
            </a:r>
          </a:p>
          <a:p>
            <a:pPr lvl="1">
              <a:spcBef>
                <a:spcPct val="0"/>
              </a:spcBef>
              <a:buFont typeface="Arial" panose="020B0604020202020204" pitchFamily="34" charset="0"/>
              <a:buNone/>
            </a:pPr>
            <a:r>
              <a:rPr lang="en-US" altLang="zh-CN" sz="1500" dirty="0"/>
              <a:t>#500 x=1;</a:t>
            </a:r>
          </a:p>
          <a:p>
            <a:pPr lvl="1">
              <a:spcBef>
                <a:spcPct val="0"/>
              </a:spcBef>
              <a:buFont typeface="Arial" panose="020B0604020202020204" pitchFamily="34" charset="0"/>
              <a:buNone/>
            </a:pPr>
            <a:r>
              <a:rPr lang="en-US" altLang="zh-CN" sz="1500" dirty="0"/>
              <a:t>#100 $stop;</a:t>
            </a:r>
          </a:p>
          <a:p>
            <a:pPr lvl="1">
              <a:spcBef>
                <a:spcPct val="0"/>
              </a:spcBef>
              <a:buFont typeface="Arial" panose="020B0604020202020204" pitchFamily="34" charset="0"/>
              <a:buNone/>
            </a:pPr>
            <a:endParaRPr lang="en-US" altLang="zh-CN" sz="1500" dirty="0"/>
          </a:p>
          <a:p>
            <a:pPr>
              <a:spcBef>
                <a:spcPct val="0"/>
              </a:spcBef>
              <a:buFontTx/>
              <a:buNone/>
            </a:pPr>
            <a:r>
              <a:rPr lang="en-US" altLang="zh-CN" sz="1500" dirty="0">
                <a:sym typeface="宋体" panose="02010600030101010101" pitchFamily="2" charset="-122"/>
              </a:rPr>
              <a:t>end</a:t>
            </a:r>
          </a:p>
          <a:p>
            <a:pPr>
              <a:spcBef>
                <a:spcPct val="0"/>
              </a:spcBef>
              <a:buFontTx/>
              <a:buNone/>
            </a:pPr>
            <a:r>
              <a:rPr lang="en-US" altLang="zh-CN" sz="1500" dirty="0">
                <a:sym typeface="宋体" panose="02010600030101010101" pitchFamily="2" charset="-122"/>
              </a:rPr>
              <a:t>always</a:t>
            </a:r>
          </a:p>
          <a:p>
            <a:pPr>
              <a:spcBef>
                <a:spcPct val="0"/>
              </a:spcBef>
              <a:buFontTx/>
              <a:buNone/>
            </a:pPr>
            <a:r>
              <a:rPr lang="en-US" altLang="zh-CN" sz="1500" dirty="0">
                <a:sym typeface="宋体" panose="02010600030101010101" pitchFamily="2" charset="-122"/>
              </a:rPr>
              <a:t>begin</a:t>
            </a:r>
          </a:p>
          <a:p>
            <a:pPr lvl="1">
              <a:spcBef>
                <a:spcPct val="0"/>
              </a:spcBef>
              <a:buFont typeface="Arial" panose="020B0604020202020204" pitchFamily="34" charset="0"/>
              <a:buNone/>
            </a:pPr>
            <a:r>
              <a:rPr lang="en-US" altLang="zh-CN" sz="1500" dirty="0"/>
              <a:t>#5 </a:t>
            </a:r>
            <a:r>
              <a:rPr lang="en-US" altLang="zh-CN" sz="1500" dirty="0" err="1"/>
              <a:t>clk</a:t>
            </a:r>
            <a:r>
              <a:rPr lang="en-US" altLang="zh-CN" sz="1500" dirty="0"/>
              <a:t>=~</a:t>
            </a:r>
            <a:r>
              <a:rPr lang="en-US" altLang="zh-CN" sz="1500" dirty="0" err="1"/>
              <a:t>clk</a:t>
            </a:r>
            <a:r>
              <a:rPr lang="en-US" altLang="zh-CN" sz="1500" dirty="0"/>
              <a:t>;</a:t>
            </a:r>
            <a:endParaRPr lang="en-US" altLang="zh-CN" sz="1500" dirty="0">
              <a:sym typeface="宋体" panose="02010600030101010101" pitchFamily="2" charset="-122"/>
            </a:endParaRPr>
          </a:p>
          <a:p>
            <a:pPr>
              <a:spcBef>
                <a:spcPct val="0"/>
              </a:spcBef>
              <a:buFontTx/>
              <a:buNone/>
            </a:pPr>
            <a:r>
              <a:rPr lang="en-US" altLang="zh-CN" sz="1500" dirty="0">
                <a:sym typeface="宋体" panose="02010600030101010101" pitchFamily="2" charset="-122"/>
              </a:rPr>
              <a:t>end</a:t>
            </a:r>
          </a:p>
          <a:p>
            <a:pPr lvl="1">
              <a:spcBef>
                <a:spcPct val="0"/>
              </a:spcBef>
              <a:buFont typeface="Arial" panose="020B0604020202020204" pitchFamily="34" charset="0"/>
              <a:buNone/>
            </a:pPr>
            <a:endParaRPr lang="en-US" altLang="zh-CN" sz="1500" dirty="0">
              <a:sym typeface="宋体" panose="02010600030101010101" pitchFamily="2" charset="-122"/>
            </a:endParaRPr>
          </a:p>
          <a:p>
            <a:pPr lvl="1">
              <a:spcBef>
                <a:spcPct val="0"/>
              </a:spcBef>
              <a:buFont typeface="Arial" panose="020B0604020202020204" pitchFamily="34" charset="0"/>
              <a:buNone/>
            </a:pPr>
            <a:endParaRPr lang="zh-CN" altLang="en-US" sz="1500" dirty="0"/>
          </a:p>
        </p:txBody>
      </p:sp>
      <p:pic>
        <p:nvPicPr>
          <p:cNvPr id="36872" name="图片 6">
            <a:extLst>
              <a:ext uri="{FF2B5EF4-FFF2-40B4-BE49-F238E27FC236}">
                <a16:creationId xmlns:a16="http://schemas.microsoft.com/office/drawing/2014/main" id="{B65F4F25-68D0-82D9-D08E-71BBAE53E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40" t="7420" r="33391" b="75333"/>
          <a:stretch>
            <a:fillRect/>
          </a:stretch>
        </p:blipFill>
        <p:spPr bwMode="auto">
          <a:xfrm>
            <a:off x="92454" y="3693116"/>
            <a:ext cx="6959360" cy="94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文本框 16">
            <a:extLst>
              <a:ext uri="{FF2B5EF4-FFF2-40B4-BE49-F238E27FC236}">
                <a16:creationId xmlns:a16="http://schemas.microsoft.com/office/drawing/2014/main" id="{993FA37C-8662-8AEB-BA00-FCF57F62D116}"/>
              </a:ext>
            </a:extLst>
          </p:cNvPr>
          <p:cNvSpPr txBox="1">
            <a:spLocks noChangeArrowheads="1"/>
          </p:cNvSpPr>
          <p:nvPr/>
        </p:nvSpPr>
        <p:spPr bwMode="auto">
          <a:xfrm>
            <a:off x="7950476" y="1473271"/>
            <a:ext cx="677108"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FF0000"/>
                </a:solidFill>
              </a:rPr>
              <a:t>只执行</a:t>
            </a:r>
          </a:p>
          <a:p>
            <a:pPr eaLnBrk="1" hangingPunct="1">
              <a:spcBef>
                <a:spcPct val="0"/>
              </a:spcBef>
              <a:buFontTx/>
              <a:buNone/>
            </a:pPr>
            <a:r>
              <a:rPr lang="zh-CN" altLang="en-US" sz="1400" b="1" dirty="0">
                <a:solidFill>
                  <a:srgbClr val="FF0000"/>
                </a:solidFill>
              </a:rPr>
              <a:t>一次</a:t>
            </a:r>
          </a:p>
        </p:txBody>
      </p:sp>
      <p:sp>
        <p:nvSpPr>
          <p:cNvPr id="36874" name="文本框 15">
            <a:extLst>
              <a:ext uri="{FF2B5EF4-FFF2-40B4-BE49-F238E27FC236}">
                <a16:creationId xmlns:a16="http://schemas.microsoft.com/office/drawing/2014/main" id="{020700EE-D425-CFB8-7962-783EEDDC259A}"/>
              </a:ext>
            </a:extLst>
          </p:cNvPr>
          <p:cNvSpPr txBox="1">
            <a:spLocks noChangeArrowheads="1"/>
          </p:cNvSpPr>
          <p:nvPr/>
        </p:nvSpPr>
        <p:spPr bwMode="auto">
          <a:xfrm>
            <a:off x="8031438" y="3173482"/>
            <a:ext cx="85664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rgbClr val="FF0000"/>
                </a:solidFill>
              </a:rPr>
              <a:t>循环执行</a:t>
            </a:r>
          </a:p>
        </p:txBody>
      </p:sp>
      <p:sp>
        <p:nvSpPr>
          <p:cNvPr id="2" name="Rectangle 2">
            <a:extLst>
              <a:ext uri="{FF2B5EF4-FFF2-40B4-BE49-F238E27FC236}">
                <a16:creationId xmlns:a16="http://schemas.microsoft.com/office/drawing/2014/main" id="{9E89B865-C135-80C7-4BA7-09B41714989B}"/>
              </a:ext>
            </a:extLst>
          </p:cNvPr>
          <p:cNvSpPr>
            <a:spLocks noGrp="1" noChangeArrowheads="1"/>
          </p:cNvSpPr>
          <p:nvPr/>
        </p:nvSpPr>
        <p:spPr bwMode="auto">
          <a:xfrm>
            <a:off x="429868" y="122040"/>
            <a:ext cx="4572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000" b="1" dirty="0">
                <a:solidFill>
                  <a:srgbClr val="0A419B"/>
                </a:solidFill>
                <a:latin typeface="微软雅黑" pitchFamily="34" charset="-122"/>
                <a:ea typeface="微软雅黑" pitchFamily="34" charset="-122"/>
                <a:cs typeface="+mj-cs"/>
              </a:rPr>
              <a:t>复习</a:t>
            </a:r>
          </a:p>
        </p:txBody>
      </p:sp>
      <p:sp>
        <p:nvSpPr>
          <p:cNvPr id="11"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13" name="灯片编号占位符 5">
            <a:extLst>
              <a:ext uri="{FF2B5EF4-FFF2-40B4-BE49-F238E27FC236}">
                <a16:creationId xmlns:a16="http://schemas.microsoft.com/office/drawing/2014/main" id="{4C5DA9AA-FD70-4F36-9C60-03F1D76C8C7D}"/>
              </a:ext>
            </a:extLst>
          </p:cNvPr>
          <p:cNvSpPr txBox="1">
            <a:spLocks/>
          </p:cNvSpPr>
          <p:nvPr/>
        </p:nvSpPr>
        <p:spPr>
          <a:xfrm>
            <a:off x="8316914" y="4816920"/>
            <a:ext cx="442912" cy="273844"/>
          </a:xfrm>
          <a:prstGeom prst="rect">
            <a:avLst/>
          </a:prstGeom>
        </p:spPr>
        <p:txBody>
          <a:bodyPr vert="horz" wrap="square" lIns="68579" tIns="34289" rIns="68579" bIns="34289" numCol="1" anchor="ctr" anchorCtr="0" compatLnSpc="1">
            <a:prstTxWarp prst="textNoShape">
              <a:avLst/>
            </a:prstTxWarp>
          </a:bodyPr>
          <a:lstStyle>
            <a:defPPr>
              <a:defRPr lang="zh-CN"/>
            </a:defPPr>
            <a:lvl1pPr algn="ctr" eaLnBrk="1" hangingPunct="1">
              <a:defRPr sz="800">
                <a:solidFill>
                  <a:schemeClr val="bg1"/>
                </a:solidFill>
                <a:latin typeface="微软雅黑" panose="020B0503020204020204" pitchFamily="34" charset="-122"/>
                <a:ea typeface="微软雅黑" panose="020B0503020204020204" pitchFamily="34" charset="-122"/>
              </a:defRPr>
            </a:lvl1pPr>
          </a:lstStyle>
          <a:p>
            <a:fld id="{828433C9-4A25-4EFF-A13E-677ED709B907}" type="slidenum">
              <a:rPr lang="zh-CN" altLang="en-US"/>
              <a:pPr/>
              <a:t>75</a:t>
            </a:fld>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a:extLst>
              <a:ext uri="{FF2B5EF4-FFF2-40B4-BE49-F238E27FC236}">
                <a16:creationId xmlns:a16="http://schemas.microsoft.com/office/drawing/2014/main" id="{7BBD4D6E-76D1-493D-A881-B960D0D49A8B}"/>
              </a:ext>
            </a:extLst>
          </p:cNvPr>
          <p:cNvSpPr>
            <a:spLocks noChangeArrowheads="1"/>
          </p:cNvSpPr>
          <p:nvPr/>
        </p:nvSpPr>
        <p:spPr bwMode="auto">
          <a:xfrm rot="-5400000">
            <a:off x="6981138" y="10023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eaLnBrk="1" hangingPunct="1"/>
            <a:endParaRPr lang="zh-CN" altLang="en-US"/>
          </a:p>
        </p:txBody>
      </p:sp>
      <p:sp>
        <p:nvSpPr>
          <p:cNvPr id="27651" name="标题 1">
            <a:extLst>
              <a:ext uri="{FF2B5EF4-FFF2-40B4-BE49-F238E27FC236}">
                <a16:creationId xmlns:a16="http://schemas.microsoft.com/office/drawing/2014/main" id="{59ECA136-14E9-4657-8793-C562FA947CEF}"/>
              </a:ext>
            </a:extLst>
          </p:cNvPr>
          <p:cNvSpPr>
            <a:spLocks noGrp="1"/>
          </p:cNvSpPr>
          <p:nvPr>
            <p:ph type="title"/>
          </p:nvPr>
        </p:nvSpPr>
        <p:spPr>
          <a:xfrm>
            <a:off x="579835" y="1"/>
            <a:ext cx="7886700" cy="532150"/>
          </a:xfrm>
        </p:spPr>
        <p:txBody>
          <a:bodyPr/>
          <a:lstStyle/>
          <a:p>
            <a:r>
              <a:rPr lang="zh-CN" altLang="en-US" dirty="0"/>
              <a:t>如何写一个</a:t>
            </a:r>
            <a:r>
              <a:rPr lang="en-US" altLang="zh-CN" dirty="0" err="1"/>
              <a:t>TestBench</a:t>
            </a:r>
            <a:endParaRPr lang="zh-CN" altLang="en-US" dirty="0"/>
          </a:p>
        </p:txBody>
      </p:sp>
      <p:sp>
        <p:nvSpPr>
          <p:cNvPr id="4" name="文本框 3">
            <a:extLst>
              <a:ext uri="{FF2B5EF4-FFF2-40B4-BE49-F238E27FC236}">
                <a16:creationId xmlns:a16="http://schemas.microsoft.com/office/drawing/2014/main" id="{BC062F2F-0E78-4C11-A050-FB12DF6E9665}"/>
              </a:ext>
            </a:extLst>
          </p:cNvPr>
          <p:cNvSpPr txBox="1"/>
          <p:nvPr/>
        </p:nvSpPr>
        <p:spPr>
          <a:xfrm>
            <a:off x="579835" y="902241"/>
            <a:ext cx="8205788" cy="2458943"/>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2100" dirty="0">
                <a:latin typeface="微软雅黑" pitchFamily="34" charset="-122"/>
                <a:ea typeface="微软雅黑" pitchFamily="34" charset="-122"/>
              </a:rPr>
              <a:t>1</a:t>
            </a:r>
            <a:r>
              <a:rPr lang="zh-CN" altLang="en-US" sz="2100" dirty="0">
                <a:latin typeface="微软雅黑" pitchFamily="34" charset="-122"/>
                <a:ea typeface="微软雅黑" pitchFamily="34" charset="-122"/>
              </a:rPr>
              <a:t>、为所有的</a:t>
            </a:r>
            <a:r>
              <a:rPr lang="en-US" altLang="zh-CN" sz="2100" dirty="0">
                <a:latin typeface="微软雅黑" pitchFamily="34" charset="-122"/>
                <a:ea typeface="微软雅黑" pitchFamily="34" charset="-122"/>
              </a:rPr>
              <a:t>input</a:t>
            </a:r>
            <a:r>
              <a:rPr lang="zh-CN" altLang="en-US" sz="2100" dirty="0">
                <a:latin typeface="微软雅黑" pitchFamily="34" charset="-122"/>
                <a:ea typeface="微软雅黑" pitchFamily="34" charset="-122"/>
              </a:rPr>
              <a:t>添加激励。</a:t>
            </a:r>
            <a:endParaRPr lang="en-US" altLang="zh-CN" sz="2100" dirty="0">
              <a:latin typeface="微软雅黑" pitchFamily="34" charset="-122"/>
              <a:ea typeface="微软雅黑" pitchFamily="34" charset="-122"/>
            </a:endParaRPr>
          </a:p>
          <a:p>
            <a:pPr eaLnBrk="1" fontAlgn="auto" hangingPunct="1">
              <a:lnSpc>
                <a:spcPct val="150000"/>
              </a:lnSpc>
              <a:spcBef>
                <a:spcPts val="0"/>
              </a:spcBef>
              <a:spcAft>
                <a:spcPts val="0"/>
              </a:spcAft>
              <a:defRPr/>
            </a:pPr>
            <a:r>
              <a:rPr lang="en-US" altLang="zh-CN" sz="2100" dirty="0">
                <a:latin typeface="微软雅黑" pitchFamily="34" charset="-122"/>
                <a:ea typeface="微软雅黑" pitchFamily="34" charset="-122"/>
              </a:rPr>
              <a:t>2</a:t>
            </a:r>
            <a:r>
              <a:rPr lang="zh-CN" altLang="en-US" sz="2100" dirty="0">
                <a:latin typeface="微软雅黑" pitchFamily="34" charset="-122"/>
                <a:ea typeface="微软雅黑" pitchFamily="34" charset="-122"/>
              </a:rPr>
              <a:t>、时序电路需要周期变化的时钟信号。</a:t>
            </a:r>
            <a:endParaRPr lang="en-US" altLang="zh-CN" sz="2100" dirty="0">
              <a:latin typeface="微软雅黑" pitchFamily="34" charset="-122"/>
              <a:ea typeface="微软雅黑" pitchFamily="34" charset="-122"/>
            </a:endParaRPr>
          </a:p>
          <a:p>
            <a:pPr eaLnBrk="1" fontAlgn="auto" hangingPunct="1">
              <a:lnSpc>
                <a:spcPct val="150000"/>
              </a:lnSpc>
              <a:spcBef>
                <a:spcPts val="0"/>
              </a:spcBef>
              <a:spcAft>
                <a:spcPts val="0"/>
              </a:spcAft>
              <a:defRPr/>
            </a:pPr>
            <a:r>
              <a:rPr lang="en-US" altLang="zh-CN" sz="2100" dirty="0">
                <a:latin typeface="微软雅黑" pitchFamily="34" charset="-122"/>
                <a:ea typeface="微软雅黑" pitchFamily="34" charset="-122"/>
              </a:rPr>
              <a:t>3</a:t>
            </a:r>
            <a:r>
              <a:rPr lang="zh-CN" altLang="en-US" sz="2100" dirty="0">
                <a:latin typeface="微软雅黑" pitchFamily="34" charset="-122"/>
                <a:ea typeface="微软雅黑" pitchFamily="34" charset="-122"/>
              </a:rPr>
              <a:t>、电路功能是什么？会有哪些可能的</a:t>
            </a:r>
            <a:r>
              <a:rPr lang="en-US" altLang="zh-CN" sz="2100" dirty="0">
                <a:latin typeface="微软雅黑" pitchFamily="34" charset="-122"/>
                <a:ea typeface="微软雅黑" pitchFamily="34" charset="-122"/>
              </a:rPr>
              <a:t>input</a:t>
            </a:r>
            <a:r>
              <a:rPr lang="zh-CN" altLang="en-US" sz="2100" dirty="0">
                <a:latin typeface="微软雅黑" pitchFamily="34" charset="-122"/>
                <a:ea typeface="微软雅黑" pitchFamily="34" charset="-122"/>
              </a:rPr>
              <a:t>信号？</a:t>
            </a:r>
            <a:endParaRPr lang="en-US" altLang="zh-CN" sz="2100" dirty="0">
              <a:latin typeface="微软雅黑" pitchFamily="34" charset="-122"/>
              <a:ea typeface="微软雅黑" pitchFamily="34" charset="-122"/>
            </a:endParaRPr>
          </a:p>
          <a:p>
            <a:pPr eaLnBrk="1" fontAlgn="auto" hangingPunct="1">
              <a:lnSpc>
                <a:spcPct val="150000"/>
              </a:lnSpc>
              <a:spcBef>
                <a:spcPts val="0"/>
              </a:spcBef>
              <a:spcAft>
                <a:spcPts val="0"/>
              </a:spcAft>
              <a:defRPr/>
            </a:pPr>
            <a:r>
              <a:rPr lang="en-US" altLang="zh-CN" sz="2100" dirty="0">
                <a:latin typeface="微软雅黑" pitchFamily="34" charset="-122"/>
                <a:ea typeface="微软雅黑" pitchFamily="34" charset="-122"/>
              </a:rPr>
              <a:t>4</a:t>
            </a:r>
            <a:r>
              <a:rPr lang="zh-CN" altLang="en-US" sz="2100" dirty="0">
                <a:latin typeface="微软雅黑" pitchFamily="34" charset="-122"/>
                <a:ea typeface="微软雅黑" pitchFamily="34" charset="-122"/>
              </a:rPr>
              <a:t>、随着时间的增长变化</a:t>
            </a:r>
            <a:r>
              <a:rPr lang="en-US" altLang="zh-CN" sz="2100" dirty="0">
                <a:latin typeface="微软雅黑" pitchFamily="34" charset="-122"/>
                <a:ea typeface="微软雅黑" pitchFamily="34" charset="-122"/>
              </a:rPr>
              <a:t>input</a:t>
            </a:r>
            <a:r>
              <a:rPr lang="zh-CN" altLang="en-US" sz="2100" dirty="0">
                <a:latin typeface="微软雅黑" pitchFamily="34" charset="-122"/>
                <a:ea typeface="微软雅黑" pitchFamily="34" charset="-122"/>
              </a:rPr>
              <a:t>。</a:t>
            </a:r>
            <a:endParaRPr lang="en-US" altLang="zh-CN" sz="2100" dirty="0">
              <a:latin typeface="微软雅黑" pitchFamily="34" charset="-122"/>
              <a:ea typeface="微软雅黑" pitchFamily="34" charset="-122"/>
            </a:endParaRPr>
          </a:p>
          <a:p>
            <a:pPr eaLnBrk="1" fontAlgn="auto" hangingPunct="1">
              <a:lnSpc>
                <a:spcPct val="150000"/>
              </a:lnSpc>
              <a:spcBef>
                <a:spcPts val="0"/>
              </a:spcBef>
              <a:spcAft>
                <a:spcPts val="0"/>
              </a:spcAft>
              <a:defRPr/>
            </a:pPr>
            <a:r>
              <a:rPr lang="en-US" altLang="zh-CN" sz="2100" dirty="0">
                <a:latin typeface="微软雅黑" pitchFamily="34" charset="-122"/>
                <a:ea typeface="微软雅黑" pitchFamily="34" charset="-122"/>
              </a:rPr>
              <a:t>5</a:t>
            </a:r>
            <a:r>
              <a:rPr lang="zh-CN" altLang="en-US" sz="2100" dirty="0">
                <a:latin typeface="微软雅黑" pitchFamily="34" charset="-122"/>
                <a:ea typeface="微软雅黑" pitchFamily="34" charset="-122"/>
              </a:rPr>
              <a:t>、分析对应的</a:t>
            </a:r>
            <a:r>
              <a:rPr lang="en-US" altLang="zh-CN" sz="2100" dirty="0">
                <a:latin typeface="微软雅黑" pitchFamily="34" charset="-122"/>
                <a:ea typeface="微软雅黑" pitchFamily="34" charset="-122"/>
              </a:rPr>
              <a:t>output</a:t>
            </a:r>
            <a:r>
              <a:rPr lang="zh-CN" altLang="en-US" sz="2100" dirty="0">
                <a:latin typeface="微软雅黑" pitchFamily="34" charset="-122"/>
                <a:ea typeface="微软雅黑" pitchFamily="34" charset="-122"/>
              </a:rPr>
              <a:t>是否符合预期</a:t>
            </a:r>
            <a:endParaRPr lang="en-US" altLang="zh-CN" sz="2100" dirty="0">
              <a:latin typeface="微软雅黑" pitchFamily="34" charset="-122"/>
              <a:ea typeface="微软雅黑" pitchFamily="34" charset="-122"/>
            </a:endParaRPr>
          </a:p>
        </p:txBody>
      </p:sp>
    </p:spTree>
    <p:extLst>
      <p:ext uri="{BB962C8B-B14F-4D97-AF65-F5344CB8AC3E}">
        <p14:creationId xmlns:p14="http://schemas.microsoft.com/office/powerpoint/2010/main" val="1818310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C40CD549-2786-E950-B700-B4FBA7E91FD3}"/>
              </a:ext>
            </a:extLst>
          </p:cNvPr>
          <p:cNvGraphicFramePr>
            <a:graphicFrameLocks noChangeAspect="1"/>
          </p:cNvGraphicFramePr>
          <p:nvPr>
            <p:extLst>
              <p:ext uri="{D42A27DB-BD31-4B8C-83A1-F6EECF244321}">
                <p14:modId xmlns:p14="http://schemas.microsoft.com/office/powerpoint/2010/main" val="212360335"/>
              </p:ext>
            </p:extLst>
          </p:nvPr>
        </p:nvGraphicFramePr>
        <p:xfrm>
          <a:off x="1849245" y="622083"/>
          <a:ext cx="7294756" cy="4828994"/>
        </p:xfrm>
        <a:graphic>
          <a:graphicData uri="http://schemas.openxmlformats.org/presentationml/2006/ole">
            <mc:AlternateContent xmlns:mc="http://schemas.openxmlformats.org/markup-compatibility/2006">
              <mc:Choice xmlns:v="urn:schemas-microsoft-com:vml" Requires="v">
                <p:oleObj spid="_x0000_s3083" name="Visio" r:id="rId3" imgW="5327786" imgH="3727362" progId="Visio.Drawing.15">
                  <p:embed/>
                </p:oleObj>
              </mc:Choice>
              <mc:Fallback>
                <p:oleObj name="Visio" r:id="rId3" imgW="5327786" imgH="3727362" progId="Visio.Drawing.15">
                  <p:embed/>
                  <p:pic>
                    <p:nvPicPr>
                      <p:cNvPr id="23557" name="对象 2"/>
                      <p:cNvPicPr/>
                      <p:nvPr/>
                    </p:nvPicPr>
                    <p:blipFill>
                      <a:blip r:embed="rId4"/>
                      <a:stretch>
                        <a:fillRect/>
                      </a:stretch>
                    </p:blipFill>
                    <p:spPr>
                      <a:xfrm>
                        <a:off x="1849245" y="622083"/>
                        <a:ext cx="7294756" cy="4828994"/>
                      </a:xfrm>
                      <a:prstGeom prst="rect">
                        <a:avLst/>
                      </a:prstGeom>
                      <a:noFill/>
                      <a:ln w="38100">
                        <a:noFill/>
                        <a:miter/>
                      </a:ln>
                    </p:spPr>
                  </p:pic>
                </p:oleObj>
              </mc:Fallback>
            </mc:AlternateContent>
          </a:graphicData>
        </a:graphic>
      </p:graphicFrame>
      <p:sp>
        <p:nvSpPr>
          <p:cNvPr id="2" name="标题 1">
            <a:extLst>
              <a:ext uri="{FF2B5EF4-FFF2-40B4-BE49-F238E27FC236}">
                <a16:creationId xmlns:a16="http://schemas.microsoft.com/office/drawing/2014/main" id="{FB8DEDDA-13C0-C461-7AF6-2630DE468B60}"/>
              </a:ext>
            </a:extLst>
          </p:cNvPr>
          <p:cNvSpPr>
            <a:spLocks noGrp="1"/>
          </p:cNvSpPr>
          <p:nvPr>
            <p:ph type="title"/>
          </p:nvPr>
        </p:nvSpPr>
        <p:spPr/>
        <p:txBody>
          <a:bodyPr/>
          <a:lstStyle/>
          <a:p>
            <a:r>
              <a:rPr lang="en-US" altLang="zh-CN" dirty="0"/>
              <a:t>CPU</a:t>
            </a:r>
            <a:r>
              <a:rPr lang="zh-CN" altLang="en-US" dirty="0"/>
              <a:t>简介</a:t>
            </a:r>
          </a:p>
        </p:txBody>
      </p:sp>
      <p:sp>
        <p:nvSpPr>
          <p:cNvPr id="25603" name="内容占位符 2">
            <a:extLst>
              <a:ext uri="{FF2B5EF4-FFF2-40B4-BE49-F238E27FC236}">
                <a16:creationId xmlns:a16="http://schemas.microsoft.com/office/drawing/2014/main" id="{932C4222-FA7A-3FBD-3EC9-A152D79304D8}"/>
              </a:ext>
            </a:extLst>
          </p:cNvPr>
          <p:cNvSpPr>
            <a:spLocks noGrp="1" noChangeArrowheads="1"/>
          </p:cNvSpPr>
          <p:nvPr>
            <p:ph idx="1"/>
          </p:nvPr>
        </p:nvSpPr>
        <p:spPr>
          <a:xfrm>
            <a:off x="87314" y="622082"/>
            <a:ext cx="4027714" cy="3899335"/>
          </a:xfrm>
        </p:spPr>
        <p:txBody>
          <a:bodyPr/>
          <a:lstStyle/>
          <a:p>
            <a:pPr marL="0" indent="0" eaLnBrk="1" hangingPunct="1">
              <a:buNone/>
              <a:defRPr/>
            </a:pPr>
            <a:r>
              <a:rPr lang="zh-CN" altLang="en-US" sz="1700" dirty="0">
                <a:latin typeface="宋体" panose="02010600030101010101" pitchFamily="2" charset="-122"/>
                <a:ea typeface="宋体" panose="02010600030101010101" pitchFamily="2" charset="-122"/>
              </a:rPr>
              <a:t>计算机进行信息处理可分为两个步骤：</a:t>
            </a:r>
          </a:p>
          <a:p>
            <a:pPr eaLnBrk="1" hangingPunct="1">
              <a:defRPr/>
            </a:pPr>
            <a:r>
              <a:rPr lang="zh-CN" altLang="en-US" sz="1700" dirty="0">
                <a:latin typeface="宋体" panose="02010600030101010101" pitchFamily="2" charset="-122"/>
                <a:ea typeface="宋体" panose="02010600030101010101" pitchFamily="2" charset="-122"/>
              </a:rPr>
              <a:t>将数据和程序（即指令序列）输入到计算机的存储器中</a:t>
            </a:r>
          </a:p>
          <a:p>
            <a:pPr eaLnBrk="1" hangingPunct="1">
              <a:defRPr/>
            </a:pPr>
            <a:r>
              <a:rPr lang="zh-CN" altLang="en-US" sz="1700" dirty="0">
                <a:latin typeface="宋体" panose="02010600030101010101" pitchFamily="2" charset="-122"/>
                <a:ea typeface="宋体" panose="02010600030101010101" pitchFamily="2" charset="-122"/>
              </a:rPr>
              <a:t>从第一条指令的地址起开始执行该程序，得到所需结果，结束运行</a:t>
            </a:r>
            <a:endParaRPr lang="en-US" altLang="zh-CN" dirty="0"/>
          </a:p>
          <a:p>
            <a:pPr marL="0" indent="0" eaLnBrk="1" hangingPunct="1">
              <a:buNone/>
              <a:defRPr/>
            </a:pPr>
            <a:endParaRPr lang="en-US" altLang="zh-CN" dirty="0"/>
          </a:p>
        </p:txBody>
      </p:sp>
      <p:sp>
        <p:nvSpPr>
          <p:cNvPr id="41988" name="内容占位符 2">
            <a:extLst>
              <a:ext uri="{FF2B5EF4-FFF2-40B4-BE49-F238E27FC236}">
                <a16:creationId xmlns:a16="http://schemas.microsoft.com/office/drawing/2014/main" id="{448FF82F-C925-0FFE-1540-2D46C72D3F61}"/>
              </a:ext>
            </a:extLst>
          </p:cNvPr>
          <p:cNvSpPr>
            <a:spLocks noGrp="1" noChangeArrowheads="1"/>
          </p:cNvSpPr>
          <p:nvPr/>
        </p:nvSpPr>
        <p:spPr bwMode="auto">
          <a:xfrm>
            <a:off x="87314" y="2801707"/>
            <a:ext cx="4027714" cy="86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buNone/>
            </a:pPr>
            <a:r>
              <a:rPr lang="en-US" altLang="zh-CN" sz="1700" dirty="0">
                <a:latin typeface="宋体" panose="02010600030101010101" pitchFamily="2" charset="-122"/>
                <a:ea typeface="宋体" panose="02010600030101010101" pitchFamily="2" charset="-122"/>
              </a:rPr>
              <a:t>CPU </a:t>
            </a:r>
            <a:r>
              <a:rPr lang="zh-CN" altLang="en-US" sz="1700" dirty="0">
                <a:latin typeface="宋体" panose="02010600030101010101" pitchFamily="2" charset="-122"/>
                <a:ea typeface="宋体" panose="02010600030101010101" pitchFamily="2" charset="-122"/>
              </a:rPr>
              <a:t>是计算机的核心部件</a:t>
            </a:r>
            <a:endParaRPr lang="en-US" altLang="zh-CN" sz="1700" dirty="0">
              <a:latin typeface="宋体" panose="02010600030101010101" pitchFamily="2" charset="-122"/>
            </a:endParaRPr>
          </a:p>
          <a:p>
            <a:pPr marL="0" indent="0" eaLnBrk="1" hangingPunct="1">
              <a:buNone/>
            </a:pPr>
            <a:r>
              <a:rPr lang="zh-CN" altLang="en-US" sz="1700" dirty="0">
                <a:latin typeface="宋体" panose="02010600030101010101" pitchFamily="2" charset="-122"/>
              </a:rPr>
              <a:t>基本功能：取</a:t>
            </a:r>
            <a:r>
              <a:rPr lang="zh-CN" altLang="en-US" sz="1700" dirty="0">
                <a:solidFill>
                  <a:srgbClr val="FF0000"/>
                </a:solidFill>
                <a:latin typeface="宋体" panose="02010600030101010101" pitchFamily="2" charset="-122"/>
              </a:rPr>
              <a:t>指令</a:t>
            </a:r>
            <a:r>
              <a:rPr lang="zh-CN" altLang="en-US" sz="1700" dirty="0">
                <a:latin typeface="宋体" panose="02010600030101010101" pitchFamily="2" charset="-122"/>
              </a:rPr>
              <a:t>，分析</a:t>
            </a:r>
            <a:r>
              <a:rPr lang="zh-CN" altLang="en-US" sz="1700" dirty="0">
                <a:solidFill>
                  <a:srgbClr val="FF0000"/>
                </a:solidFill>
                <a:latin typeface="宋体" panose="02010600030101010101" pitchFamily="2" charset="-122"/>
              </a:rPr>
              <a:t>指令</a:t>
            </a:r>
            <a:r>
              <a:rPr lang="zh-CN" altLang="en-US" sz="1700" dirty="0">
                <a:latin typeface="宋体" panose="02010600030101010101" pitchFamily="2" charset="-122"/>
              </a:rPr>
              <a:t>，执行</a:t>
            </a:r>
            <a:r>
              <a:rPr lang="zh-CN" altLang="en-US" sz="1700" dirty="0">
                <a:solidFill>
                  <a:srgbClr val="FF0000"/>
                </a:solidFill>
                <a:latin typeface="宋体" panose="02010600030101010101" pitchFamily="2" charset="-122"/>
              </a:rPr>
              <a:t>指令</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77</a:t>
            </a:fld>
            <a:endParaRPr lang="zh-CN" altLang="en-US" dirty="0"/>
          </a:p>
        </p:txBody>
      </p:sp>
      <p:sp>
        <p:nvSpPr>
          <p:cNvPr id="11" name="矩形 11">
            <a:extLst>
              <a:ext uri="{FF2B5EF4-FFF2-40B4-BE49-F238E27FC236}">
                <a16:creationId xmlns:a16="http://schemas.microsoft.com/office/drawing/2014/main" id="{82FD0A32-7F6A-0DAC-67F1-3C12BF4680A8}"/>
              </a:ext>
            </a:extLst>
          </p:cNvPr>
          <p:cNvSpPr/>
          <p:nvPr/>
        </p:nvSpPr>
        <p:spPr>
          <a:xfrm>
            <a:off x="7838030" y="505211"/>
            <a:ext cx="1116389" cy="284693"/>
          </a:xfrm>
          <a:prstGeom prst="rect">
            <a:avLst/>
          </a:prstGeom>
          <a:noFill/>
          <a:ln w="9525">
            <a:noFill/>
          </a:ln>
        </p:spPr>
        <p:txBody>
          <a:bodyPr wrap="square" lIns="68580" tIns="34290" rIns="68580" bIns="3429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r>
              <a:rPr lang="zh-CN" altLang="en-US" sz="1400" b="1" dirty="0">
                <a:latin typeface="宋体" panose="02010600030101010101" pitchFamily="2" charset="-122"/>
              </a:rPr>
              <a:t>外部存储器</a:t>
            </a:r>
            <a:endParaRPr lang="en-US" altLang="zh-CN" sz="1400" b="1" dirty="0">
              <a:latin typeface="宋体" panose="02010600030101010101" pitchFamily="2" charset="-122"/>
            </a:endParaRPr>
          </a:p>
        </p:txBody>
      </p:sp>
      <p:sp>
        <p:nvSpPr>
          <p:cNvPr id="12" name="矩形 11">
            <a:extLst>
              <a:ext uri="{FF2B5EF4-FFF2-40B4-BE49-F238E27FC236}">
                <a16:creationId xmlns:a16="http://schemas.microsoft.com/office/drawing/2014/main" id="{B73C349E-05CA-DC17-FEC1-939C7DBFD967}"/>
              </a:ext>
            </a:extLst>
          </p:cNvPr>
          <p:cNvSpPr/>
          <p:nvPr/>
        </p:nvSpPr>
        <p:spPr>
          <a:xfrm>
            <a:off x="8056105" y="1138332"/>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sz="1600" dirty="0"/>
          </a:p>
        </p:txBody>
      </p:sp>
      <p:sp>
        <p:nvSpPr>
          <p:cNvPr id="13" name="矩形 12">
            <a:extLst>
              <a:ext uri="{FF2B5EF4-FFF2-40B4-BE49-F238E27FC236}">
                <a16:creationId xmlns:a16="http://schemas.microsoft.com/office/drawing/2014/main" id="{6B5C7D15-6754-9ADC-384C-2B9BB5CC9261}"/>
              </a:ext>
            </a:extLst>
          </p:cNvPr>
          <p:cNvSpPr/>
          <p:nvPr/>
        </p:nvSpPr>
        <p:spPr>
          <a:xfrm>
            <a:off x="8056105" y="1331164"/>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4" name="矩形 13">
            <a:extLst>
              <a:ext uri="{FF2B5EF4-FFF2-40B4-BE49-F238E27FC236}">
                <a16:creationId xmlns:a16="http://schemas.microsoft.com/office/drawing/2014/main" id="{20C1DFE6-7E5D-68F4-9212-1A1F76CB3B39}"/>
              </a:ext>
            </a:extLst>
          </p:cNvPr>
          <p:cNvSpPr/>
          <p:nvPr/>
        </p:nvSpPr>
        <p:spPr>
          <a:xfrm>
            <a:off x="8056105" y="1526826"/>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5" name="矩形 14">
            <a:extLst>
              <a:ext uri="{FF2B5EF4-FFF2-40B4-BE49-F238E27FC236}">
                <a16:creationId xmlns:a16="http://schemas.microsoft.com/office/drawing/2014/main" id="{56194113-8CB1-9821-9878-6116950C6CCB}"/>
              </a:ext>
            </a:extLst>
          </p:cNvPr>
          <p:cNvSpPr/>
          <p:nvPr/>
        </p:nvSpPr>
        <p:spPr>
          <a:xfrm>
            <a:off x="8056105" y="1723048"/>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6" name="矩形 15">
            <a:extLst>
              <a:ext uri="{FF2B5EF4-FFF2-40B4-BE49-F238E27FC236}">
                <a16:creationId xmlns:a16="http://schemas.microsoft.com/office/drawing/2014/main" id="{C7D2D40C-ECA4-E3DD-7272-CE0254861B93}"/>
              </a:ext>
            </a:extLst>
          </p:cNvPr>
          <p:cNvSpPr/>
          <p:nvPr/>
        </p:nvSpPr>
        <p:spPr>
          <a:xfrm>
            <a:off x="8056105" y="1924928"/>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7" name="矩形 16">
            <a:extLst>
              <a:ext uri="{FF2B5EF4-FFF2-40B4-BE49-F238E27FC236}">
                <a16:creationId xmlns:a16="http://schemas.microsoft.com/office/drawing/2014/main" id="{4649CC9E-A8E3-7586-F81D-C1B0C3B9911D}"/>
              </a:ext>
            </a:extLst>
          </p:cNvPr>
          <p:cNvSpPr/>
          <p:nvPr/>
        </p:nvSpPr>
        <p:spPr>
          <a:xfrm>
            <a:off x="8056105" y="2124221"/>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8" name="矩形 17">
            <a:extLst>
              <a:ext uri="{FF2B5EF4-FFF2-40B4-BE49-F238E27FC236}">
                <a16:creationId xmlns:a16="http://schemas.microsoft.com/office/drawing/2014/main" id="{C0302797-0377-AEBE-E579-788AFA0A44A6}"/>
              </a:ext>
            </a:extLst>
          </p:cNvPr>
          <p:cNvSpPr/>
          <p:nvPr/>
        </p:nvSpPr>
        <p:spPr>
          <a:xfrm>
            <a:off x="8056105" y="2319287"/>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19" name="矩形 18">
            <a:extLst>
              <a:ext uri="{FF2B5EF4-FFF2-40B4-BE49-F238E27FC236}">
                <a16:creationId xmlns:a16="http://schemas.microsoft.com/office/drawing/2014/main" id="{90D4FE18-5E1D-6222-B37B-0838552608F6}"/>
              </a:ext>
            </a:extLst>
          </p:cNvPr>
          <p:cNvSpPr/>
          <p:nvPr/>
        </p:nvSpPr>
        <p:spPr>
          <a:xfrm>
            <a:off x="8056105" y="2521168"/>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20" name="矩形 19">
            <a:extLst>
              <a:ext uri="{FF2B5EF4-FFF2-40B4-BE49-F238E27FC236}">
                <a16:creationId xmlns:a16="http://schemas.microsoft.com/office/drawing/2014/main" id="{419579E1-8BBA-2980-62D6-E4437FD05F6F}"/>
              </a:ext>
            </a:extLst>
          </p:cNvPr>
          <p:cNvSpPr/>
          <p:nvPr/>
        </p:nvSpPr>
        <p:spPr>
          <a:xfrm>
            <a:off x="8056105" y="2714000"/>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22" name="矩形 21">
            <a:extLst>
              <a:ext uri="{FF2B5EF4-FFF2-40B4-BE49-F238E27FC236}">
                <a16:creationId xmlns:a16="http://schemas.microsoft.com/office/drawing/2014/main" id="{7AF2658F-B38E-60E9-3155-3011CDF8A0BB}"/>
              </a:ext>
            </a:extLst>
          </p:cNvPr>
          <p:cNvSpPr/>
          <p:nvPr/>
        </p:nvSpPr>
        <p:spPr>
          <a:xfrm>
            <a:off x="8056105" y="3158151"/>
            <a:ext cx="932161" cy="192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XXXX</a:t>
            </a:r>
            <a:endParaRPr lang="zh-CN" altLang="en-US" dirty="0"/>
          </a:p>
        </p:txBody>
      </p:sp>
      <p:sp>
        <p:nvSpPr>
          <p:cNvPr id="24" name="文本框 23">
            <a:extLst>
              <a:ext uri="{FF2B5EF4-FFF2-40B4-BE49-F238E27FC236}">
                <a16:creationId xmlns:a16="http://schemas.microsoft.com/office/drawing/2014/main" id="{923AAE3D-2E45-2A23-A100-00C971B39BCF}"/>
              </a:ext>
            </a:extLst>
          </p:cNvPr>
          <p:cNvSpPr txBox="1"/>
          <p:nvPr/>
        </p:nvSpPr>
        <p:spPr>
          <a:xfrm>
            <a:off x="8199244" y="2803915"/>
            <a:ext cx="606596" cy="369332"/>
          </a:xfrm>
          <a:prstGeom prst="rect">
            <a:avLst/>
          </a:prstGeom>
          <a:noFill/>
        </p:spPr>
        <p:txBody>
          <a:bodyPr wrap="square">
            <a:spAutoFit/>
          </a:bodyPr>
          <a:lstStyle/>
          <a:p>
            <a:pPr algn="ctr"/>
            <a:r>
              <a:rPr lang="en-US" altLang="zh-CN" sz="1800" dirty="0">
                <a:solidFill>
                  <a:schemeClr val="bg1"/>
                </a:solidFill>
              </a:rPr>
              <a:t>……</a:t>
            </a:r>
            <a:endParaRPr lang="zh-CN" altLang="en-US" dirty="0">
              <a:solidFill>
                <a:schemeClr val="bg1"/>
              </a:solidFill>
            </a:endParaRPr>
          </a:p>
        </p:txBody>
      </p:sp>
      <p:sp>
        <p:nvSpPr>
          <p:cNvPr id="25" name="文本框 24">
            <a:extLst>
              <a:ext uri="{FF2B5EF4-FFF2-40B4-BE49-F238E27FC236}">
                <a16:creationId xmlns:a16="http://schemas.microsoft.com/office/drawing/2014/main" id="{57996982-6CBA-28E3-2464-776D41E6EAAD}"/>
              </a:ext>
            </a:extLst>
          </p:cNvPr>
          <p:cNvSpPr txBox="1"/>
          <p:nvPr/>
        </p:nvSpPr>
        <p:spPr>
          <a:xfrm>
            <a:off x="7755678" y="1060400"/>
            <a:ext cx="185249" cy="338554"/>
          </a:xfrm>
          <a:prstGeom prst="rect">
            <a:avLst/>
          </a:prstGeom>
          <a:noFill/>
        </p:spPr>
        <p:txBody>
          <a:bodyPr wrap="square">
            <a:spAutoFit/>
          </a:bodyPr>
          <a:lstStyle/>
          <a:p>
            <a:pPr algn="ctr"/>
            <a:r>
              <a:rPr lang="en-US" altLang="zh-CN" sz="1600" dirty="0"/>
              <a:t>0</a:t>
            </a:r>
            <a:endParaRPr lang="zh-CN" altLang="en-US" sz="1600" dirty="0"/>
          </a:p>
        </p:txBody>
      </p:sp>
      <p:sp>
        <p:nvSpPr>
          <p:cNvPr id="26" name="文本框 25">
            <a:extLst>
              <a:ext uri="{FF2B5EF4-FFF2-40B4-BE49-F238E27FC236}">
                <a16:creationId xmlns:a16="http://schemas.microsoft.com/office/drawing/2014/main" id="{E577A50A-AB57-2E91-408B-610EC0AB6211}"/>
              </a:ext>
            </a:extLst>
          </p:cNvPr>
          <p:cNvSpPr txBox="1"/>
          <p:nvPr/>
        </p:nvSpPr>
        <p:spPr>
          <a:xfrm>
            <a:off x="7755678" y="1258303"/>
            <a:ext cx="185249" cy="338554"/>
          </a:xfrm>
          <a:prstGeom prst="rect">
            <a:avLst/>
          </a:prstGeom>
          <a:noFill/>
        </p:spPr>
        <p:txBody>
          <a:bodyPr wrap="square">
            <a:spAutoFit/>
          </a:bodyPr>
          <a:lstStyle/>
          <a:p>
            <a:pPr algn="ctr"/>
            <a:r>
              <a:rPr lang="en-US" altLang="zh-CN" sz="1600" dirty="0"/>
              <a:t>1</a:t>
            </a:r>
            <a:endParaRPr lang="zh-CN" altLang="en-US" sz="1600" dirty="0"/>
          </a:p>
        </p:txBody>
      </p:sp>
      <p:sp>
        <p:nvSpPr>
          <p:cNvPr id="27" name="文本框 26">
            <a:extLst>
              <a:ext uri="{FF2B5EF4-FFF2-40B4-BE49-F238E27FC236}">
                <a16:creationId xmlns:a16="http://schemas.microsoft.com/office/drawing/2014/main" id="{3DE83995-43B1-9C36-5400-B9746F9EE76F}"/>
              </a:ext>
            </a:extLst>
          </p:cNvPr>
          <p:cNvSpPr txBox="1"/>
          <p:nvPr/>
        </p:nvSpPr>
        <p:spPr>
          <a:xfrm>
            <a:off x="7755678" y="1453965"/>
            <a:ext cx="185249" cy="338554"/>
          </a:xfrm>
          <a:prstGeom prst="rect">
            <a:avLst/>
          </a:prstGeom>
          <a:noFill/>
        </p:spPr>
        <p:txBody>
          <a:bodyPr wrap="square">
            <a:spAutoFit/>
          </a:bodyPr>
          <a:lstStyle/>
          <a:p>
            <a:pPr algn="ctr"/>
            <a:r>
              <a:rPr lang="en-US" altLang="zh-CN" sz="1600" dirty="0"/>
              <a:t>2</a:t>
            </a:r>
            <a:endParaRPr lang="zh-CN" altLang="en-US" sz="1600" dirty="0"/>
          </a:p>
        </p:txBody>
      </p:sp>
      <p:sp>
        <p:nvSpPr>
          <p:cNvPr id="28" name="文本框 27">
            <a:extLst>
              <a:ext uri="{FF2B5EF4-FFF2-40B4-BE49-F238E27FC236}">
                <a16:creationId xmlns:a16="http://schemas.microsoft.com/office/drawing/2014/main" id="{2576CAD6-F33E-A0C4-4DEF-EF33F9BCF6D5}"/>
              </a:ext>
            </a:extLst>
          </p:cNvPr>
          <p:cNvSpPr txBox="1"/>
          <p:nvPr/>
        </p:nvSpPr>
        <p:spPr>
          <a:xfrm>
            <a:off x="7755678" y="1643463"/>
            <a:ext cx="185249" cy="338554"/>
          </a:xfrm>
          <a:prstGeom prst="rect">
            <a:avLst/>
          </a:prstGeom>
          <a:noFill/>
        </p:spPr>
        <p:txBody>
          <a:bodyPr wrap="square">
            <a:spAutoFit/>
          </a:bodyPr>
          <a:lstStyle/>
          <a:p>
            <a:pPr algn="ctr"/>
            <a:r>
              <a:rPr lang="en-US" altLang="zh-CN" sz="1600" dirty="0"/>
              <a:t>3</a:t>
            </a:r>
            <a:endParaRPr lang="zh-CN" altLang="en-US" sz="1600" dirty="0"/>
          </a:p>
        </p:txBody>
      </p:sp>
      <p:sp>
        <p:nvSpPr>
          <p:cNvPr id="29" name="文本框 28">
            <a:extLst>
              <a:ext uri="{FF2B5EF4-FFF2-40B4-BE49-F238E27FC236}">
                <a16:creationId xmlns:a16="http://schemas.microsoft.com/office/drawing/2014/main" id="{4C02FF6E-DF1D-A586-7645-B1D386F2928C}"/>
              </a:ext>
            </a:extLst>
          </p:cNvPr>
          <p:cNvSpPr txBox="1"/>
          <p:nvPr/>
        </p:nvSpPr>
        <p:spPr>
          <a:xfrm>
            <a:off x="7755678" y="1838674"/>
            <a:ext cx="185249" cy="338554"/>
          </a:xfrm>
          <a:prstGeom prst="rect">
            <a:avLst/>
          </a:prstGeom>
          <a:noFill/>
        </p:spPr>
        <p:txBody>
          <a:bodyPr wrap="square">
            <a:spAutoFit/>
          </a:bodyPr>
          <a:lstStyle/>
          <a:p>
            <a:pPr algn="ctr"/>
            <a:r>
              <a:rPr lang="en-US" altLang="zh-CN" sz="1600" dirty="0"/>
              <a:t>4</a:t>
            </a:r>
            <a:endParaRPr lang="zh-CN" altLang="en-US" sz="1600" dirty="0"/>
          </a:p>
        </p:txBody>
      </p:sp>
      <p:sp>
        <p:nvSpPr>
          <p:cNvPr id="30" name="文本框 29">
            <a:extLst>
              <a:ext uri="{FF2B5EF4-FFF2-40B4-BE49-F238E27FC236}">
                <a16:creationId xmlns:a16="http://schemas.microsoft.com/office/drawing/2014/main" id="{E4B1527E-180D-0F42-5515-8E19FD4F016F}"/>
              </a:ext>
            </a:extLst>
          </p:cNvPr>
          <p:cNvSpPr txBox="1"/>
          <p:nvPr/>
        </p:nvSpPr>
        <p:spPr>
          <a:xfrm>
            <a:off x="7755678" y="2040702"/>
            <a:ext cx="185249" cy="338554"/>
          </a:xfrm>
          <a:prstGeom prst="rect">
            <a:avLst/>
          </a:prstGeom>
          <a:noFill/>
        </p:spPr>
        <p:txBody>
          <a:bodyPr wrap="square">
            <a:spAutoFit/>
          </a:bodyPr>
          <a:lstStyle/>
          <a:p>
            <a:pPr algn="ctr"/>
            <a:r>
              <a:rPr lang="en-US" altLang="zh-CN" sz="1600" dirty="0"/>
              <a:t>5</a:t>
            </a:r>
            <a:endParaRPr lang="zh-CN" altLang="en-US" sz="1600" dirty="0"/>
          </a:p>
        </p:txBody>
      </p:sp>
      <p:sp>
        <p:nvSpPr>
          <p:cNvPr id="31" name="文本框 30">
            <a:extLst>
              <a:ext uri="{FF2B5EF4-FFF2-40B4-BE49-F238E27FC236}">
                <a16:creationId xmlns:a16="http://schemas.microsoft.com/office/drawing/2014/main" id="{8C9B30BF-3F20-3EE1-F02D-DE4525EBF8CE}"/>
              </a:ext>
            </a:extLst>
          </p:cNvPr>
          <p:cNvSpPr txBox="1"/>
          <p:nvPr/>
        </p:nvSpPr>
        <p:spPr>
          <a:xfrm>
            <a:off x="7755678" y="2246426"/>
            <a:ext cx="185249" cy="338554"/>
          </a:xfrm>
          <a:prstGeom prst="rect">
            <a:avLst/>
          </a:prstGeom>
          <a:noFill/>
        </p:spPr>
        <p:txBody>
          <a:bodyPr wrap="square">
            <a:spAutoFit/>
          </a:bodyPr>
          <a:lstStyle/>
          <a:p>
            <a:pPr algn="ctr"/>
            <a:r>
              <a:rPr lang="en-US" altLang="zh-CN" sz="1600" dirty="0"/>
              <a:t>6</a:t>
            </a:r>
            <a:endParaRPr lang="zh-CN" altLang="en-US" sz="1600" dirty="0"/>
          </a:p>
        </p:txBody>
      </p:sp>
      <p:sp>
        <p:nvSpPr>
          <p:cNvPr id="32" name="文本框 31">
            <a:extLst>
              <a:ext uri="{FF2B5EF4-FFF2-40B4-BE49-F238E27FC236}">
                <a16:creationId xmlns:a16="http://schemas.microsoft.com/office/drawing/2014/main" id="{26C75519-8273-5CB6-3B4F-7D83ACA060DC}"/>
              </a:ext>
            </a:extLst>
          </p:cNvPr>
          <p:cNvSpPr txBox="1"/>
          <p:nvPr/>
        </p:nvSpPr>
        <p:spPr>
          <a:xfrm>
            <a:off x="7755678" y="2446012"/>
            <a:ext cx="185249" cy="338554"/>
          </a:xfrm>
          <a:prstGeom prst="rect">
            <a:avLst/>
          </a:prstGeom>
          <a:noFill/>
        </p:spPr>
        <p:txBody>
          <a:bodyPr wrap="square">
            <a:spAutoFit/>
          </a:bodyPr>
          <a:lstStyle/>
          <a:p>
            <a:pPr algn="ctr"/>
            <a:r>
              <a:rPr lang="en-US" altLang="zh-CN" sz="1600" dirty="0"/>
              <a:t>7</a:t>
            </a:r>
            <a:endParaRPr lang="zh-CN" altLang="en-US" sz="1600" dirty="0"/>
          </a:p>
        </p:txBody>
      </p:sp>
      <p:sp>
        <p:nvSpPr>
          <p:cNvPr id="33" name="文本框 32">
            <a:extLst>
              <a:ext uri="{FF2B5EF4-FFF2-40B4-BE49-F238E27FC236}">
                <a16:creationId xmlns:a16="http://schemas.microsoft.com/office/drawing/2014/main" id="{F86DB469-4C13-7B30-0DDD-7BC002567660}"/>
              </a:ext>
            </a:extLst>
          </p:cNvPr>
          <p:cNvSpPr txBox="1"/>
          <p:nvPr/>
        </p:nvSpPr>
        <p:spPr>
          <a:xfrm>
            <a:off x="7755678" y="2643915"/>
            <a:ext cx="185249" cy="338554"/>
          </a:xfrm>
          <a:prstGeom prst="rect">
            <a:avLst/>
          </a:prstGeom>
          <a:noFill/>
        </p:spPr>
        <p:txBody>
          <a:bodyPr wrap="square">
            <a:spAutoFit/>
          </a:bodyPr>
          <a:lstStyle/>
          <a:p>
            <a:pPr algn="ctr"/>
            <a:r>
              <a:rPr lang="en-US" altLang="zh-CN" sz="1600" dirty="0"/>
              <a:t>8</a:t>
            </a:r>
            <a:endParaRPr lang="zh-CN" altLang="en-US" sz="1600" dirty="0"/>
          </a:p>
        </p:txBody>
      </p:sp>
      <p:sp>
        <p:nvSpPr>
          <p:cNvPr id="35" name="文本框 34">
            <a:extLst>
              <a:ext uri="{FF2B5EF4-FFF2-40B4-BE49-F238E27FC236}">
                <a16:creationId xmlns:a16="http://schemas.microsoft.com/office/drawing/2014/main" id="{B492EF0D-7BA6-3C99-4709-E734E1F1F671}"/>
              </a:ext>
            </a:extLst>
          </p:cNvPr>
          <p:cNvSpPr txBox="1"/>
          <p:nvPr/>
        </p:nvSpPr>
        <p:spPr>
          <a:xfrm>
            <a:off x="7548729" y="877044"/>
            <a:ext cx="599146" cy="307777"/>
          </a:xfrm>
          <a:prstGeom prst="rect">
            <a:avLst/>
          </a:prstGeom>
          <a:noFill/>
        </p:spPr>
        <p:txBody>
          <a:bodyPr wrap="square">
            <a:spAutoFit/>
          </a:bodyPr>
          <a:lstStyle/>
          <a:p>
            <a:pPr algn="ctr"/>
            <a:r>
              <a:rPr lang="zh-CN" altLang="en-US" sz="1400" b="1" dirty="0">
                <a:solidFill>
                  <a:schemeClr val="bg1"/>
                </a:solidFill>
              </a:rPr>
              <a:t>地址</a:t>
            </a:r>
          </a:p>
        </p:txBody>
      </p:sp>
      <p:sp>
        <p:nvSpPr>
          <p:cNvPr id="36" name="文本框 35">
            <a:extLst>
              <a:ext uri="{FF2B5EF4-FFF2-40B4-BE49-F238E27FC236}">
                <a16:creationId xmlns:a16="http://schemas.microsoft.com/office/drawing/2014/main" id="{E10DE8E3-0CC2-19AC-D303-AB3EC2334185}"/>
              </a:ext>
            </a:extLst>
          </p:cNvPr>
          <p:cNvSpPr txBox="1"/>
          <p:nvPr/>
        </p:nvSpPr>
        <p:spPr>
          <a:xfrm>
            <a:off x="8222612" y="866268"/>
            <a:ext cx="599146" cy="307777"/>
          </a:xfrm>
          <a:prstGeom prst="rect">
            <a:avLst/>
          </a:prstGeom>
          <a:noFill/>
        </p:spPr>
        <p:txBody>
          <a:bodyPr wrap="square">
            <a:spAutoFit/>
          </a:bodyPr>
          <a:lstStyle/>
          <a:p>
            <a:pPr algn="ctr"/>
            <a:r>
              <a:rPr lang="zh-CN" altLang="en-US" sz="1400" b="1" dirty="0">
                <a:solidFill>
                  <a:schemeClr val="bg1"/>
                </a:solidFill>
              </a:rPr>
              <a:t>数据</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2">
            <a:extLst>
              <a:ext uri="{FF2B5EF4-FFF2-40B4-BE49-F238E27FC236}">
                <a16:creationId xmlns:a16="http://schemas.microsoft.com/office/drawing/2014/main" id="{78130FBD-7C31-7537-EDB0-2D044CA351D4}"/>
              </a:ext>
            </a:extLst>
          </p:cNvPr>
          <p:cNvSpPr>
            <a:spLocks noGrp="1" noChangeArrowheads="1"/>
          </p:cNvSpPr>
          <p:nvPr/>
        </p:nvSpPr>
        <p:spPr bwMode="auto">
          <a:xfrm>
            <a:off x="827433" y="508397"/>
            <a:ext cx="6992593"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700" dirty="0">
                <a:latin typeface="宋体" panose="02010600030101010101" pitchFamily="2" charset="-122"/>
              </a:rPr>
              <a:t>不同的</a:t>
            </a:r>
            <a:r>
              <a:rPr lang="en-US" altLang="zh-CN" sz="1700" dirty="0">
                <a:latin typeface="宋体" panose="02010600030101010101" pitchFamily="2" charset="-122"/>
              </a:rPr>
              <a:t>CPU</a:t>
            </a:r>
            <a:r>
              <a:rPr lang="zh-CN" altLang="en-US" sz="1700" dirty="0">
                <a:latin typeface="宋体" panose="02010600030101010101" pitchFamily="2" charset="-122"/>
              </a:rPr>
              <a:t>性能指标和结构细节不同，但基本功能相同，因此都包含一些基础部件。</a:t>
            </a:r>
            <a:endParaRPr lang="en-US" altLang="zh-CN" sz="1700" dirty="0">
              <a:latin typeface="宋体" panose="02010600030101010101" pitchFamily="2" charset="-122"/>
            </a:endParaRPr>
          </a:p>
          <a:p>
            <a:pPr eaLnBrk="1" hangingPunct="1"/>
            <a:r>
              <a:rPr lang="zh-CN" altLang="en-US" sz="1700" dirty="0">
                <a:latin typeface="宋体" panose="02010600030101010101" pitchFamily="2" charset="-122"/>
              </a:rPr>
              <a:t>下图为本项目设计的简化</a:t>
            </a:r>
            <a:r>
              <a:rPr lang="en-US" altLang="zh-CN" sz="1700" dirty="0">
                <a:latin typeface="宋体" panose="02010600030101010101" pitchFamily="2" charset="-122"/>
              </a:rPr>
              <a:t>CPU</a:t>
            </a:r>
            <a:r>
              <a:rPr lang="zh-CN" altLang="en-US" sz="1700" dirty="0">
                <a:latin typeface="宋体" panose="02010600030101010101" pitchFamily="2" charset="-122"/>
              </a:rPr>
              <a:t>结构简图</a:t>
            </a:r>
          </a:p>
        </p:txBody>
      </p:sp>
      <p:graphicFrame>
        <p:nvGraphicFramePr>
          <p:cNvPr id="43012" name="对象 3">
            <a:extLst>
              <a:ext uri="{FF2B5EF4-FFF2-40B4-BE49-F238E27FC236}">
                <a16:creationId xmlns:a16="http://schemas.microsoft.com/office/drawing/2014/main" id="{3E078B54-44D3-ECC2-1A8C-0C75CF482618}"/>
              </a:ext>
            </a:extLst>
          </p:cNvPr>
          <p:cNvGraphicFramePr>
            <a:graphicFrameLocks/>
          </p:cNvGraphicFramePr>
          <p:nvPr>
            <p:extLst>
              <p:ext uri="{D42A27DB-BD31-4B8C-83A1-F6EECF244321}">
                <p14:modId xmlns:p14="http://schemas.microsoft.com/office/powerpoint/2010/main" val="1650103449"/>
              </p:ext>
            </p:extLst>
          </p:nvPr>
        </p:nvGraphicFramePr>
        <p:xfrm>
          <a:off x="1607344" y="1414567"/>
          <a:ext cx="5929313" cy="3093244"/>
        </p:xfrm>
        <a:graphic>
          <a:graphicData uri="http://schemas.openxmlformats.org/presentationml/2006/ole">
            <mc:AlternateContent xmlns:mc="http://schemas.openxmlformats.org/markup-compatibility/2006">
              <mc:Choice xmlns:v="urn:schemas-microsoft-com:vml" Requires="v">
                <p:oleObj spid="_x0000_s4107" r:id="rId3" imgW="5693760" imgH="2854800" progId="Visio.Drawing.11">
                  <p:embed/>
                </p:oleObj>
              </mc:Choice>
              <mc:Fallback>
                <p:oleObj r:id="rId3" imgW="5693760" imgH="2854800" progId="Visio.Drawing.11">
                  <p:embed/>
                  <p:pic>
                    <p:nvPicPr>
                      <p:cNvPr id="43012" name="对象 3">
                        <a:extLst>
                          <a:ext uri="{FF2B5EF4-FFF2-40B4-BE49-F238E27FC236}">
                            <a16:creationId xmlns:a16="http://schemas.microsoft.com/office/drawing/2014/main" id="{3E078B54-44D3-ECC2-1A8C-0C75CF48261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44" y="1414567"/>
                        <a:ext cx="5929313" cy="30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简介</a:t>
            </a:r>
          </a:p>
        </p:txBody>
      </p:sp>
      <p:sp>
        <p:nvSpPr>
          <p:cNvPr id="5"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6"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78</a:t>
            </a:fld>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指令集</a:t>
            </a:r>
          </a:p>
        </p:txBody>
      </p:sp>
      <p:sp>
        <p:nvSpPr>
          <p:cNvPr id="4" name="内容占位符 2">
            <a:extLst>
              <a:ext uri="{FF2B5EF4-FFF2-40B4-BE49-F238E27FC236}">
                <a16:creationId xmlns:a16="http://schemas.microsoft.com/office/drawing/2014/main" id="{D9AF616F-86DD-3D3D-359C-585017A39320}"/>
              </a:ext>
            </a:extLst>
          </p:cNvPr>
          <p:cNvSpPr>
            <a:spLocks noGrp="1"/>
          </p:cNvSpPr>
          <p:nvPr>
            <p:ph idx="1"/>
          </p:nvPr>
        </p:nvSpPr>
        <p:spPr>
          <a:xfrm>
            <a:off x="742950" y="628650"/>
            <a:ext cx="7844459" cy="3886200"/>
          </a:xfrm>
        </p:spPr>
        <p:txBody>
          <a:bodyPr vert="horz" wrap="square" lIns="68580" tIns="34290" rIns="68580" bIns="34290" numCol="1" anchor="t" anchorCtr="0" compatLnSpc="1"/>
          <a:lstStyle/>
          <a:p>
            <a:pPr marL="257175" indent="-257175" defTabSz="685800" eaLnBrk="1" hangingPunct="1">
              <a:buFontTx/>
              <a:buChar char="•"/>
              <a:defRPr/>
            </a:pPr>
            <a:r>
              <a:rPr lang="en-US" altLang="zh-CN" kern="0" dirty="0"/>
              <a:t>CPU</a:t>
            </a:r>
            <a:r>
              <a:rPr lang="zh-CN" altLang="zh-CN" kern="0" dirty="0"/>
              <a:t>指令集系统</a:t>
            </a:r>
            <a:r>
              <a:rPr lang="zh-CN" altLang="en-US" kern="0" dirty="0"/>
              <a:t>（反映</a:t>
            </a:r>
            <a:r>
              <a:rPr lang="en-US" altLang="zh-CN" kern="0" dirty="0"/>
              <a:t>CPU</a:t>
            </a:r>
            <a:r>
              <a:rPr lang="zh-CN" altLang="en-US" kern="0" dirty="0"/>
              <a:t>基本功能）</a:t>
            </a:r>
            <a:endParaRPr lang="en-US" altLang="zh-CN" kern="0" dirty="0"/>
          </a:p>
          <a:p>
            <a:pPr marL="0" indent="0" defTabSz="685800" eaLnBrk="1" hangingPunct="1">
              <a:buNone/>
              <a:defRPr/>
            </a:pPr>
            <a:endParaRPr lang="zh-CN" altLang="zh-CN" kern="0" dirty="0"/>
          </a:p>
          <a:p>
            <a:pPr marL="257175" indent="-257175" defTabSz="685800" eaLnBrk="1" hangingPunct="1">
              <a:buFontTx/>
              <a:buChar char="•"/>
              <a:defRPr/>
            </a:pPr>
            <a:endParaRPr lang="en-US" altLang="zh-CN" kern="0" dirty="0"/>
          </a:p>
          <a:p>
            <a:pPr marL="482204" lvl="1" indent="-257175" eaLnBrk="1" hangingPunct="1">
              <a:lnSpc>
                <a:spcPct val="150000"/>
              </a:lnSpc>
              <a:spcBef>
                <a:spcPts val="750"/>
              </a:spcBef>
              <a:buFont typeface="Wingdings" panose="05000000000000000000" pitchFamily="2" charset="2"/>
              <a:buChar char="Ø"/>
              <a:defRPr/>
            </a:pPr>
            <a:r>
              <a:rPr lang="en-US" altLang="zh-CN" sz="1600" kern="0" dirty="0"/>
              <a:t>Opcode</a:t>
            </a:r>
            <a:r>
              <a:rPr lang="zh-CN" altLang="en-US" sz="1600" kern="0" dirty="0"/>
              <a:t>：操作码，用于区分不同指令</a:t>
            </a:r>
            <a:endParaRPr lang="en-US" altLang="zh-CN" sz="1600" kern="0" dirty="0"/>
          </a:p>
          <a:p>
            <a:pPr marL="482204" lvl="1" indent="-257175" eaLnBrk="1" hangingPunct="1">
              <a:lnSpc>
                <a:spcPct val="150000"/>
              </a:lnSpc>
              <a:spcBef>
                <a:spcPts val="750"/>
              </a:spcBef>
              <a:buFont typeface="Wingdings" panose="05000000000000000000" pitchFamily="2" charset="2"/>
              <a:buChar char="Ø"/>
              <a:defRPr/>
            </a:pPr>
            <a:r>
              <a:rPr lang="en-US" altLang="zh-CN" sz="1600" kern="0" dirty="0"/>
              <a:t>D</a:t>
            </a:r>
            <a:r>
              <a:rPr lang="zh-CN" altLang="en-US" sz="1600" kern="0" dirty="0"/>
              <a:t>和</a:t>
            </a:r>
            <a:r>
              <a:rPr lang="en-US" altLang="zh-CN" sz="1600" kern="0" dirty="0"/>
              <a:t>S</a:t>
            </a:r>
            <a:r>
              <a:rPr lang="zh-CN" altLang="en-US" sz="1600" kern="0" dirty="0"/>
              <a:t>：</a:t>
            </a:r>
            <a:r>
              <a:rPr lang="zh-CN" altLang="zh-CN" sz="1600" kern="0" dirty="0"/>
              <a:t>分别为目的</a:t>
            </a:r>
            <a:r>
              <a:rPr lang="zh-CN" altLang="en-US" sz="1600" kern="0" dirty="0"/>
              <a:t>寄存器地址和</a:t>
            </a:r>
            <a:r>
              <a:rPr lang="zh-CN" altLang="zh-CN" sz="1600" kern="0" dirty="0"/>
              <a:t>源寄存器</a:t>
            </a:r>
            <a:r>
              <a:rPr lang="zh-CN" altLang="en-US" sz="1600" kern="0" dirty="0"/>
              <a:t>地址</a:t>
            </a:r>
            <a:endParaRPr lang="en-US" altLang="zh-CN" sz="1600" kern="0" dirty="0"/>
          </a:p>
          <a:p>
            <a:pPr marL="482204" lvl="1" indent="-257175" eaLnBrk="1" hangingPunct="1">
              <a:lnSpc>
                <a:spcPct val="150000"/>
              </a:lnSpc>
              <a:spcBef>
                <a:spcPts val="750"/>
              </a:spcBef>
              <a:buFont typeface="Wingdings" panose="05000000000000000000" pitchFamily="2" charset="2"/>
              <a:buChar char="Ø"/>
              <a:defRPr/>
            </a:pPr>
            <a:r>
              <a:rPr lang="en-US" altLang="zh-CN" sz="1600" kern="0" dirty="0"/>
              <a:t>I</a:t>
            </a:r>
            <a:r>
              <a:rPr lang="zh-CN" altLang="en-US" sz="1600" kern="0" dirty="0"/>
              <a:t>：</a:t>
            </a:r>
            <a:r>
              <a:rPr lang="zh-CN" altLang="zh-CN" sz="1600" kern="0" dirty="0"/>
              <a:t>立即数</a:t>
            </a:r>
          </a:p>
          <a:p>
            <a:pPr marL="0" indent="0" defTabSz="685800" eaLnBrk="1" hangingPunct="1">
              <a:lnSpc>
                <a:spcPct val="150000"/>
              </a:lnSpc>
              <a:spcBef>
                <a:spcPts val="750"/>
              </a:spcBef>
              <a:buNone/>
              <a:defRPr/>
            </a:pPr>
            <a:r>
              <a:rPr lang="zh-CN" altLang="zh-CN" sz="1800" kern="0" dirty="0"/>
              <a:t>本实验设计的</a:t>
            </a:r>
            <a:r>
              <a:rPr lang="en-US" altLang="zh-CN" sz="1800" kern="0" dirty="0" err="1"/>
              <a:t>cpu</a:t>
            </a:r>
            <a:r>
              <a:rPr lang="zh-CN" altLang="zh-CN" sz="1800" kern="0" dirty="0"/>
              <a:t>的指令格式为：</a:t>
            </a:r>
            <a:r>
              <a:rPr lang="en-US" altLang="zh-CN" sz="1800" kern="0" dirty="0"/>
              <a:t>15-12bit</a:t>
            </a:r>
            <a:r>
              <a:rPr lang="zh-CN" altLang="zh-CN" sz="1800" kern="0" dirty="0"/>
              <a:t>规定指令的类型；</a:t>
            </a:r>
            <a:r>
              <a:rPr lang="en-US" altLang="zh-CN" sz="1800" kern="0" dirty="0"/>
              <a:t>11-8bit</a:t>
            </a:r>
            <a:r>
              <a:rPr lang="zh-CN" altLang="zh-CN" sz="1800" kern="0" dirty="0"/>
              <a:t>选择寄存器，共设有</a:t>
            </a:r>
            <a:r>
              <a:rPr lang="en-US" altLang="zh-CN" sz="1800" kern="0" dirty="0"/>
              <a:t>4</a:t>
            </a:r>
            <a:r>
              <a:rPr lang="zh-CN" altLang="zh-CN" sz="1800" kern="0" dirty="0"/>
              <a:t>个寄存器；</a:t>
            </a:r>
            <a:r>
              <a:rPr lang="en-US" altLang="zh-CN" sz="1800" kern="0" dirty="0"/>
              <a:t>7-0bit</a:t>
            </a:r>
            <a:r>
              <a:rPr lang="zh-CN" altLang="zh-CN" sz="1800" kern="0" dirty="0"/>
              <a:t>为立即数，若指令中无立即数则此字段用</a:t>
            </a:r>
            <a:r>
              <a:rPr lang="en-US" altLang="zh-CN" sz="1800" kern="0" dirty="0"/>
              <a:t>8bit</a:t>
            </a:r>
            <a:r>
              <a:rPr lang="zh-CN" altLang="zh-CN" sz="1800" kern="0" dirty="0"/>
              <a:t>‘</a:t>
            </a:r>
            <a:r>
              <a:rPr lang="en-US" altLang="zh-CN" sz="1800" kern="0" dirty="0"/>
              <a:t>0</a:t>
            </a:r>
            <a:r>
              <a:rPr lang="zh-CN" altLang="zh-CN" sz="1800" kern="0" dirty="0"/>
              <a:t>’代替。</a:t>
            </a:r>
            <a:endParaRPr lang="en-US" altLang="zh-CN" sz="1800" kern="0" dirty="0"/>
          </a:p>
          <a:p>
            <a:pPr marL="0" indent="0" defTabSz="685800" eaLnBrk="1" hangingPunct="1">
              <a:lnSpc>
                <a:spcPct val="150000"/>
              </a:lnSpc>
              <a:spcBef>
                <a:spcPts val="750"/>
              </a:spcBef>
              <a:buNone/>
              <a:defRPr/>
            </a:pPr>
            <a:endParaRPr lang="zh-CN" altLang="zh-CN" sz="1800" kern="0" dirty="0"/>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6" name="表格 5">
            <a:extLst>
              <a:ext uri="{FF2B5EF4-FFF2-40B4-BE49-F238E27FC236}">
                <a16:creationId xmlns:a16="http://schemas.microsoft.com/office/drawing/2014/main" id="{6AF6BF09-EBB5-5FDF-BEB5-3554C945834F}"/>
              </a:ext>
            </a:extLst>
          </p:cNvPr>
          <p:cNvGraphicFramePr>
            <a:graphicFrameLocks noGrp="1"/>
          </p:cNvGraphicFramePr>
          <p:nvPr>
            <p:extLst>
              <p:ext uri="{D42A27DB-BD31-4B8C-83A1-F6EECF244321}">
                <p14:modId xmlns:p14="http://schemas.microsoft.com/office/powerpoint/2010/main" val="3992581225"/>
              </p:ext>
            </p:extLst>
          </p:nvPr>
        </p:nvGraphicFramePr>
        <p:xfrm>
          <a:off x="944166" y="1059656"/>
          <a:ext cx="7568699" cy="647700"/>
        </p:xfrm>
        <a:graphic>
          <a:graphicData uri="http://schemas.openxmlformats.org/drawingml/2006/table">
            <a:tbl>
              <a:tblPr>
                <a:tableStyleId>{00A15C55-8517-42AA-B614-E9B94910E393}</a:tableStyleId>
              </a:tblPr>
              <a:tblGrid>
                <a:gridCol w="2335025">
                  <a:extLst>
                    <a:ext uri="{9D8B030D-6E8A-4147-A177-3AD203B41FA5}">
                      <a16:colId xmlns:a16="http://schemas.microsoft.com/office/drawing/2014/main" val="20000"/>
                    </a:ext>
                  </a:extLst>
                </a:gridCol>
                <a:gridCol w="907658">
                  <a:extLst>
                    <a:ext uri="{9D8B030D-6E8A-4147-A177-3AD203B41FA5}">
                      <a16:colId xmlns:a16="http://schemas.microsoft.com/office/drawing/2014/main" val="20001"/>
                    </a:ext>
                  </a:extLst>
                </a:gridCol>
                <a:gridCol w="648719">
                  <a:extLst>
                    <a:ext uri="{9D8B030D-6E8A-4147-A177-3AD203B41FA5}">
                      <a16:colId xmlns:a16="http://schemas.microsoft.com/office/drawing/2014/main" val="20002"/>
                    </a:ext>
                  </a:extLst>
                </a:gridCol>
                <a:gridCol w="3677297">
                  <a:extLst>
                    <a:ext uri="{9D8B030D-6E8A-4147-A177-3AD203B41FA5}">
                      <a16:colId xmlns:a16="http://schemas.microsoft.com/office/drawing/2014/main" val="20003"/>
                    </a:ext>
                  </a:extLst>
                </a:gridCol>
              </a:tblGrid>
              <a:tr h="323850">
                <a:tc>
                  <a:txBody>
                    <a:bodyPr/>
                    <a:lstStyle/>
                    <a:p>
                      <a:pPr indent="127000" algn="dist">
                        <a:lnSpc>
                          <a:spcPct val="120000"/>
                        </a:lnSpc>
                        <a:spcBef>
                          <a:spcPts val="120"/>
                        </a:spcBef>
                        <a:spcAft>
                          <a:spcPts val="120"/>
                        </a:spcAft>
                      </a:pPr>
                      <a:r>
                        <a:rPr lang="en-US" sz="1500" kern="100" dirty="0">
                          <a:effectLst/>
                        </a:rPr>
                        <a:t>15 14 13 12</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11 10</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9 8</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dist">
                        <a:lnSpc>
                          <a:spcPct val="120000"/>
                        </a:lnSpc>
                        <a:spcBef>
                          <a:spcPts val="120"/>
                        </a:spcBef>
                        <a:spcAft>
                          <a:spcPts val="120"/>
                        </a:spcAft>
                      </a:pPr>
                      <a:r>
                        <a:rPr lang="en-US" sz="1500" kern="100" dirty="0">
                          <a:effectLst/>
                        </a:rPr>
                        <a:t>7 6 5 4 3 2 1 0</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3850">
                <a:tc>
                  <a:txBody>
                    <a:bodyPr/>
                    <a:lstStyle/>
                    <a:p>
                      <a:pPr indent="127000" algn="l" defTabSz="0">
                        <a:lnSpc>
                          <a:spcPct val="120000"/>
                        </a:lnSpc>
                        <a:spcBef>
                          <a:spcPts val="120"/>
                        </a:spcBef>
                        <a:spcAft>
                          <a:spcPts val="120"/>
                        </a:spcAft>
                        <a:tabLst>
                          <a:tab pos="741680" algn="ctr"/>
                          <a:tab pos="1483360" algn="r"/>
                        </a:tabLst>
                      </a:pPr>
                      <a:r>
                        <a:rPr lang="en-US" sz="1500" kern="100" dirty="0">
                          <a:effectLst/>
                        </a:rPr>
                        <a:t>	Opcode	</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a:effectLst/>
                        </a:rPr>
                        <a:t>D</a:t>
                      </a:r>
                      <a:endParaRPr lang="zh-CN" sz="1500" kern="10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dirty="0">
                          <a:effectLst/>
                        </a:rPr>
                        <a:t>S</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ctr">
                        <a:lnSpc>
                          <a:spcPct val="120000"/>
                        </a:lnSpc>
                        <a:spcBef>
                          <a:spcPts val="120"/>
                        </a:spcBef>
                        <a:spcAft>
                          <a:spcPts val="120"/>
                        </a:spcAft>
                      </a:pPr>
                      <a:r>
                        <a:rPr lang="en-US" sz="1500" kern="100" dirty="0">
                          <a:effectLst/>
                        </a:rPr>
                        <a:t>I</a:t>
                      </a:r>
                      <a:endParaRPr lang="zh-CN" sz="1500" kern="100" dirty="0">
                        <a:effectLst/>
                        <a:latin typeface="Times New Roman" panose="02020603050405020304"/>
                        <a:ea typeface="宋体" panose="02010600030101010101" pitchFamily="2" charset="-122"/>
                      </a:endParaRPr>
                    </a:p>
                  </a:txBody>
                  <a:tcPr marL="51442" marR="5144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表格 6">
            <a:extLst>
              <a:ext uri="{FF2B5EF4-FFF2-40B4-BE49-F238E27FC236}">
                <a16:creationId xmlns:a16="http://schemas.microsoft.com/office/drawing/2014/main" id="{4C73EE0C-8C85-F092-396E-49D54FCC16C7}"/>
              </a:ext>
            </a:extLst>
          </p:cNvPr>
          <p:cNvGraphicFramePr>
            <a:graphicFrameLocks noGrp="1"/>
          </p:cNvGraphicFramePr>
          <p:nvPr/>
        </p:nvGraphicFramePr>
        <p:xfrm>
          <a:off x="1770460" y="2344342"/>
          <a:ext cx="162322" cy="439340"/>
        </p:xfrm>
        <a:graphic>
          <a:graphicData uri="http://schemas.openxmlformats.org/drawingml/2006/table">
            <a:tbl>
              <a:tblPr/>
              <a:tblGrid>
                <a:gridCol w="162322">
                  <a:extLst>
                    <a:ext uri="{9D8B030D-6E8A-4147-A177-3AD203B41FA5}">
                      <a16:colId xmlns:a16="http://schemas.microsoft.com/office/drawing/2014/main" val="20000"/>
                    </a:ext>
                  </a:extLst>
                </a:gridCol>
              </a:tblGrid>
              <a:tr h="439340">
                <a:tc>
                  <a:txBody>
                    <a:bodyPr/>
                    <a:lstStyle/>
                    <a:p>
                      <a:endParaRPr lang="zh-CN" altLang="en-US" sz="1400" dirty="0"/>
                    </a:p>
                  </a:txBody>
                  <a:tcPr marL="68461" marR="68461" marT="34228" marB="34228">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79</a:t>
            </a:fld>
            <a:endParaRPr lang="zh-CN" altLang="en-US" dirty="0"/>
          </a:p>
        </p:txBody>
      </p:sp>
    </p:spTree>
    <p:extLst>
      <p:ext uri="{BB962C8B-B14F-4D97-AF65-F5344CB8AC3E}">
        <p14:creationId xmlns:p14="http://schemas.microsoft.com/office/powerpoint/2010/main" val="418841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98BFF2-E0D0-96D5-D089-BD8C0BE6E81E}"/>
              </a:ext>
            </a:extLst>
          </p:cNvPr>
          <p:cNvSpPr txBox="1"/>
          <p:nvPr/>
        </p:nvSpPr>
        <p:spPr>
          <a:xfrm>
            <a:off x="282484" y="520216"/>
            <a:ext cx="8443292" cy="2031325"/>
          </a:xfrm>
          <a:prstGeom prst="rect">
            <a:avLst/>
          </a:prstGeom>
          <a:noFill/>
        </p:spPr>
        <p:txBody>
          <a:bodyPr wrap="square" lIns="68580" tIns="34290" rIns="68580" bIns="34290">
            <a:spAutoFit/>
          </a:bodyPr>
          <a:lstStyle/>
          <a:p>
            <a:pPr algn="just" eaLnBrk="1" fontAlgn="auto" hangingPunct="1">
              <a:lnSpc>
                <a:spcPct val="150000"/>
              </a:lnSpc>
              <a:spcBef>
                <a:spcPts val="450"/>
              </a:spcBef>
              <a:spcAft>
                <a:spcPts val="0"/>
              </a:spcAft>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一、操作成绩</a:t>
            </a:r>
            <a:endParaRPr lang="en-US" altLang="zh-CN"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到实验室后需要</a:t>
            </a:r>
            <a:r>
              <a:rPr lang="zh-CN" altLang="en-US" sz="1400" b="1" kern="100" dirty="0">
                <a:solidFill>
                  <a:srgbClr val="FF0000"/>
                </a:solidFill>
                <a:latin typeface="+mn-ea"/>
                <a:ea typeface="+mn-ea"/>
                <a:cs typeface="Times New Roman" panose="02020603050405020304" pitchFamily="18" charset="0"/>
                <a:sym typeface="+mn-ea"/>
              </a:rPr>
              <a:t>开始时签到，无故缺勤</a:t>
            </a:r>
            <a:r>
              <a:rPr lang="zh-CN" altLang="en-US" sz="1400" b="1" kern="100" dirty="0">
                <a:latin typeface="+mn-ea"/>
                <a:ea typeface="+mn-ea"/>
                <a:cs typeface="Times New Roman" panose="02020603050405020304" pitchFamily="18" charset="0"/>
                <a:sym typeface="+mn-ea"/>
              </a:rPr>
              <a:t>取消当次操作成绩。</a:t>
            </a:r>
            <a:endParaRPr lang="en-US" altLang="zh-CN" sz="1400" b="1" kern="100" dirty="0">
              <a:latin typeface="+mn-ea"/>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做完后找助教</a:t>
            </a:r>
            <a:r>
              <a:rPr lang="zh-CN" altLang="en-US" sz="1400" b="1" kern="100" dirty="0">
                <a:solidFill>
                  <a:srgbClr val="FF0000"/>
                </a:solidFill>
                <a:latin typeface="+mn-ea"/>
                <a:ea typeface="+mn-ea"/>
                <a:cs typeface="Times New Roman" panose="02020603050405020304" pitchFamily="18" charset="0"/>
                <a:sym typeface="+mn-ea"/>
              </a:rPr>
              <a:t>登记成绩，</a:t>
            </a:r>
            <a:r>
              <a:rPr lang="zh-CN" altLang="en-US" sz="1400" b="1" kern="100" dirty="0">
                <a:latin typeface="+mn-ea"/>
                <a:ea typeface="+mn-ea"/>
                <a:cs typeface="Times New Roman" panose="02020603050405020304" pitchFamily="18" charset="0"/>
                <a:sym typeface="+mn-ea"/>
              </a:rPr>
              <a:t>会综合考查</a:t>
            </a:r>
            <a:r>
              <a:rPr lang="zh-CN" altLang="en-US" sz="1400" b="1" kern="100" dirty="0">
                <a:solidFill>
                  <a:srgbClr val="FF0000"/>
                </a:solidFill>
                <a:latin typeface="+mn-ea"/>
                <a:ea typeface="+mn-ea"/>
                <a:cs typeface="Times New Roman" panose="02020603050405020304" pitchFamily="18" charset="0"/>
                <a:sym typeface="+mn-ea"/>
              </a:rPr>
              <a:t>实验操作和原理理解，</a:t>
            </a:r>
            <a:r>
              <a:rPr lang="zh-CN" altLang="en-US" sz="1400" b="1" dirty="0">
                <a:solidFill>
                  <a:srgbClr val="FF0000"/>
                </a:solidFill>
                <a:sym typeface="+mn-ea"/>
              </a:rPr>
              <a:t>分别考察</a:t>
            </a:r>
            <a:r>
              <a:rPr lang="zh-CN" altLang="en-US" sz="1400" b="1" dirty="0">
                <a:sym typeface="+mn-ea"/>
              </a:rPr>
              <a:t>小组成员理解程度分别评分</a:t>
            </a:r>
            <a:r>
              <a:rPr lang="zh-CN" altLang="en-US" sz="1400" b="1" kern="100" dirty="0">
                <a:latin typeface="+mn-ea"/>
                <a:ea typeface="+mn-ea"/>
                <a:cs typeface="Times New Roman" panose="02020603050405020304" pitchFamily="18" charset="0"/>
                <a:sym typeface="+mn-ea"/>
              </a:rPr>
              <a:t>。</a:t>
            </a:r>
            <a:endParaRPr lang="en-US" altLang="zh-CN" sz="1400" b="1" kern="100" dirty="0">
              <a:latin typeface="+mn-ea"/>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食物</a:t>
            </a:r>
            <a:r>
              <a:rPr lang="zh-CN" altLang="en-US" sz="1400" b="1" kern="100" dirty="0">
                <a:solidFill>
                  <a:srgbClr val="FF0000"/>
                </a:solidFill>
                <a:latin typeface="+mn-ea"/>
                <a:ea typeface="+mn-ea"/>
                <a:cs typeface="Times New Roman" panose="02020603050405020304" pitchFamily="18" charset="0"/>
                <a:sym typeface="+mn-ea"/>
              </a:rPr>
              <a:t>严禁带入</a:t>
            </a:r>
            <a:r>
              <a:rPr lang="zh-CN" altLang="en-US" sz="1400" b="1" kern="100" dirty="0">
                <a:latin typeface="+mn-ea"/>
                <a:ea typeface="+mn-ea"/>
                <a:cs typeface="Times New Roman" panose="02020603050405020304" pitchFamily="18" charset="0"/>
                <a:sym typeface="+mn-ea"/>
              </a:rPr>
              <a:t>实验室，实验结束</a:t>
            </a:r>
            <a:r>
              <a:rPr lang="zh-CN" altLang="zh-CN" sz="1400" b="1" kern="100" dirty="0">
                <a:latin typeface="+mn-ea"/>
                <a:ea typeface="+mn-ea"/>
                <a:cs typeface="Times New Roman" panose="02020603050405020304" pitchFamily="18" charset="0"/>
                <a:sym typeface="+mn-ea"/>
              </a:rPr>
              <a:t>离开</a:t>
            </a:r>
            <a:r>
              <a:rPr lang="zh-CN" altLang="en-US" sz="1400" b="1" kern="100" dirty="0">
                <a:latin typeface="+mn-ea"/>
                <a:ea typeface="+mn-ea"/>
                <a:cs typeface="Times New Roman" panose="02020603050405020304" pitchFamily="18" charset="0"/>
                <a:sym typeface="+mn-ea"/>
              </a:rPr>
              <a:t>前</a:t>
            </a:r>
            <a:r>
              <a:rPr lang="zh-CN" altLang="zh-CN" sz="1400" b="1" kern="100" dirty="0">
                <a:latin typeface="+mn-ea"/>
                <a:ea typeface="+mn-ea"/>
                <a:cs typeface="Times New Roman" panose="02020603050405020304" pitchFamily="18" charset="0"/>
                <a:sym typeface="+mn-ea"/>
              </a:rPr>
              <a:t>将</a:t>
            </a:r>
            <a:r>
              <a:rPr lang="zh-CN" altLang="zh-CN" sz="1400" b="1" kern="100" dirty="0">
                <a:solidFill>
                  <a:srgbClr val="FF0000"/>
                </a:solidFill>
                <a:latin typeface="+mn-ea"/>
                <a:ea typeface="+mn-ea"/>
                <a:cs typeface="Times New Roman" panose="02020603050405020304" pitchFamily="18" charset="0"/>
                <a:sym typeface="+mn-ea"/>
              </a:rPr>
              <a:t>实验</a:t>
            </a:r>
            <a:r>
              <a:rPr lang="zh-CN" altLang="en-US" sz="1400" b="1" kern="100" dirty="0">
                <a:solidFill>
                  <a:srgbClr val="FF0000"/>
                </a:solidFill>
                <a:latin typeface="+mn-ea"/>
                <a:ea typeface="+mn-ea"/>
                <a:cs typeface="Times New Roman" panose="02020603050405020304" pitchFamily="18" charset="0"/>
                <a:sym typeface="+mn-ea"/>
              </a:rPr>
              <a:t>设备和接插线按要求归位</a:t>
            </a:r>
            <a:r>
              <a:rPr lang="zh-CN" altLang="zh-CN" sz="1400" b="1" kern="100" dirty="0">
                <a:latin typeface="+mn-ea"/>
                <a:ea typeface="+mn-ea"/>
                <a:cs typeface="Times New Roman" panose="02020603050405020304" pitchFamily="18" charset="0"/>
                <a:sym typeface="+mn-ea"/>
              </a:rPr>
              <a:t>，</a:t>
            </a:r>
            <a:r>
              <a:rPr lang="zh-CN" altLang="en-US" sz="1400" b="1" kern="100" dirty="0">
                <a:latin typeface="+mn-ea"/>
                <a:ea typeface="+mn-ea"/>
                <a:cs typeface="Times New Roman" panose="02020603050405020304" pitchFamily="18" charset="0"/>
                <a:sym typeface="+mn-ea"/>
              </a:rPr>
              <a:t>垃圾请自行带出实验室，该项会作为实验课</a:t>
            </a:r>
            <a:r>
              <a:rPr lang="zh-CN" altLang="zh-CN" sz="1400" b="1" kern="100" dirty="0">
                <a:latin typeface="+mn-ea"/>
                <a:ea typeface="+mn-ea"/>
                <a:cs typeface="Times New Roman" panose="02020603050405020304" pitchFamily="18" charset="0"/>
                <a:sym typeface="+mn-ea"/>
              </a:rPr>
              <a:t>表现</a:t>
            </a:r>
            <a:r>
              <a:rPr lang="zh-CN" altLang="en-US" sz="1400" b="1" kern="100" dirty="0">
                <a:latin typeface="+mn-ea"/>
                <a:ea typeface="+mn-ea"/>
                <a:cs typeface="Times New Roman" panose="02020603050405020304" pitchFamily="18" charset="0"/>
                <a:sym typeface="+mn-ea"/>
              </a:rPr>
              <a:t>影响</a:t>
            </a:r>
            <a:r>
              <a:rPr lang="zh-CN" altLang="zh-CN" sz="1400" b="1" kern="100" dirty="0">
                <a:latin typeface="+mn-ea"/>
                <a:ea typeface="+mn-ea"/>
                <a:cs typeface="Times New Roman" panose="02020603050405020304" pitchFamily="18" charset="0"/>
                <a:sym typeface="+mn-ea"/>
              </a:rPr>
              <a:t>最终成绩</a:t>
            </a:r>
            <a:r>
              <a:rPr lang="zh-CN" altLang="en-US" sz="1400" b="1" kern="100" dirty="0">
                <a:latin typeface="+mn-ea"/>
                <a:ea typeface="+mn-ea"/>
                <a:cs typeface="Times New Roman" panose="02020603050405020304" pitchFamily="18" charset="0"/>
                <a:sym typeface="+mn-ea"/>
              </a:rPr>
              <a:t>。</a:t>
            </a:r>
            <a:endParaRPr lang="en-US" altLang="zh-CN" sz="1400" b="1" kern="100" dirty="0">
              <a:latin typeface="+mn-ea"/>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期末</a:t>
            </a:r>
            <a:r>
              <a:rPr lang="zh-CN" altLang="en-US" sz="1400" b="1" dirty="0">
                <a:latin typeface="+mn-ea"/>
                <a:ea typeface="+mn-ea"/>
                <a:sym typeface="+mn-ea"/>
              </a:rPr>
              <a:t>考试之前会公布</a:t>
            </a:r>
            <a:r>
              <a:rPr lang="zh-CN" altLang="en-US" sz="1400" b="1" dirty="0">
                <a:solidFill>
                  <a:srgbClr val="FF0000"/>
                </a:solidFill>
                <a:latin typeface="+mn-ea"/>
                <a:ea typeface="+mn-ea"/>
                <a:sym typeface="+mn-ea"/>
              </a:rPr>
              <a:t>无实验成绩</a:t>
            </a:r>
            <a:r>
              <a:rPr lang="zh-CN" altLang="en-US" sz="1400" b="1" dirty="0">
                <a:latin typeface="+mn-ea"/>
                <a:ea typeface="+mn-ea"/>
                <a:sym typeface="+mn-ea"/>
              </a:rPr>
              <a:t>的学生名单，请大家注意确认，期末考试之后不再接受查询。</a:t>
            </a:r>
            <a:endParaRPr lang="en-US" altLang="zh-CN" sz="1400" b="1" dirty="0">
              <a:latin typeface="+mn-ea"/>
              <a:ea typeface="+mn-ea"/>
              <a:sym typeface="+mn-ea"/>
            </a:endParaRPr>
          </a:p>
        </p:txBody>
      </p:sp>
      <p:sp>
        <p:nvSpPr>
          <p:cNvPr id="3" name="文本框 2">
            <a:extLst>
              <a:ext uri="{FF2B5EF4-FFF2-40B4-BE49-F238E27FC236}">
                <a16:creationId xmlns:a16="http://schemas.microsoft.com/office/drawing/2014/main" id="{5E9E31B0-CC22-1E8D-DCAF-9D7314213441}"/>
              </a:ext>
            </a:extLst>
          </p:cNvPr>
          <p:cNvSpPr txBox="1"/>
          <p:nvPr/>
        </p:nvSpPr>
        <p:spPr>
          <a:xfrm>
            <a:off x="227565" y="2568291"/>
            <a:ext cx="8637104" cy="2031325"/>
          </a:xfrm>
          <a:prstGeom prst="rect">
            <a:avLst/>
          </a:prstGeom>
          <a:noFill/>
        </p:spPr>
        <p:txBody>
          <a:bodyPr wrap="square" lIns="68580" tIns="34290" rIns="68580" bIns="34290">
            <a:spAutoFit/>
          </a:bodyPr>
          <a:lstStyle/>
          <a:p>
            <a:pPr algn="just" eaLnBrk="1" fontAlgn="auto" hangingPunct="1">
              <a:lnSpc>
                <a:spcPct val="150000"/>
              </a:lnSpc>
              <a:spcBef>
                <a:spcPts val="450"/>
              </a:spcBef>
              <a:spcAft>
                <a:spcPts val="0"/>
              </a:spcAft>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二、报告成绩</a:t>
            </a:r>
            <a:endParaRPr lang="en-US" altLang="zh-CN" sz="1400" b="1" dirty="0">
              <a:latin typeface="Times New Roman" panose="02020603050405020304" pitchFamily="18" charset="0"/>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必须使用发布的</a:t>
            </a:r>
            <a:r>
              <a:rPr lang="zh-CN" altLang="en-US" sz="1400" b="1" kern="100" dirty="0">
                <a:solidFill>
                  <a:srgbClr val="FF0000"/>
                </a:solidFill>
                <a:latin typeface="+mn-ea"/>
                <a:ea typeface="+mn-ea"/>
                <a:cs typeface="Times New Roman" panose="02020603050405020304" pitchFamily="18" charset="0"/>
                <a:sym typeface="+mn-ea"/>
              </a:rPr>
              <a:t>标准报告模板，</a:t>
            </a:r>
            <a:r>
              <a:rPr lang="zh-CN" altLang="en-US" sz="1400" b="1" kern="100" dirty="0">
                <a:latin typeface="+mn-ea"/>
                <a:ea typeface="+mn-ea"/>
                <a:cs typeface="Times New Roman" panose="02020603050405020304" pitchFamily="18" charset="0"/>
                <a:sym typeface="+mn-ea"/>
              </a:rPr>
              <a:t>提交</a:t>
            </a:r>
            <a:r>
              <a:rPr lang="zh-CN" altLang="en-US" sz="1400" b="1" kern="100" dirty="0">
                <a:solidFill>
                  <a:srgbClr val="FF0000"/>
                </a:solidFill>
                <a:latin typeface="+mn-ea"/>
                <a:ea typeface="+mn-ea"/>
                <a:cs typeface="Times New Roman" panose="02020603050405020304" pitchFamily="18" charset="0"/>
                <a:sym typeface="+mn-ea"/>
              </a:rPr>
              <a:t>电子档</a:t>
            </a:r>
            <a:r>
              <a:rPr lang="zh-CN" altLang="en-US" sz="1400" b="1" kern="100" dirty="0">
                <a:latin typeface="+mn-ea"/>
                <a:ea typeface="+mn-ea"/>
                <a:cs typeface="Times New Roman" panose="02020603050405020304" pitchFamily="18" charset="0"/>
                <a:sym typeface="+mn-ea"/>
              </a:rPr>
              <a:t>。注意保存结果现象（截屏或拍照）放入</a:t>
            </a:r>
            <a:r>
              <a:rPr lang="zh-CN" altLang="en-US" sz="1400" b="1" kern="100" dirty="0">
                <a:latin typeface="+mn-ea"/>
                <a:ea typeface="+mn-ea"/>
                <a:cs typeface="Times New Roman" panose="02020603050405020304" pitchFamily="18" charset="0"/>
              </a:rPr>
              <a:t>报告中。</a:t>
            </a:r>
            <a:endParaRPr lang="en-US" altLang="zh-CN" sz="1400" b="1" kern="100" dirty="0">
              <a:latin typeface="+mn-ea"/>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报告</a:t>
            </a:r>
            <a:r>
              <a:rPr lang="zh-CN" altLang="en-US" sz="1400" b="1" kern="100" dirty="0">
                <a:solidFill>
                  <a:srgbClr val="FF0000"/>
                </a:solidFill>
                <a:latin typeface="+mn-ea"/>
                <a:ea typeface="+mn-ea"/>
                <a:cs typeface="Times New Roman" panose="02020603050405020304" pitchFamily="18" charset="0"/>
                <a:sym typeface="+mn-ea"/>
              </a:rPr>
              <a:t>命名</a:t>
            </a:r>
            <a:r>
              <a:rPr lang="zh-CN" altLang="en-US" sz="1400" b="1" kern="100" dirty="0">
                <a:latin typeface="+mn-ea"/>
                <a:ea typeface="+mn-ea"/>
                <a:cs typeface="Times New Roman" panose="02020603050405020304" pitchFamily="18" charset="0"/>
                <a:sym typeface="+mn-ea"/>
              </a:rPr>
              <a:t>格式必须为：</a:t>
            </a:r>
            <a:r>
              <a:rPr lang="zh-CN" altLang="en-US" sz="1400" b="1" kern="100" dirty="0">
                <a:solidFill>
                  <a:srgbClr val="FF0000"/>
                </a:solidFill>
                <a:latin typeface="+mn-ea"/>
                <a:ea typeface="+mn-ea"/>
                <a:cs typeface="Times New Roman" panose="02020603050405020304" pitchFamily="18" charset="0"/>
                <a:sym typeface="+mn-ea"/>
              </a:rPr>
              <a:t>学号</a:t>
            </a:r>
            <a:r>
              <a:rPr lang="en-US" altLang="zh-CN" sz="1400" b="1" kern="100" dirty="0">
                <a:solidFill>
                  <a:srgbClr val="FF0000"/>
                </a:solidFill>
                <a:latin typeface="+mn-ea"/>
                <a:ea typeface="+mn-ea"/>
                <a:cs typeface="Times New Roman" panose="02020603050405020304" pitchFamily="18" charset="0"/>
                <a:sym typeface="+mn-ea"/>
              </a:rPr>
              <a:t>_</a:t>
            </a:r>
            <a:r>
              <a:rPr lang="zh-CN" altLang="en-US" sz="1400" b="1" kern="100" dirty="0">
                <a:solidFill>
                  <a:srgbClr val="FF0000"/>
                </a:solidFill>
                <a:latin typeface="+mn-ea"/>
                <a:ea typeface="+mn-ea"/>
                <a:cs typeface="Times New Roman" panose="02020603050405020304" pitchFamily="18" charset="0"/>
                <a:sym typeface="+mn-ea"/>
              </a:rPr>
              <a:t>姓名</a:t>
            </a:r>
            <a:r>
              <a:rPr lang="en-US" altLang="zh-CN" sz="1400" b="1" kern="100" dirty="0">
                <a:solidFill>
                  <a:srgbClr val="FF0000"/>
                </a:solidFill>
                <a:latin typeface="+mn-ea"/>
                <a:ea typeface="+mn-ea"/>
                <a:cs typeface="Times New Roman" panose="02020603050405020304" pitchFamily="18" charset="0"/>
                <a:sym typeface="+mn-ea"/>
              </a:rPr>
              <a:t>_</a:t>
            </a:r>
            <a:r>
              <a:rPr lang="zh-CN" altLang="en-US" sz="1400" b="1" kern="100" dirty="0">
                <a:solidFill>
                  <a:srgbClr val="FF0000"/>
                </a:solidFill>
                <a:latin typeface="+mn-ea"/>
                <a:ea typeface="+mn-ea"/>
                <a:cs typeface="Times New Roman" panose="02020603050405020304" pitchFamily="18" charset="0"/>
                <a:sym typeface="+mn-ea"/>
              </a:rPr>
              <a:t>报告</a:t>
            </a:r>
            <a:r>
              <a:rPr lang="en-US" altLang="zh-CN" sz="1400" b="1" kern="100" dirty="0">
                <a:solidFill>
                  <a:srgbClr val="FF0000"/>
                </a:solidFill>
                <a:latin typeface="+mn-ea"/>
                <a:ea typeface="+mn-ea"/>
                <a:cs typeface="Times New Roman" panose="02020603050405020304" pitchFamily="18" charset="0"/>
                <a:sym typeface="+mn-ea"/>
              </a:rPr>
              <a:t>X.pdf</a:t>
            </a:r>
            <a:r>
              <a:rPr lang="zh-CN" altLang="en-US" sz="1400" b="1" kern="100" dirty="0">
                <a:latin typeface="+mn-ea"/>
                <a:ea typeface="+mn-ea"/>
                <a:cs typeface="Times New Roman" panose="02020603050405020304" pitchFamily="18" charset="0"/>
                <a:sym typeface="+mn-ea"/>
              </a:rPr>
              <a:t>（如</a:t>
            </a:r>
            <a:r>
              <a:rPr lang="en-US" altLang="zh-CN" sz="1400" b="1" kern="100" dirty="0">
                <a:latin typeface="+mn-ea"/>
                <a:ea typeface="+mn-ea"/>
                <a:cs typeface="Times New Roman" panose="02020603050405020304" pitchFamily="18" charset="0"/>
                <a:sym typeface="+mn-ea"/>
              </a:rPr>
              <a:t>2023xx_</a:t>
            </a:r>
            <a:r>
              <a:rPr lang="zh-CN" altLang="en-US" sz="1400" b="1" kern="100" dirty="0">
                <a:latin typeface="+mn-ea"/>
                <a:ea typeface="+mn-ea"/>
                <a:cs typeface="Times New Roman" panose="02020603050405020304" pitchFamily="18" charset="0"/>
                <a:sym typeface="+mn-ea"/>
              </a:rPr>
              <a:t>王</a:t>
            </a:r>
            <a:r>
              <a:rPr lang="en-US" altLang="zh-CN" sz="1400" b="1" kern="100" dirty="0">
                <a:latin typeface="+mn-ea"/>
                <a:ea typeface="+mn-ea"/>
                <a:cs typeface="Times New Roman" panose="02020603050405020304" pitchFamily="18" charset="0"/>
                <a:sym typeface="+mn-ea"/>
              </a:rPr>
              <a:t>xx_</a:t>
            </a:r>
            <a:r>
              <a:rPr lang="zh-CN" altLang="en-US" sz="1400" b="1" kern="100" dirty="0">
                <a:latin typeface="+mn-ea"/>
                <a:ea typeface="+mn-ea"/>
                <a:cs typeface="Times New Roman" panose="02020603050405020304" pitchFamily="18" charset="0"/>
                <a:sym typeface="+mn-ea"/>
              </a:rPr>
              <a:t>报告</a:t>
            </a:r>
            <a:r>
              <a:rPr lang="en-US" altLang="zh-CN" sz="1400" b="1" kern="100" dirty="0">
                <a:latin typeface="+mn-ea"/>
                <a:ea typeface="+mn-ea"/>
                <a:cs typeface="Times New Roman" panose="02020603050405020304" pitchFamily="18" charset="0"/>
                <a:sym typeface="+mn-ea"/>
              </a:rPr>
              <a:t>1.pdf</a:t>
            </a:r>
            <a:r>
              <a:rPr lang="zh-CN" altLang="en-US" sz="1400" b="1" kern="100" dirty="0">
                <a:latin typeface="+mn-ea"/>
                <a:ea typeface="+mn-ea"/>
                <a:cs typeface="Times New Roman" panose="02020603050405020304" pitchFamily="18" charset="0"/>
                <a:sym typeface="+mn-ea"/>
              </a:rPr>
              <a:t>），否则助教将不予保存和计分。</a:t>
            </a:r>
            <a:endParaRPr lang="en-US" altLang="zh-CN" sz="1400" b="1" kern="100" dirty="0">
              <a:latin typeface="+mn-ea"/>
              <a:ea typeface="+mn-ea"/>
              <a:cs typeface="Times New Roman" panose="02020603050405020304" pitchFamily="18" charset="0"/>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solidFill>
                  <a:srgbClr val="FF0000"/>
                </a:solidFill>
                <a:latin typeface="+mn-ea"/>
                <a:ea typeface="+mn-ea"/>
                <a:cs typeface="Times New Roman" panose="02020603050405020304" pitchFamily="18" charset="0"/>
              </a:rPr>
              <a:t>严禁抄袭</a:t>
            </a:r>
            <a:r>
              <a:rPr lang="zh-CN" altLang="en-US" sz="1400" b="1" kern="100" dirty="0">
                <a:latin typeface="+mn-ea"/>
                <a:ea typeface="+mn-ea"/>
                <a:cs typeface="Times New Roman" panose="02020603050405020304" pitchFamily="18" charset="0"/>
              </a:rPr>
              <a:t>，如发现雷同报告两份都</a:t>
            </a:r>
            <a:r>
              <a:rPr lang="en-US" altLang="zh-CN" sz="1400" b="1" kern="100" dirty="0">
                <a:latin typeface="+mn-ea"/>
                <a:ea typeface="+mn-ea"/>
                <a:cs typeface="Times New Roman" panose="02020603050405020304" pitchFamily="18" charset="0"/>
              </a:rPr>
              <a:t>0</a:t>
            </a:r>
            <a:r>
              <a:rPr lang="zh-CN" altLang="en-US" sz="1400" b="1" kern="100" dirty="0">
                <a:latin typeface="+mn-ea"/>
                <a:ea typeface="+mn-ea"/>
                <a:cs typeface="Times New Roman" panose="02020603050405020304" pitchFamily="18" charset="0"/>
              </a:rPr>
              <a:t>分处理。</a:t>
            </a:r>
            <a:endParaRPr lang="en-US" altLang="zh-CN" sz="1400" b="1" kern="100" dirty="0">
              <a:latin typeface="+mn-ea"/>
              <a:ea typeface="+mn-ea"/>
              <a:cs typeface="Times New Roman" panose="02020603050405020304" pitchFamily="18" charset="0"/>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dirty="0">
                <a:latin typeface="+mn-ea"/>
                <a:ea typeface="+mn-ea"/>
                <a:cs typeface="Times New Roman" panose="02020603050405020304" pitchFamily="18" charset="0"/>
                <a:sym typeface="+mn-ea"/>
              </a:rPr>
              <a:t>注意报告提交时限，</a:t>
            </a:r>
            <a:r>
              <a:rPr lang="zh-CN" altLang="en-US" sz="1400" b="1" kern="100" dirty="0">
                <a:solidFill>
                  <a:srgbClr val="FF0000"/>
                </a:solidFill>
                <a:latin typeface="+mn-ea"/>
                <a:ea typeface="+mn-ea"/>
                <a:cs typeface="Times New Roman" panose="02020603050405020304" pitchFamily="18" charset="0"/>
                <a:sym typeface="+mn-ea"/>
              </a:rPr>
              <a:t>逾期不计分</a:t>
            </a:r>
            <a:r>
              <a:rPr lang="zh-CN" altLang="en-US" sz="1400" b="1" dirty="0">
                <a:latin typeface="+mn-ea"/>
                <a:ea typeface="+mn-ea"/>
                <a:sym typeface="+mn-ea"/>
              </a:rPr>
              <a:t>。</a:t>
            </a:r>
            <a:endParaRPr lang="en-US" altLang="zh-CN" sz="1400" b="1" dirty="0">
              <a:latin typeface="+mn-ea"/>
              <a:ea typeface="+mn-ea"/>
              <a:sym typeface="+mn-ea"/>
            </a:endParaRPr>
          </a:p>
          <a:p>
            <a:pPr marL="257175" indent="-257175" algn="just" eaLnBrk="1" fontAlgn="auto" hangingPunct="1">
              <a:lnSpc>
                <a:spcPct val="150000"/>
              </a:lnSpc>
              <a:spcBef>
                <a:spcPts val="0"/>
              </a:spcBef>
              <a:spcAft>
                <a:spcPts val="0"/>
              </a:spcAft>
              <a:buFont typeface="+mj-lt"/>
              <a:buAutoNum type="arabicPeriod"/>
              <a:defRPr/>
            </a:pPr>
            <a:r>
              <a:rPr lang="zh-CN" altLang="en-US" sz="1400" b="1" kern="100">
                <a:latin typeface="+mn-ea"/>
                <a:ea typeface="+mn-ea"/>
                <a:cs typeface="Times New Roman" panose="02020603050405020304" pitchFamily="18" charset="0"/>
              </a:rPr>
              <a:t>每</a:t>
            </a:r>
            <a:r>
              <a:rPr lang="zh-CN" altLang="en-US" sz="1400" b="1" kern="100" dirty="0">
                <a:latin typeface="+mn-ea"/>
                <a:ea typeface="+mn-ea"/>
                <a:cs typeface="Times New Roman" panose="02020603050405020304" pitchFamily="18" charset="0"/>
              </a:rPr>
              <a:t>队</a:t>
            </a:r>
            <a:r>
              <a:rPr lang="en-US" altLang="zh-CN" sz="1400" b="1" kern="100" dirty="0">
                <a:latin typeface="+mn-ea"/>
                <a:ea typeface="+mn-ea"/>
                <a:cs typeface="Times New Roman" panose="02020603050405020304" pitchFamily="18" charset="0"/>
              </a:rPr>
              <a:t>1</a:t>
            </a:r>
            <a:r>
              <a:rPr lang="zh-CN" altLang="en-US" sz="1400" b="1" kern="100" dirty="0">
                <a:latin typeface="+mn-ea"/>
                <a:ea typeface="+mn-ea"/>
                <a:cs typeface="Times New Roman" panose="02020603050405020304" pitchFamily="18" charset="0"/>
              </a:rPr>
              <a:t>份（注明分工，加权等详细信息）。</a:t>
            </a:r>
            <a:endParaRPr lang="en-US" altLang="zh-CN" sz="1400" b="1" dirty="0">
              <a:latin typeface="+mn-ea"/>
              <a:ea typeface="+mn-ea"/>
              <a:sym typeface="+mn-ea"/>
            </a:endParaRPr>
          </a:p>
        </p:txBody>
      </p:sp>
      <p:sp>
        <p:nvSpPr>
          <p:cNvPr id="8"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9"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8</a:t>
            </a:fld>
            <a:endParaRPr lang="zh-CN" altLang="en-US" dirty="0"/>
          </a:p>
        </p:txBody>
      </p:sp>
      <p:sp>
        <p:nvSpPr>
          <p:cNvPr id="7"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dirty="0">
                <a:latin typeface="Times New Roman" panose="02020603050405020304" pitchFamily="18" charset="0"/>
                <a:cs typeface="Times New Roman" panose="02020603050405020304" pitchFamily="18" charset="0"/>
              </a:rPr>
              <a:t>项目须知</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指令集</a:t>
            </a:r>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8" name="表格 7">
            <a:extLst>
              <a:ext uri="{FF2B5EF4-FFF2-40B4-BE49-F238E27FC236}">
                <a16:creationId xmlns:a16="http://schemas.microsoft.com/office/drawing/2014/main" id="{00741C2B-7CDE-AD26-62F7-1E3FF597748A}"/>
              </a:ext>
            </a:extLst>
          </p:cNvPr>
          <p:cNvGraphicFramePr>
            <a:graphicFrameLocks noGrp="1"/>
          </p:cNvGraphicFramePr>
          <p:nvPr>
            <p:custDataLst>
              <p:tags r:id="rId1"/>
            </p:custDataLst>
            <p:extLst>
              <p:ext uri="{D42A27DB-BD31-4B8C-83A1-F6EECF244321}">
                <p14:modId xmlns:p14="http://schemas.microsoft.com/office/powerpoint/2010/main" val="1441392015"/>
              </p:ext>
            </p:extLst>
          </p:nvPr>
        </p:nvGraphicFramePr>
        <p:xfrm>
          <a:off x="301375" y="629776"/>
          <a:ext cx="8685228" cy="3777449"/>
        </p:xfrm>
        <a:graphic>
          <a:graphicData uri="http://schemas.openxmlformats.org/drawingml/2006/table">
            <a:tbl>
              <a:tblPr>
                <a:tableStyleId>{00A15C55-8517-42AA-B614-E9B94910E393}</a:tableStyleId>
              </a:tblPr>
              <a:tblGrid>
                <a:gridCol w="3101392">
                  <a:extLst>
                    <a:ext uri="{9D8B030D-6E8A-4147-A177-3AD203B41FA5}">
                      <a16:colId xmlns:a16="http://schemas.microsoft.com/office/drawing/2014/main" val="20000"/>
                    </a:ext>
                  </a:extLst>
                </a:gridCol>
                <a:gridCol w="2211049">
                  <a:extLst>
                    <a:ext uri="{9D8B030D-6E8A-4147-A177-3AD203B41FA5}">
                      <a16:colId xmlns:a16="http://schemas.microsoft.com/office/drawing/2014/main" val="20001"/>
                    </a:ext>
                  </a:extLst>
                </a:gridCol>
                <a:gridCol w="3372787">
                  <a:extLst>
                    <a:ext uri="{9D8B030D-6E8A-4147-A177-3AD203B41FA5}">
                      <a16:colId xmlns:a16="http://schemas.microsoft.com/office/drawing/2014/main" val="20002"/>
                    </a:ext>
                  </a:extLst>
                </a:gridCol>
              </a:tblGrid>
              <a:tr h="235677">
                <a:tc>
                  <a:txBody>
                    <a:bodyPr/>
                    <a:lstStyle/>
                    <a:p>
                      <a:pPr indent="0">
                        <a:spcBef>
                          <a:spcPts val="120"/>
                        </a:spcBef>
                        <a:spcAft>
                          <a:spcPts val="120"/>
                        </a:spcAft>
                      </a:pPr>
                      <a:r>
                        <a:rPr lang="zh-CN" sz="1400" dirty="0">
                          <a:effectLst/>
                          <a:latin typeface="+mn-ea"/>
                          <a:ea typeface="+mn-ea"/>
                        </a:rPr>
                        <a:t>助记符及定义</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zh-CN" sz="1400" kern="100" dirty="0">
                          <a:effectLst/>
                          <a:latin typeface="+mn-ea"/>
                          <a:ea typeface="+mn-ea"/>
                        </a:rPr>
                        <a:t>比特</a:t>
                      </a:r>
                      <a:r>
                        <a:rPr lang="en-US" sz="1400" kern="100" dirty="0">
                          <a:effectLst/>
                          <a:latin typeface="+mn-ea"/>
                          <a:ea typeface="+mn-ea"/>
                        </a:rPr>
                        <a:t> 15 : 0</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609600" algn="just">
                        <a:lnSpc>
                          <a:spcPct val="120000"/>
                        </a:lnSpc>
                        <a:spcBef>
                          <a:spcPts val="120"/>
                        </a:spcBef>
                        <a:spcAft>
                          <a:spcPts val="120"/>
                        </a:spcAft>
                      </a:pPr>
                      <a:r>
                        <a:rPr lang="zh-CN" sz="1400" kern="100" dirty="0">
                          <a:effectLst/>
                          <a:latin typeface="+mn-ea"/>
                          <a:ea typeface="+mn-ea"/>
                        </a:rPr>
                        <a:t>注释</a:t>
                      </a: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8519">
                <a:tc>
                  <a:txBody>
                    <a:bodyPr/>
                    <a:lstStyle/>
                    <a:p>
                      <a:pPr indent="0" algn="l">
                        <a:spcBef>
                          <a:spcPts val="120"/>
                        </a:spcBef>
                        <a:spcAft>
                          <a:spcPts val="120"/>
                        </a:spcAft>
                      </a:pPr>
                      <a:r>
                        <a:rPr lang="en-US" sz="1400" dirty="0" err="1">
                          <a:effectLst/>
                          <a:latin typeface="+mn-ea"/>
                          <a:ea typeface="+mn-ea"/>
                        </a:rPr>
                        <a:t>nop</a:t>
                      </a:r>
                      <a:r>
                        <a:rPr lang="en-US" sz="1400" dirty="0">
                          <a:effectLst/>
                          <a:latin typeface="+mn-ea"/>
                          <a:ea typeface="+mn-ea"/>
                        </a:rPr>
                        <a:t> </a:t>
                      </a:r>
                      <a:r>
                        <a:rPr lang="zh-CN" sz="1400" dirty="0">
                          <a:effectLst/>
                          <a:latin typeface="+mn-ea"/>
                          <a:ea typeface="+mn-ea"/>
                        </a:rPr>
                        <a:t>空操作</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en-US" sz="1400" kern="100" dirty="0">
                          <a:effectLst/>
                          <a:latin typeface="+mn-ea"/>
                          <a:ea typeface="+mn-ea"/>
                        </a:rPr>
                        <a:t>0000-0000</a:t>
                      </a:r>
                      <a:r>
                        <a:rPr lang="en-US" altLang="zh-CN" sz="1400" kern="100" dirty="0">
                          <a:effectLst/>
                          <a:latin typeface="+mn-ea"/>
                          <a:ea typeface="+mn-ea"/>
                        </a:rPr>
                        <a:t>-0000-0000</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zh-CN" sz="1400" kern="100">
                          <a:effectLst/>
                          <a:latin typeface="+mn-ea"/>
                          <a:ea typeface="+mn-ea"/>
                        </a:rPr>
                        <a:t>无操作</a:t>
                      </a: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8519">
                <a:tc>
                  <a:txBody>
                    <a:bodyPr/>
                    <a:lstStyle/>
                    <a:p>
                      <a:pPr indent="0" algn="l">
                        <a:spcBef>
                          <a:spcPts val="120"/>
                        </a:spcBef>
                        <a:spcAft>
                          <a:spcPts val="120"/>
                        </a:spcAft>
                      </a:pPr>
                      <a:r>
                        <a:rPr lang="en-US" sz="1400" dirty="0" err="1">
                          <a:effectLst/>
                          <a:latin typeface="+mn-ea"/>
                          <a:ea typeface="+mn-ea"/>
                        </a:rPr>
                        <a:t>scf</a:t>
                      </a:r>
                      <a:r>
                        <a:rPr lang="en-US" sz="1400" dirty="0">
                          <a:effectLst/>
                          <a:latin typeface="+mn-ea"/>
                          <a:ea typeface="+mn-ea"/>
                        </a:rPr>
                        <a:t> </a:t>
                      </a:r>
                      <a:r>
                        <a:rPr lang="zh-CN" sz="1400" dirty="0">
                          <a:effectLst/>
                          <a:latin typeface="+mn-ea"/>
                          <a:ea typeface="+mn-ea"/>
                        </a:rPr>
                        <a:t>对进位标志位置</a:t>
                      </a:r>
                      <a:r>
                        <a:rPr lang="en-US" sz="1400" dirty="0">
                          <a:effectLst/>
                          <a:latin typeface="+mn-ea"/>
                          <a:ea typeface="+mn-ea"/>
                        </a:rPr>
                        <a:t>1</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0000-0001</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en-US" sz="1400" kern="100">
                          <a:effectLst/>
                          <a:latin typeface="+mn-ea"/>
                          <a:ea typeface="+mn-ea"/>
                        </a:rPr>
                        <a:t>C&lt;=</a:t>
                      </a:r>
                      <a:r>
                        <a:rPr lang="zh-CN" sz="1400" kern="100">
                          <a:effectLst/>
                          <a:latin typeface="+mn-ea"/>
                          <a:ea typeface="+mn-ea"/>
                        </a:rPr>
                        <a:t>’</a:t>
                      </a:r>
                      <a:r>
                        <a:rPr lang="en-US" sz="1400" kern="100">
                          <a:effectLst/>
                          <a:latin typeface="+mn-ea"/>
                          <a:ea typeface="+mn-ea"/>
                        </a:rPr>
                        <a:t>1</a:t>
                      </a:r>
                      <a:r>
                        <a:rPr lang="zh-CN" sz="1400" kern="100">
                          <a:effectLst/>
                          <a:latin typeface="+mn-ea"/>
                          <a:ea typeface="+mn-ea"/>
                        </a:rPr>
                        <a:t>’</a:t>
                      </a: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7639">
                <a:tc>
                  <a:txBody>
                    <a:bodyPr/>
                    <a:lstStyle/>
                    <a:p>
                      <a:pPr indent="0" algn="l">
                        <a:spcBef>
                          <a:spcPts val="120"/>
                        </a:spcBef>
                        <a:spcAft>
                          <a:spcPts val="120"/>
                        </a:spcAft>
                      </a:pPr>
                      <a:r>
                        <a:rPr lang="en-US" sz="1400" dirty="0" err="1">
                          <a:effectLst/>
                          <a:latin typeface="+mn-ea"/>
                          <a:ea typeface="+mn-ea"/>
                        </a:rPr>
                        <a:t>ccf</a:t>
                      </a:r>
                      <a:r>
                        <a:rPr lang="en-US" sz="1400" dirty="0">
                          <a:effectLst/>
                          <a:latin typeface="+mn-ea"/>
                          <a:ea typeface="+mn-ea"/>
                        </a:rPr>
                        <a:t> </a:t>
                      </a:r>
                      <a:r>
                        <a:rPr lang="zh-CN" sz="1400" dirty="0">
                          <a:effectLst/>
                          <a:latin typeface="+mn-ea"/>
                          <a:ea typeface="+mn-ea"/>
                        </a:rPr>
                        <a:t>清除进位标志位</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0000-010</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en-US" sz="1400" kern="100">
                          <a:effectLst/>
                          <a:latin typeface="+mn-ea"/>
                          <a:ea typeface="+mn-ea"/>
                        </a:rPr>
                        <a:t>C&lt;=</a:t>
                      </a:r>
                      <a:r>
                        <a:rPr lang="zh-CN" sz="1400" kern="100">
                          <a:effectLst/>
                          <a:latin typeface="+mn-ea"/>
                          <a:ea typeface="+mn-ea"/>
                        </a:rPr>
                        <a:t>’</a:t>
                      </a:r>
                      <a:r>
                        <a:rPr lang="en-US" sz="1400" kern="100">
                          <a:effectLst/>
                          <a:latin typeface="+mn-ea"/>
                          <a:ea typeface="+mn-ea"/>
                        </a:rPr>
                        <a:t>0</a:t>
                      </a:r>
                      <a:r>
                        <a:rPr lang="zh-CN" sz="1400" kern="100">
                          <a:effectLst/>
                          <a:latin typeface="+mn-ea"/>
                          <a:ea typeface="+mn-ea"/>
                        </a:rPr>
                        <a:t>’</a:t>
                      </a: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7639">
                <a:tc>
                  <a:txBody>
                    <a:bodyPr/>
                    <a:lstStyle/>
                    <a:p>
                      <a:pPr indent="0" algn="l">
                        <a:spcBef>
                          <a:spcPts val="120"/>
                        </a:spcBef>
                        <a:spcAft>
                          <a:spcPts val="120"/>
                        </a:spcAft>
                      </a:pPr>
                      <a:r>
                        <a:rPr lang="en-US" sz="1400" dirty="0" err="1">
                          <a:effectLst/>
                          <a:latin typeface="+mn-ea"/>
                          <a:ea typeface="+mn-ea"/>
                        </a:rPr>
                        <a:t>jpr</a:t>
                      </a:r>
                      <a:r>
                        <a:rPr lang="en-US" sz="1400" dirty="0">
                          <a:effectLst/>
                          <a:latin typeface="+mn-ea"/>
                          <a:ea typeface="+mn-ea"/>
                        </a:rPr>
                        <a:t> </a:t>
                      </a:r>
                      <a:r>
                        <a:rPr lang="zh-CN" sz="1400" dirty="0">
                          <a:effectLst/>
                          <a:latin typeface="+mn-ea"/>
                          <a:ea typeface="+mn-ea"/>
                        </a:rPr>
                        <a:t>跳转到相关位置</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0000-0011</a:t>
                      </a:r>
                      <a:r>
                        <a:rPr lang="en-US" altLang="zh-CN" sz="1400" kern="100" dirty="0">
                          <a:effectLst/>
                          <a:latin typeface="+mn-ea"/>
                          <a:ea typeface="+mn-ea"/>
                        </a:rPr>
                        <a:t>-[I(8bit)]</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l">
                        <a:lnSpc>
                          <a:spcPct val="120000"/>
                        </a:lnSpc>
                        <a:spcBef>
                          <a:spcPts val="120"/>
                        </a:spcBef>
                        <a:spcAft>
                          <a:spcPts val="120"/>
                        </a:spcAft>
                      </a:pPr>
                      <a:r>
                        <a:rPr lang="en-US" sz="1400" kern="100" dirty="0">
                          <a:effectLst/>
                          <a:latin typeface="+mn-ea"/>
                          <a:ea typeface="+mn-ea"/>
                        </a:rPr>
                        <a:t>PC&lt;=PC+I</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0102">
                <a:tc>
                  <a:txBody>
                    <a:bodyPr/>
                    <a:lstStyle/>
                    <a:p>
                      <a:pPr indent="0" algn="l">
                        <a:spcBef>
                          <a:spcPts val="120"/>
                        </a:spcBef>
                        <a:spcAft>
                          <a:spcPts val="120"/>
                        </a:spcAft>
                      </a:pPr>
                      <a:r>
                        <a:rPr lang="en-US" sz="1400" dirty="0" err="1">
                          <a:effectLst/>
                          <a:latin typeface="+mn-ea"/>
                          <a:ea typeface="+mn-ea"/>
                        </a:rPr>
                        <a:t>jnz</a:t>
                      </a:r>
                      <a:r>
                        <a:rPr lang="en-US" sz="1400" dirty="0">
                          <a:effectLst/>
                          <a:latin typeface="+mn-ea"/>
                          <a:ea typeface="+mn-ea"/>
                        </a:rPr>
                        <a:t> </a:t>
                      </a:r>
                      <a:r>
                        <a:rPr lang="zh-CN" sz="1400" dirty="0">
                          <a:effectLst/>
                          <a:latin typeface="+mn-ea"/>
                          <a:ea typeface="+mn-ea"/>
                        </a:rPr>
                        <a:t>零标志位为条件，跳转到指定位置</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0000-0100</a:t>
                      </a:r>
                      <a:r>
                        <a:rPr lang="en-US" altLang="zh-CN" sz="1400" kern="100" dirty="0">
                          <a:effectLst/>
                          <a:latin typeface="+mn-ea"/>
                          <a:ea typeface="+mn-ea"/>
                        </a:rPr>
                        <a:t>-[I(8bit)]</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zh-CN" altLang="zh-CN" sz="1400" kern="1200" dirty="0">
                          <a:solidFill>
                            <a:schemeClr val="dk1"/>
                          </a:solidFill>
                          <a:effectLst/>
                          <a:latin typeface="+mn-lt"/>
                          <a:ea typeface="+mn-ea"/>
                          <a:cs typeface="+mn-cs"/>
                        </a:rPr>
                        <a:t>当计算结果不为</a:t>
                      </a:r>
                      <a:r>
                        <a:rPr lang="en-US" altLang="zh-CN" sz="1400" kern="1200" dirty="0">
                          <a:solidFill>
                            <a:schemeClr val="dk1"/>
                          </a:solidFill>
                          <a:effectLst/>
                          <a:latin typeface="+mn-lt"/>
                          <a:ea typeface="+mn-ea"/>
                          <a:cs typeface="+mn-cs"/>
                        </a:rPr>
                        <a:t>0</a:t>
                      </a:r>
                      <a:r>
                        <a:rPr lang="zh-CN" altLang="zh-CN" sz="1400" kern="1200" dirty="0">
                          <a:solidFill>
                            <a:schemeClr val="dk1"/>
                          </a:solidFill>
                          <a:effectLst/>
                          <a:latin typeface="+mn-lt"/>
                          <a:ea typeface="+mn-ea"/>
                          <a:cs typeface="+mn-cs"/>
                        </a:rPr>
                        <a:t>时</a:t>
                      </a:r>
                      <a:r>
                        <a:rPr lang="en-US" sz="1400" kern="100" dirty="0">
                          <a:effectLst/>
                          <a:latin typeface="+mn-ea"/>
                          <a:ea typeface="+mn-ea"/>
                        </a:rPr>
                        <a:t>, PC&lt;={8’d0,I}</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8519">
                <a:tc>
                  <a:txBody>
                    <a:bodyPr/>
                    <a:lstStyle/>
                    <a:p>
                      <a:pPr indent="0" algn="l">
                        <a:spcBef>
                          <a:spcPts val="120"/>
                        </a:spcBef>
                        <a:spcAft>
                          <a:spcPts val="120"/>
                        </a:spcAft>
                      </a:pPr>
                      <a:r>
                        <a:rPr lang="en-US" sz="1400" dirty="0" err="1">
                          <a:effectLst/>
                          <a:latin typeface="+mn-ea"/>
                          <a:ea typeface="+mn-ea"/>
                        </a:rPr>
                        <a:t>mvr</a:t>
                      </a:r>
                      <a:r>
                        <a:rPr lang="en-US" sz="1400" dirty="0">
                          <a:effectLst/>
                          <a:latin typeface="+mn-ea"/>
                          <a:ea typeface="+mn-ea"/>
                        </a:rPr>
                        <a:t> </a:t>
                      </a:r>
                      <a:r>
                        <a:rPr lang="zh-CN" sz="1400" dirty="0">
                          <a:effectLst/>
                          <a:latin typeface="+mn-ea"/>
                          <a:ea typeface="+mn-ea"/>
                        </a:rPr>
                        <a:t>转移寄存器数据</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0001-D-S</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l">
                        <a:lnSpc>
                          <a:spcPct val="120000"/>
                        </a:lnSpc>
                        <a:spcBef>
                          <a:spcPts val="120"/>
                        </a:spcBef>
                        <a:spcAft>
                          <a:spcPts val="120"/>
                        </a:spcAft>
                      </a:pPr>
                      <a:r>
                        <a:rPr lang="en-US" sz="1400" kern="100" dirty="0">
                          <a:effectLst/>
                          <a:latin typeface="+mn-ea"/>
                          <a:ea typeface="+mn-ea"/>
                        </a:rPr>
                        <a:t>Rd&lt;=</a:t>
                      </a:r>
                      <a:r>
                        <a:rPr lang="en-US" sz="1400" kern="100" dirty="0" err="1">
                          <a:effectLst/>
                          <a:latin typeface="+mn-ea"/>
                          <a:ea typeface="+mn-ea"/>
                        </a:rPr>
                        <a:t>Rs</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8519">
                <a:tc>
                  <a:txBody>
                    <a:bodyPr/>
                    <a:lstStyle/>
                    <a:p>
                      <a:pPr indent="0" algn="l">
                        <a:spcBef>
                          <a:spcPts val="120"/>
                        </a:spcBef>
                        <a:spcAft>
                          <a:spcPts val="120"/>
                        </a:spcAft>
                      </a:pPr>
                      <a:r>
                        <a:rPr lang="en-US" sz="1400" dirty="0" err="1">
                          <a:effectLst/>
                          <a:latin typeface="+mn-ea"/>
                          <a:ea typeface="+mn-ea"/>
                        </a:rPr>
                        <a:t>lda</a:t>
                      </a:r>
                      <a:r>
                        <a:rPr lang="en-US" sz="1400" dirty="0">
                          <a:effectLst/>
                          <a:latin typeface="+mn-ea"/>
                          <a:ea typeface="+mn-ea"/>
                        </a:rPr>
                        <a:t> </a:t>
                      </a:r>
                      <a:r>
                        <a:rPr lang="zh-CN" sz="1400" dirty="0">
                          <a:effectLst/>
                          <a:latin typeface="+mn-ea"/>
                          <a:ea typeface="+mn-ea"/>
                        </a:rPr>
                        <a:t>载入指定地址数据</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0010-D-S</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l">
                        <a:lnSpc>
                          <a:spcPct val="120000"/>
                        </a:lnSpc>
                        <a:spcBef>
                          <a:spcPts val="120"/>
                        </a:spcBef>
                        <a:spcAft>
                          <a:spcPts val="120"/>
                        </a:spcAft>
                      </a:pPr>
                      <a:r>
                        <a:rPr lang="en-US" sz="1400" kern="100" dirty="0">
                          <a:effectLst/>
                          <a:latin typeface="+mn-ea"/>
                          <a:ea typeface="+mn-ea"/>
                        </a:rPr>
                        <a:t>Rd&lt;=(</a:t>
                      </a:r>
                      <a:r>
                        <a:rPr lang="en-US" sz="1400" kern="100" dirty="0" err="1">
                          <a:effectLst/>
                          <a:latin typeface="+mn-ea"/>
                          <a:ea typeface="+mn-ea"/>
                        </a:rPr>
                        <a:t>Rs</a:t>
                      </a:r>
                      <a:r>
                        <a:rPr lang="en-US" sz="1400" kern="100" dirty="0">
                          <a:effectLst/>
                          <a:latin typeface="+mn-ea"/>
                          <a:ea typeface="+mn-ea"/>
                        </a:rPr>
                        <a:t>)</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7639">
                <a:tc>
                  <a:txBody>
                    <a:bodyPr/>
                    <a:lstStyle/>
                    <a:p>
                      <a:pPr indent="0" algn="l">
                        <a:spcBef>
                          <a:spcPts val="120"/>
                        </a:spcBef>
                        <a:spcAft>
                          <a:spcPts val="120"/>
                        </a:spcAft>
                      </a:pPr>
                      <a:r>
                        <a:rPr lang="en-US" sz="1400" dirty="0" err="1">
                          <a:effectLst/>
                          <a:latin typeface="+mn-ea"/>
                          <a:ea typeface="+mn-ea"/>
                        </a:rPr>
                        <a:t>sta</a:t>
                      </a:r>
                      <a:r>
                        <a:rPr lang="en-US" sz="1400" dirty="0">
                          <a:effectLst/>
                          <a:latin typeface="+mn-ea"/>
                          <a:ea typeface="+mn-ea"/>
                        </a:rPr>
                        <a:t> </a:t>
                      </a:r>
                      <a:r>
                        <a:rPr lang="zh-CN" sz="1400" dirty="0">
                          <a:effectLst/>
                          <a:latin typeface="+mn-ea"/>
                          <a:ea typeface="+mn-ea"/>
                        </a:rPr>
                        <a:t>储存数据到指定地址</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0011-D-S</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en-US" sz="1400" kern="100" dirty="0">
                          <a:effectLst/>
                          <a:latin typeface="+mn-ea"/>
                          <a:ea typeface="+mn-ea"/>
                        </a:rPr>
                        <a:t>(Rd)&lt;=</a:t>
                      </a:r>
                      <a:r>
                        <a:rPr lang="en-US" sz="1400" kern="100" dirty="0" err="1">
                          <a:effectLst/>
                          <a:latin typeface="+mn-ea"/>
                          <a:ea typeface="+mn-ea"/>
                        </a:rPr>
                        <a:t>Rs</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8519">
                <a:tc>
                  <a:txBody>
                    <a:bodyPr/>
                    <a:lstStyle/>
                    <a:p>
                      <a:pPr indent="0" algn="l">
                        <a:spcBef>
                          <a:spcPts val="120"/>
                        </a:spcBef>
                        <a:spcAft>
                          <a:spcPts val="120"/>
                        </a:spcAft>
                      </a:pPr>
                      <a:r>
                        <a:rPr lang="en-US" sz="1400" dirty="0" err="1">
                          <a:effectLst/>
                          <a:latin typeface="+mn-ea"/>
                          <a:ea typeface="+mn-ea"/>
                        </a:rPr>
                        <a:t>inp</a:t>
                      </a:r>
                      <a:r>
                        <a:rPr lang="en-US" sz="1400" dirty="0">
                          <a:effectLst/>
                          <a:latin typeface="+mn-ea"/>
                          <a:ea typeface="+mn-ea"/>
                        </a:rPr>
                        <a:t> </a:t>
                      </a:r>
                      <a:r>
                        <a:rPr lang="zh-CN" sz="1400" dirty="0">
                          <a:effectLst/>
                          <a:latin typeface="+mn-ea"/>
                          <a:ea typeface="+mn-ea"/>
                        </a:rPr>
                        <a:t>从端口输入</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0100-D-S-</a:t>
                      </a:r>
                      <a:r>
                        <a:rPr lang="en-US" altLang="zh-CN" sz="1400" kern="100" dirty="0">
                          <a:effectLst/>
                          <a:latin typeface="+mn-ea"/>
                          <a:ea typeface="+mn-ea"/>
                        </a:rPr>
                        <a:t>[I(8bit)]</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127000" algn="l">
                        <a:lnSpc>
                          <a:spcPct val="120000"/>
                        </a:lnSpc>
                        <a:spcBef>
                          <a:spcPts val="120"/>
                        </a:spcBef>
                        <a:spcAft>
                          <a:spcPts val="120"/>
                        </a:spcAft>
                      </a:pPr>
                      <a:r>
                        <a:rPr lang="zh-CN" sz="1400" kern="100" dirty="0">
                          <a:effectLst/>
                          <a:latin typeface="+mn-ea"/>
                          <a:ea typeface="+mn-ea"/>
                        </a:rPr>
                        <a:t>把端口</a:t>
                      </a:r>
                      <a:r>
                        <a:rPr lang="en-US" sz="1400" kern="100" dirty="0">
                          <a:effectLst/>
                          <a:latin typeface="+mn-ea"/>
                          <a:ea typeface="+mn-ea"/>
                        </a:rPr>
                        <a:t>I</a:t>
                      </a:r>
                      <a:r>
                        <a:rPr lang="zh-CN" sz="1400" kern="100" dirty="0">
                          <a:effectLst/>
                          <a:latin typeface="+mn-ea"/>
                          <a:ea typeface="+mn-ea"/>
                        </a:rPr>
                        <a:t>的数据写入</a:t>
                      </a:r>
                      <a:r>
                        <a:rPr lang="en-US" sz="1400" kern="100" dirty="0">
                          <a:effectLst/>
                          <a:latin typeface="+mn-ea"/>
                          <a:ea typeface="+mn-ea"/>
                        </a:rPr>
                        <a:t>Rd</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8519">
                <a:tc>
                  <a:txBody>
                    <a:bodyPr/>
                    <a:lstStyle/>
                    <a:p>
                      <a:pPr indent="0" algn="l">
                        <a:spcBef>
                          <a:spcPts val="120"/>
                        </a:spcBef>
                        <a:spcAft>
                          <a:spcPts val="120"/>
                        </a:spcAft>
                      </a:pPr>
                      <a:r>
                        <a:rPr lang="en-US" sz="1400" dirty="0" err="1">
                          <a:effectLst/>
                          <a:latin typeface="+mn-ea"/>
                          <a:ea typeface="+mn-ea"/>
                        </a:rPr>
                        <a:t>oup</a:t>
                      </a:r>
                      <a:r>
                        <a:rPr lang="en-US" sz="1400" dirty="0">
                          <a:effectLst/>
                          <a:latin typeface="+mn-ea"/>
                          <a:ea typeface="+mn-ea"/>
                        </a:rPr>
                        <a:t> </a:t>
                      </a:r>
                      <a:r>
                        <a:rPr lang="zh-CN" sz="1400" dirty="0">
                          <a:effectLst/>
                          <a:latin typeface="+mn-ea"/>
                          <a:ea typeface="+mn-ea"/>
                        </a:rPr>
                        <a:t>输出到端口</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0101-D-S-</a:t>
                      </a:r>
                      <a:r>
                        <a:rPr lang="en-US" altLang="zh-CN" sz="1400" kern="100" dirty="0">
                          <a:effectLst/>
                          <a:latin typeface="+mn-ea"/>
                          <a:ea typeface="+mn-ea"/>
                        </a:rPr>
                        <a:t>[I(8bit)]</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l">
                        <a:lnSpc>
                          <a:spcPct val="120000"/>
                        </a:lnSpc>
                        <a:spcBef>
                          <a:spcPts val="120"/>
                        </a:spcBef>
                        <a:spcAft>
                          <a:spcPts val="120"/>
                        </a:spcAft>
                      </a:pPr>
                      <a:r>
                        <a:rPr lang="zh-CN" sz="1400" kern="100" dirty="0">
                          <a:effectLst/>
                          <a:latin typeface="+mn-ea"/>
                          <a:ea typeface="+mn-ea"/>
                        </a:rPr>
                        <a:t>把</a:t>
                      </a:r>
                      <a:r>
                        <a:rPr lang="en-US" sz="1400" kern="100" dirty="0" err="1">
                          <a:effectLst/>
                          <a:latin typeface="+mn-ea"/>
                          <a:ea typeface="+mn-ea"/>
                        </a:rPr>
                        <a:t>Rs</a:t>
                      </a:r>
                      <a:r>
                        <a:rPr lang="zh-CN" sz="1400" kern="100" dirty="0">
                          <a:effectLst/>
                          <a:latin typeface="+mn-ea"/>
                          <a:ea typeface="+mn-ea"/>
                        </a:rPr>
                        <a:t>的数据送给端口</a:t>
                      </a:r>
                      <a:r>
                        <a:rPr lang="en-US" sz="1400" kern="100" dirty="0">
                          <a:effectLst/>
                          <a:latin typeface="+mn-ea"/>
                          <a:ea typeface="+mn-ea"/>
                        </a:rPr>
                        <a:t>I</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7639">
                <a:tc>
                  <a:txBody>
                    <a:bodyPr/>
                    <a:lstStyle/>
                    <a:p>
                      <a:pPr indent="0" algn="l">
                        <a:spcBef>
                          <a:spcPts val="120"/>
                        </a:spcBef>
                        <a:spcAft>
                          <a:spcPts val="120"/>
                        </a:spcAft>
                      </a:pPr>
                      <a:r>
                        <a:rPr lang="en-US" sz="1400" dirty="0">
                          <a:effectLst/>
                          <a:latin typeface="+mn-ea"/>
                          <a:ea typeface="+mn-ea"/>
                        </a:rPr>
                        <a:t>and </a:t>
                      </a:r>
                      <a:r>
                        <a:rPr lang="zh-CN" sz="1400" dirty="0">
                          <a:effectLst/>
                          <a:latin typeface="+mn-ea"/>
                          <a:ea typeface="+mn-ea"/>
                        </a:rPr>
                        <a:t>寄存器数据与操作</a:t>
                      </a:r>
                      <a:endParaRPr lang="zh-CN" sz="1400" dirty="0">
                        <a:solidFill>
                          <a:srgbClr val="000000"/>
                        </a:solidFill>
                        <a:effectLst/>
                        <a:latin typeface="+mn-ea"/>
                        <a:ea typeface="+mn-ea"/>
                        <a:cs typeface="宋体" panose="02010600030101010101" pitchFamily="2" charset="-122"/>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304800" algn="l" defTabSz="914400" rtl="0" eaLnBrk="1" fontAlgn="auto" latinLnBrk="0" hangingPunct="1">
                        <a:lnSpc>
                          <a:spcPct val="120000"/>
                        </a:lnSpc>
                        <a:spcBef>
                          <a:spcPts val="120"/>
                        </a:spcBef>
                        <a:spcAft>
                          <a:spcPts val="120"/>
                        </a:spcAft>
                        <a:buClrTx/>
                        <a:buSzTx/>
                        <a:buFontTx/>
                        <a:buNone/>
                        <a:defRPr/>
                      </a:pPr>
                      <a:r>
                        <a:rPr lang="en-US" sz="1400" kern="100" dirty="0">
                          <a:effectLst/>
                          <a:latin typeface="+mn-ea"/>
                          <a:ea typeface="+mn-ea"/>
                        </a:rPr>
                        <a:t>0110-D-S</a:t>
                      </a:r>
                      <a:r>
                        <a:rPr lang="en-US" altLang="zh-CN" sz="1400" kern="100" dirty="0">
                          <a:effectLst/>
                          <a:latin typeface="+mn-ea"/>
                          <a:ea typeface="+mn-ea"/>
                        </a:rPr>
                        <a:t>-0000-0000</a:t>
                      </a:r>
                      <a:endParaRPr lang="zh-CN" alt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l">
                        <a:lnSpc>
                          <a:spcPct val="120000"/>
                        </a:lnSpc>
                        <a:spcBef>
                          <a:spcPts val="120"/>
                        </a:spcBef>
                        <a:spcAft>
                          <a:spcPts val="120"/>
                        </a:spcAft>
                      </a:pPr>
                      <a:r>
                        <a:rPr lang="en-US" sz="1400" kern="100" dirty="0">
                          <a:effectLst/>
                          <a:latin typeface="+mn-ea"/>
                          <a:ea typeface="+mn-ea"/>
                        </a:rPr>
                        <a:t>Rd&lt;=</a:t>
                      </a:r>
                      <a:r>
                        <a:rPr lang="en-US" sz="1400" kern="100" dirty="0" err="1">
                          <a:effectLst/>
                          <a:latin typeface="+mn-ea"/>
                          <a:ea typeface="+mn-ea"/>
                        </a:rPr>
                        <a:t>Rd&amp;Rs</a:t>
                      </a:r>
                      <a:endParaRPr lang="zh-CN" sz="1400" kern="100" dirty="0">
                        <a:effectLst/>
                        <a:latin typeface="+mn-ea"/>
                        <a:ea typeface="+mn-ea"/>
                      </a:endParaRPr>
                    </a:p>
                  </a:txBody>
                  <a:tcPr marL="51443" marR="5144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80</a:t>
            </a:fld>
            <a:endParaRPr lang="zh-CN" altLang="en-US" dirty="0"/>
          </a:p>
        </p:txBody>
      </p:sp>
    </p:spTree>
    <p:extLst>
      <p:ext uri="{BB962C8B-B14F-4D97-AF65-F5344CB8AC3E}">
        <p14:creationId xmlns:p14="http://schemas.microsoft.com/office/powerpoint/2010/main" val="1949810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指令集</a:t>
            </a:r>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3" name="表格 2">
            <a:extLst>
              <a:ext uri="{FF2B5EF4-FFF2-40B4-BE49-F238E27FC236}">
                <a16:creationId xmlns:a16="http://schemas.microsoft.com/office/drawing/2014/main" id="{BFE79C3F-C858-A457-A777-CF964F1B516F}"/>
              </a:ext>
            </a:extLst>
          </p:cNvPr>
          <p:cNvGraphicFramePr>
            <a:graphicFrameLocks noGrp="1"/>
          </p:cNvGraphicFramePr>
          <p:nvPr>
            <p:custDataLst>
              <p:tags r:id="rId1"/>
            </p:custDataLst>
            <p:extLst>
              <p:ext uri="{D42A27DB-BD31-4B8C-83A1-F6EECF244321}">
                <p14:modId xmlns:p14="http://schemas.microsoft.com/office/powerpoint/2010/main" val="4085771234"/>
              </p:ext>
            </p:extLst>
          </p:nvPr>
        </p:nvGraphicFramePr>
        <p:xfrm>
          <a:off x="1621787" y="573882"/>
          <a:ext cx="6048375" cy="4157659"/>
        </p:xfrm>
        <a:graphic>
          <a:graphicData uri="http://schemas.openxmlformats.org/drawingml/2006/table">
            <a:tbl>
              <a:tblPr>
                <a:tableStyleId>{00A15C55-8517-42AA-B614-E9B94910E393}</a:tableStyleId>
              </a:tblPr>
              <a:tblGrid>
                <a:gridCol w="1997831">
                  <a:extLst>
                    <a:ext uri="{9D8B030D-6E8A-4147-A177-3AD203B41FA5}">
                      <a16:colId xmlns:a16="http://schemas.microsoft.com/office/drawing/2014/main" val="20000"/>
                    </a:ext>
                  </a:extLst>
                </a:gridCol>
                <a:gridCol w="1938649">
                  <a:extLst>
                    <a:ext uri="{9D8B030D-6E8A-4147-A177-3AD203B41FA5}">
                      <a16:colId xmlns:a16="http://schemas.microsoft.com/office/drawing/2014/main" val="20001"/>
                    </a:ext>
                  </a:extLst>
                </a:gridCol>
                <a:gridCol w="2111895">
                  <a:extLst>
                    <a:ext uri="{9D8B030D-6E8A-4147-A177-3AD203B41FA5}">
                      <a16:colId xmlns:a16="http://schemas.microsoft.com/office/drawing/2014/main" val="20002"/>
                    </a:ext>
                  </a:extLst>
                </a:gridCol>
              </a:tblGrid>
              <a:tr h="343934">
                <a:tc>
                  <a:txBody>
                    <a:bodyPr/>
                    <a:lstStyle/>
                    <a:p>
                      <a:pPr indent="0">
                        <a:spcBef>
                          <a:spcPts val="120"/>
                        </a:spcBef>
                        <a:spcAft>
                          <a:spcPts val="120"/>
                        </a:spcAft>
                      </a:pPr>
                      <a:r>
                        <a:rPr lang="en-US" sz="1400" dirty="0" err="1">
                          <a:effectLst/>
                        </a:rPr>
                        <a:t>orr</a:t>
                      </a:r>
                      <a:r>
                        <a:rPr lang="en-US" sz="1400" dirty="0">
                          <a:effectLst/>
                        </a:rPr>
                        <a:t> </a:t>
                      </a:r>
                      <a:r>
                        <a:rPr lang="zh-CN" sz="1400" dirty="0">
                          <a:effectLst/>
                        </a:rPr>
                        <a:t>寄存器数据或操作</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0" algn="just">
                        <a:lnSpc>
                          <a:spcPct val="120000"/>
                        </a:lnSpc>
                        <a:spcBef>
                          <a:spcPts val="120"/>
                        </a:spcBef>
                        <a:spcAft>
                          <a:spcPts val="120"/>
                        </a:spcAft>
                      </a:pPr>
                      <a:r>
                        <a:rPr lang="en-US" sz="1400" kern="100" dirty="0">
                          <a:effectLst/>
                        </a:rPr>
                        <a:t>0111-D-S-0000-0000</a:t>
                      </a:r>
                      <a:endParaRPr 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Rd&lt;=Rd|Rs</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3934">
                <a:tc>
                  <a:txBody>
                    <a:bodyPr/>
                    <a:lstStyle/>
                    <a:p>
                      <a:pPr indent="0">
                        <a:spcBef>
                          <a:spcPts val="120"/>
                        </a:spcBef>
                        <a:spcAft>
                          <a:spcPts val="120"/>
                        </a:spcAft>
                      </a:pPr>
                      <a:r>
                        <a:rPr lang="en-US" sz="1400" dirty="0">
                          <a:effectLst/>
                        </a:rPr>
                        <a:t>not </a:t>
                      </a:r>
                      <a:r>
                        <a:rPr lang="zh-CN" sz="1400" dirty="0">
                          <a:effectLst/>
                        </a:rPr>
                        <a:t>寄存器数据非操作</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1000-D-S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Rd&lt;=~Rs</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3934">
                <a:tc>
                  <a:txBody>
                    <a:bodyPr/>
                    <a:lstStyle/>
                    <a:p>
                      <a:pPr indent="0">
                        <a:spcBef>
                          <a:spcPts val="120"/>
                        </a:spcBef>
                        <a:spcAft>
                          <a:spcPts val="120"/>
                        </a:spcAft>
                      </a:pPr>
                      <a:r>
                        <a:rPr lang="en-US" sz="1400" dirty="0" err="1">
                          <a:effectLst/>
                        </a:rPr>
                        <a:t>shl</a:t>
                      </a:r>
                      <a:r>
                        <a:rPr lang="en-US" sz="1400" dirty="0">
                          <a:effectLst/>
                        </a:rPr>
                        <a:t> </a:t>
                      </a:r>
                      <a:r>
                        <a:rPr lang="zh-CN" sz="1400" dirty="0">
                          <a:effectLst/>
                        </a:rPr>
                        <a:t>左移</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1001-D-S-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Rd&lt;=Rs</a:t>
                      </a:r>
                      <a:r>
                        <a:rPr lang="zh-CN" sz="1400" kern="100">
                          <a:effectLst/>
                        </a:rPr>
                        <a:t>左移</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3934">
                <a:tc>
                  <a:txBody>
                    <a:bodyPr/>
                    <a:lstStyle/>
                    <a:p>
                      <a:pPr indent="0">
                        <a:spcBef>
                          <a:spcPts val="120"/>
                        </a:spcBef>
                        <a:spcAft>
                          <a:spcPts val="120"/>
                        </a:spcAft>
                      </a:pPr>
                      <a:r>
                        <a:rPr lang="en-US" sz="1400" dirty="0" err="1">
                          <a:effectLst/>
                        </a:rPr>
                        <a:t>shr</a:t>
                      </a:r>
                      <a:r>
                        <a:rPr lang="en-US" sz="1400" dirty="0">
                          <a:effectLst/>
                        </a:rPr>
                        <a:t> </a:t>
                      </a:r>
                      <a:r>
                        <a:rPr lang="zh-CN" sz="1400" dirty="0">
                          <a:effectLst/>
                        </a:rPr>
                        <a:t>右移</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1010-D-S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Rd&lt;=Rs</a:t>
                      </a:r>
                      <a:r>
                        <a:rPr lang="zh-CN" sz="1400" kern="100">
                          <a:effectLst/>
                        </a:rPr>
                        <a:t>右移</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3934">
                <a:tc>
                  <a:txBody>
                    <a:bodyPr/>
                    <a:lstStyle/>
                    <a:p>
                      <a:pPr indent="0">
                        <a:spcBef>
                          <a:spcPts val="120"/>
                        </a:spcBef>
                        <a:spcAft>
                          <a:spcPts val="120"/>
                        </a:spcAft>
                      </a:pPr>
                      <a:r>
                        <a:rPr lang="en-US" sz="1400" dirty="0">
                          <a:effectLst/>
                        </a:rPr>
                        <a:t>add </a:t>
                      </a:r>
                      <a:r>
                        <a:rPr lang="zh-CN" sz="1400" dirty="0">
                          <a:effectLst/>
                        </a:rPr>
                        <a:t>寄存器数据相加</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1011-D-S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Rd&lt;=Rd+Rs+C</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3934">
                <a:tc>
                  <a:txBody>
                    <a:bodyPr/>
                    <a:lstStyle/>
                    <a:p>
                      <a:pPr indent="0">
                        <a:spcBef>
                          <a:spcPts val="120"/>
                        </a:spcBef>
                        <a:spcAft>
                          <a:spcPts val="120"/>
                        </a:spcAft>
                      </a:pPr>
                      <a:r>
                        <a:rPr lang="en-US" sz="1400" dirty="0">
                          <a:effectLst/>
                        </a:rPr>
                        <a:t>sub </a:t>
                      </a:r>
                      <a:r>
                        <a:rPr lang="zh-CN" sz="1400" dirty="0">
                          <a:effectLst/>
                        </a:rPr>
                        <a:t>寄存器数据相减</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1100-D-S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Rd&lt;=Rd-Rs-C</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3934">
                <a:tc>
                  <a:txBody>
                    <a:bodyPr/>
                    <a:lstStyle/>
                    <a:p>
                      <a:pPr indent="0">
                        <a:spcBef>
                          <a:spcPts val="120"/>
                        </a:spcBef>
                        <a:spcAft>
                          <a:spcPts val="120"/>
                        </a:spcAft>
                      </a:pPr>
                      <a:r>
                        <a:rPr lang="en-US" sz="1400" dirty="0" err="1">
                          <a:effectLst/>
                        </a:rPr>
                        <a:t>mul</a:t>
                      </a:r>
                      <a:r>
                        <a:rPr lang="en-US" sz="1400" dirty="0">
                          <a:effectLst/>
                        </a:rPr>
                        <a:t> </a:t>
                      </a:r>
                      <a:r>
                        <a:rPr lang="zh-CN" sz="1400" dirty="0">
                          <a:effectLst/>
                        </a:rPr>
                        <a:t>寄存器数据相乘</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1101-D-S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76200" algn="just">
                        <a:lnSpc>
                          <a:spcPct val="120000"/>
                        </a:lnSpc>
                        <a:spcBef>
                          <a:spcPts val="120"/>
                        </a:spcBef>
                        <a:spcAft>
                          <a:spcPts val="120"/>
                        </a:spcAft>
                      </a:pPr>
                      <a:r>
                        <a:rPr lang="en-US" sz="1400" kern="100">
                          <a:effectLst/>
                        </a:rPr>
                        <a:t>Rd&lt;=Rd*Rs(8</a:t>
                      </a:r>
                      <a:r>
                        <a:rPr lang="zh-CN" sz="1400" kern="100">
                          <a:effectLst/>
                        </a:rPr>
                        <a:t>比特乘法</a:t>
                      </a:r>
                      <a:r>
                        <a:rPr lang="en-US" sz="1400" kern="100">
                          <a:effectLst/>
                        </a:rPr>
                        <a:t>)</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18319">
                <a:tc>
                  <a:txBody>
                    <a:bodyPr/>
                    <a:lstStyle/>
                    <a:p>
                      <a:pPr indent="0">
                        <a:spcBef>
                          <a:spcPts val="120"/>
                        </a:spcBef>
                        <a:spcAft>
                          <a:spcPts val="120"/>
                        </a:spcAft>
                      </a:pPr>
                      <a:r>
                        <a:rPr lang="en-US" sz="1400" dirty="0" err="1">
                          <a:effectLst/>
                        </a:rPr>
                        <a:t>cmp</a:t>
                      </a:r>
                      <a:r>
                        <a:rPr lang="en-US" sz="1400" dirty="0">
                          <a:effectLst/>
                        </a:rPr>
                        <a:t> </a:t>
                      </a:r>
                      <a:r>
                        <a:rPr lang="zh-CN" sz="1400" dirty="0">
                          <a:effectLst/>
                        </a:rPr>
                        <a:t>寄存器数据相比较</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1110-D-S</a:t>
                      </a:r>
                      <a:r>
                        <a:rPr lang="en-US" altLang="zh-CN" sz="1400" kern="100" dirty="0">
                          <a:effectLst/>
                        </a:rPr>
                        <a:t>-0000-0000</a:t>
                      </a:r>
                      <a:endParaRPr lang="zh-CN" alt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127000" algn="just">
                        <a:lnSpc>
                          <a:spcPct val="120000"/>
                        </a:lnSpc>
                        <a:spcBef>
                          <a:spcPts val="120"/>
                        </a:spcBef>
                        <a:spcAft>
                          <a:spcPts val="120"/>
                        </a:spcAft>
                      </a:pPr>
                      <a:r>
                        <a:rPr lang="zh-CN" sz="1400" kern="100">
                          <a:effectLst/>
                        </a:rPr>
                        <a:t>比较</a:t>
                      </a:r>
                      <a:r>
                        <a:rPr lang="en-US" sz="1400" kern="100">
                          <a:effectLst/>
                        </a:rPr>
                        <a:t>Rd</a:t>
                      </a:r>
                      <a:r>
                        <a:rPr lang="zh-CN" sz="1400" kern="100">
                          <a:effectLst/>
                        </a:rPr>
                        <a:t>和</a:t>
                      </a:r>
                      <a:r>
                        <a:rPr lang="en-US" sz="1400" kern="100">
                          <a:effectLst/>
                        </a:rPr>
                        <a:t>Rs</a:t>
                      </a:r>
                      <a:r>
                        <a:rPr lang="zh-CN" sz="1400" kern="100">
                          <a:effectLst/>
                        </a:rPr>
                        <a:t>，如果</a:t>
                      </a:r>
                      <a:r>
                        <a:rPr lang="en-US" sz="1400" kern="100">
                          <a:effectLst/>
                        </a:rPr>
                        <a:t>Rd</a:t>
                      </a:r>
                      <a:r>
                        <a:rPr lang="zh-CN" sz="1400" kern="100">
                          <a:effectLst/>
                        </a:rPr>
                        <a:t>〉</a:t>
                      </a:r>
                      <a:r>
                        <a:rPr lang="en-US" sz="1400" kern="100">
                          <a:effectLst/>
                        </a:rPr>
                        <a:t>Rs</a:t>
                      </a:r>
                      <a:r>
                        <a:rPr lang="zh-CN" sz="1400" kern="100">
                          <a:effectLst/>
                        </a:rPr>
                        <a:t>，则</a:t>
                      </a:r>
                      <a:r>
                        <a:rPr lang="en-US" sz="1400" kern="100">
                          <a:effectLst/>
                        </a:rPr>
                        <a:t>C=1</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3934">
                <a:tc>
                  <a:txBody>
                    <a:bodyPr/>
                    <a:lstStyle/>
                    <a:p>
                      <a:pPr indent="0">
                        <a:spcBef>
                          <a:spcPts val="120"/>
                        </a:spcBef>
                        <a:spcAft>
                          <a:spcPts val="120"/>
                        </a:spcAft>
                      </a:pPr>
                      <a:r>
                        <a:rPr lang="en-US" sz="1400" dirty="0">
                          <a:effectLst/>
                        </a:rPr>
                        <a:t>mil </a:t>
                      </a:r>
                      <a:r>
                        <a:rPr lang="zh-CN" sz="1400" dirty="0">
                          <a:effectLst/>
                        </a:rPr>
                        <a:t>将立即数放到低</a:t>
                      </a:r>
                      <a:r>
                        <a:rPr lang="en-US" sz="1400" dirty="0">
                          <a:effectLst/>
                        </a:rPr>
                        <a:t>8</a:t>
                      </a:r>
                      <a:r>
                        <a:rPr lang="zh-CN" sz="1400" dirty="0">
                          <a:effectLst/>
                        </a:rPr>
                        <a:t>位</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0" algn="just">
                        <a:lnSpc>
                          <a:spcPct val="120000"/>
                        </a:lnSpc>
                        <a:spcBef>
                          <a:spcPts val="120"/>
                        </a:spcBef>
                        <a:spcAft>
                          <a:spcPts val="120"/>
                        </a:spcAft>
                      </a:pPr>
                      <a:r>
                        <a:rPr lang="en-US" sz="1400" kern="100" dirty="0">
                          <a:effectLst/>
                        </a:rPr>
                        <a:t>1111-D-00-[I(8bit)]</a:t>
                      </a: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indent="304800" algn="just">
                        <a:lnSpc>
                          <a:spcPct val="120000"/>
                        </a:lnSpc>
                        <a:spcBef>
                          <a:spcPts val="120"/>
                        </a:spcBef>
                        <a:spcAft>
                          <a:spcPts val="120"/>
                        </a:spcAft>
                      </a:pPr>
                      <a:r>
                        <a:rPr lang="en-US" sz="1400" kern="100" dirty="0">
                          <a:effectLst/>
                        </a:rPr>
                        <a:t>Rd&lt;={8</a:t>
                      </a:r>
                      <a:r>
                        <a:rPr lang="zh-CN" sz="1400" kern="100" dirty="0">
                          <a:effectLst/>
                        </a:rPr>
                        <a:t>’</a:t>
                      </a:r>
                      <a:r>
                        <a:rPr lang="en-US" sz="1400" kern="100" dirty="0">
                          <a:effectLst/>
                        </a:rPr>
                        <a:t>BZ,I}</a:t>
                      </a:r>
                      <a:endParaRPr 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3934">
                <a:tc>
                  <a:txBody>
                    <a:bodyPr/>
                    <a:lstStyle/>
                    <a:p>
                      <a:pPr indent="0">
                        <a:spcBef>
                          <a:spcPts val="120"/>
                        </a:spcBef>
                        <a:spcAft>
                          <a:spcPts val="120"/>
                        </a:spcAft>
                      </a:pPr>
                      <a:r>
                        <a:rPr lang="en-US" sz="1400" dirty="0" err="1">
                          <a:effectLst/>
                        </a:rPr>
                        <a:t>mih</a:t>
                      </a:r>
                      <a:r>
                        <a:rPr lang="en-US" sz="1400" dirty="0">
                          <a:effectLst/>
                        </a:rPr>
                        <a:t> </a:t>
                      </a:r>
                      <a:r>
                        <a:rPr lang="zh-CN" sz="1400" dirty="0">
                          <a:effectLst/>
                        </a:rPr>
                        <a:t>将立即数放到高</a:t>
                      </a:r>
                      <a:r>
                        <a:rPr lang="en-US" sz="1400" dirty="0">
                          <a:effectLst/>
                        </a:rPr>
                        <a:t>8</a:t>
                      </a:r>
                      <a:r>
                        <a:rPr lang="zh-CN" sz="1400" dirty="0">
                          <a:effectLst/>
                        </a:rPr>
                        <a:t>位</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1111-D-01-</a:t>
                      </a:r>
                      <a:r>
                        <a:rPr lang="en-US" altLang="zh-CN" sz="1400" kern="100" dirty="0">
                          <a:effectLst/>
                        </a:rPr>
                        <a:t>[I(8bit)]</a:t>
                      </a: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a:effectLst/>
                        </a:rPr>
                        <a:t>Rd&lt;={I,8</a:t>
                      </a:r>
                      <a:r>
                        <a:rPr lang="zh-CN" sz="1400" kern="100">
                          <a:effectLst/>
                        </a:rPr>
                        <a:t>’</a:t>
                      </a:r>
                      <a:r>
                        <a:rPr lang="en-US" sz="1400" kern="100">
                          <a:effectLst/>
                        </a:rPr>
                        <a:t>BZ}</a:t>
                      </a:r>
                      <a:endParaRPr lang="zh-CN" sz="1400" kern="10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3934">
                <a:tc>
                  <a:txBody>
                    <a:bodyPr/>
                    <a:lstStyle/>
                    <a:p>
                      <a:pPr indent="0">
                        <a:spcBef>
                          <a:spcPts val="120"/>
                        </a:spcBef>
                        <a:spcAft>
                          <a:spcPts val="120"/>
                        </a:spcAft>
                      </a:pPr>
                      <a:r>
                        <a:rPr lang="en-US" sz="1400" dirty="0" err="1">
                          <a:effectLst/>
                        </a:rPr>
                        <a:t>jpa</a:t>
                      </a:r>
                      <a:r>
                        <a:rPr lang="en-US" sz="1400" dirty="0">
                          <a:effectLst/>
                        </a:rPr>
                        <a:t> </a:t>
                      </a:r>
                      <a:r>
                        <a:rPr lang="zh-CN" sz="1400" dirty="0">
                          <a:effectLst/>
                        </a:rPr>
                        <a:t>跳转到指定位置</a:t>
                      </a:r>
                      <a:endParaRPr lang="zh-CN" sz="1400" dirty="0">
                        <a:solidFill>
                          <a:srgbClr val="000000"/>
                        </a:solidFill>
                        <a:effectLst/>
                        <a:latin typeface="宋体" panose="02010600030101010101" pitchFamily="2" charset="-122"/>
                        <a:cs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20000"/>
                        </a:lnSpc>
                        <a:spcBef>
                          <a:spcPts val="120"/>
                        </a:spcBef>
                        <a:spcAft>
                          <a:spcPts val="120"/>
                        </a:spcAft>
                        <a:buClrTx/>
                        <a:buSzTx/>
                        <a:buFontTx/>
                        <a:buNone/>
                        <a:defRPr/>
                      </a:pPr>
                      <a:r>
                        <a:rPr lang="en-US" sz="1400" kern="100" dirty="0">
                          <a:effectLst/>
                        </a:rPr>
                        <a:t>1111-00-10-</a:t>
                      </a:r>
                      <a:r>
                        <a:rPr lang="en-US" altLang="zh-CN" sz="1400" kern="100" dirty="0">
                          <a:effectLst/>
                        </a:rPr>
                        <a:t>[I(8bit)]</a:t>
                      </a: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indent="304800" algn="just">
                        <a:lnSpc>
                          <a:spcPct val="120000"/>
                        </a:lnSpc>
                        <a:spcBef>
                          <a:spcPts val="120"/>
                        </a:spcBef>
                        <a:spcAft>
                          <a:spcPts val="120"/>
                        </a:spcAft>
                      </a:pPr>
                      <a:r>
                        <a:rPr lang="en-US" sz="1400" kern="100" dirty="0">
                          <a:effectLst/>
                        </a:rPr>
                        <a:t>PC&lt;={8’d0,I}</a:t>
                      </a:r>
                      <a:endParaRPr lang="zh-CN" sz="1400" kern="100" dirty="0">
                        <a:effectLst/>
                        <a:latin typeface="Times New Roman" panose="02020603050405020304"/>
                        <a:ea typeface="宋体" panose="02010600030101010101" pitchFamily="2" charset="-122"/>
                      </a:endParaRPr>
                    </a:p>
                  </a:txBody>
                  <a:tcPr marL="51433" marR="51433"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7"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81</a:t>
            </a:fld>
            <a:endParaRPr lang="zh-CN" altLang="en-US" dirty="0"/>
          </a:p>
        </p:txBody>
      </p:sp>
    </p:spTree>
    <p:extLst>
      <p:ext uri="{BB962C8B-B14F-4D97-AF65-F5344CB8AC3E}">
        <p14:creationId xmlns:p14="http://schemas.microsoft.com/office/powerpoint/2010/main" val="9929230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数据通路设计</a:t>
            </a:r>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4" name="对象 28">
            <a:extLst>
              <a:ext uri="{FF2B5EF4-FFF2-40B4-BE49-F238E27FC236}">
                <a16:creationId xmlns:a16="http://schemas.microsoft.com/office/drawing/2014/main" id="{E37FD9C3-65D1-F982-CD39-4BC34DE799C7}"/>
              </a:ext>
            </a:extLst>
          </p:cNvPr>
          <p:cNvGraphicFramePr>
            <a:graphicFrameLocks noChangeAspect="1"/>
          </p:cNvGraphicFramePr>
          <p:nvPr>
            <p:extLst>
              <p:ext uri="{D42A27DB-BD31-4B8C-83A1-F6EECF244321}">
                <p14:modId xmlns:p14="http://schemas.microsoft.com/office/powerpoint/2010/main" val="3371993494"/>
              </p:ext>
            </p:extLst>
          </p:nvPr>
        </p:nvGraphicFramePr>
        <p:xfrm>
          <a:off x="1614790" y="879788"/>
          <a:ext cx="5568398" cy="3857246"/>
        </p:xfrm>
        <a:graphic>
          <a:graphicData uri="http://schemas.openxmlformats.org/presentationml/2006/ole">
            <mc:AlternateContent xmlns:mc="http://schemas.openxmlformats.org/markup-compatibility/2006">
              <mc:Choice xmlns:v="urn:schemas-microsoft-com:vml" Requires="v">
                <p:oleObj spid="_x0000_s5131" r:id="rId3" imgW="4452840" imgH="3099600" progId="Visio.DrawingConvertable.15">
                  <p:embed/>
                </p:oleObj>
              </mc:Choice>
              <mc:Fallback>
                <p:oleObj r:id="rId3" imgW="4452840" imgH="3099600" progId="Visio.DrawingConvertable.15">
                  <p:embed/>
                  <p:pic>
                    <p:nvPicPr>
                      <p:cNvPr id="36876" name="对象 28">
                        <a:extLst>
                          <a:ext uri="{FF2B5EF4-FFF2-40B4-BE49-F238E27FC236}">
                            <a16:creationId xmlns:a16="http://schemas.microsoft.com/office/drawing/2014/main" id="{8B908A70-CE58-39CA-52BB-4093D246A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790" y="879788"/>
                        <a:ext cx="5568398" cy="3857246"/>
                      </a:xfrm>
                      <a:prstGeom prst="rect">
                        <a:avLst/>
                      </a:prstGeom>
                      <a:noFill/>
                      <a:ln>
                        <a:noFill/>
                      </a:ln>
                    </p:spPr>
                  </p:pic>
                </p:oleObj>
              </mc:Fallback>
            </mc:AlternateContent>
          </a:graphicData>
        </a:graphic>
      </p:graphicFrame>
      <p:sp>
        <p:nvSpPr>
          <p:cNvPr id="7" name="文本框 15">
            <a:extLst>
              <a:ext uri="{FF2B5EF4-FFF2-40B4-BE49-F238E27FC236}">
                <a16:creationId xmlns:a16="http://schemas.microsoft.com/office/drawing/2014/main" id="{3615208E-766D-A39D-DB34-4BACB04AD25B}"/>
              </a:ext>
            </a:extLst>
          </p:cNvPr>
          <p:cNvSpPr txBox="1">
            <a:spLocks noChangeArrowheads="1"/>
          </p:cNvSpPr>
          <p:nvPr/>
        </p:nvSpPr>
        <p:spPr bwMode="auto">
          <a:xfrm>
            <a:off x="573985" y="602372"/>
            <a:ext cx="756616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0070C0"/>
                </a:solidFill>
              </a:rPr>
              <a:t>算术逻辑单元的设计和验证：设置</a:t>
            </a:r>
            <a:r>
              <a:rPr lang="en-US" altLang="zh-CN" sz="1400" b="1" dirty="0" err="1">
                <a:solidFill>
                  <a:srgbClr val="0070C0"/>
                </a:solidFill>
              </a:rPr>
              <a:t>ArithmeticUnit.v</a:t>
            </a:r>
            <a:r>
              <a:rPr lang="zh-CN" altLang="en-US" sz="1400" b="1" dirty="0">
                <a:solidFill>
                  <a:srgbClr val="0070C0"/>
                </a:solidFill>
              </a:rPr>
              <a:t>为顶层，完成该模块的建模和仿真</a:t>
            </a:r>
            <a:endParaRPr lang="en-US" altLang="zh-CN" sz="1400" b="1" dirty="0">
              <a:solidFill>
                <a:srgbClr val="0070C0"/>
              </a:solidFill>
            </a:endParaRPr>
          </a:p>
        </p:txBody>
      </p:sp>
      <p:sp>
        <p:nvSpPr>
          <p:cNvPr id="6"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82</a:t>
            </a:fld>
            <a:endParaRPr lang="zh-CN" altLang="en-US" dirty="0"/>
          </a:p>
        </p:txBody>
      </p:sp>
    </p:spTree>
    <p:extLst>
      <p:ext uri="{BB962C8B-B14F-4D97-AF65-F5344CB8AC3E}">
        <p14:creationId xmlns:p14="http://schemas.microsoft.com/office/powerpoint/2010/main" val="743061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0EF1-2683-0337-EA64-D084403E9E59}"/>
              </a:ext>
            </a:extLst>
          </p:cNvPr>
          <p:cNvSpPr>
            <a:spLocks noGrp="1"/>
          </p:cNvSpPr>
          <p:nvPr>
            <p:ph type="title"/>
          </p:nvPr>
        </p:nvSpPr>
        <p:spPr/>
        <p:txBody>
          <a:bodyPr/>
          <a:lstStyle/>
          <a:p>
            <a:r>
              <a:rPr lang="en-US" altLang="zh-CN" dirty="0"/>
              <a:t>CPU</a:t>
            </a:r>
            <a:r>
              <a:rPr lang="zh-CN" altLang="en-US" dirty="0"/>
              <a:t>数据通路设计</a:t>
            </a:r>
          </a:p>
        </p:txBody>
      </p:sp>
      <p:sp>
        <p:nvSpPr>
          <p:cNvPr id="5" name="Rectangle 2">
            <a:extLst>
              <a:ext uri="{FF2B5EF4-FFF2-40B4-BE49-F238E27FC236}">
                <a16:creationId xmlns:a16="http://schemas.microsoft.com/office/drawing/2014/main" id="{AEF5819A-C489-3532-2A17-0BAC4C5C7DB2}"/>
              </a:ext>
            </a:extLst>
          </p:cNvPr>
          <p:cNvSpPr/>
          <p:nvPr/>
        </p:nvSpPr>
        <p:spPr>
          <a:xfrm>
            <a:off x="0" y="-142346"/>
            <a:ext cx="138564" cy="284693"/>
          </a:xfrm>
          <a:prstGeom prst="rect">
            <a:avLst/>
          </a:prstGeom>
          <a:noFill/>
          <a:ln w="9525">
            <a:noFill/>
          </a:ln>
        </p:spPr>
        <p:txBody>
          <a:bodyPr wrap="none" lIns="68580" tIns="34290" rIns="68580" bIns="3429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None/>
            </a:pPr>
            <a:endParaRPr lang="zh-CN" altLang="en-US" sz="1400" dirty="0"/>
          </a:p>
        </p:txBody>
      </p:sp>
      <p:graphicFrame>
        <p:nvGraphicFramePr>
          <p:cNvPr id="6" name="表格 5">
            <a:extLst>
              <a:ext uri="{FF2B5EF4-FFF2-40B4-BE49-F238E27FC236}">
                <a16:creationId xmlns:a16="http://schemas.microsoft.com/office/drawing/2014/main" id="{07B72E7F-1BDE-019C-3E1A-D52984D9E49C}"/>
              </a:ext>
            </a:extLst>
          </p:cNvPr>
          <p:cNvGraphicFramePr>
            <a:graphicFrameLocks noGrp="1"/>
          </p:cNvGraphicFramePr>
          <p:nvPr>
            <p:extLst>
              <p:ext uri="{D42A27DB-BD31-4B8C-83A1-F6EECF244321}">
                <p14:modId xmlns:p14="http://schemas.microsoft.com/office/powerpoint/2010/main" val="1825433921"/>
              </p:ext>
            </p:extLst>
          </p:nvPr>
        </p:nvGraphicFramePr>
        <p:xfrm>
          <a:off x="293204" y="602372"/>
          <a:ext cx="8765071" cy="4202997"/>
        </p:xfrm>
        <a:graphic>
          <a:graphicData uri="http://schemas.openxmlformats.org/drawingml/2006/table">
            <a:tbl>
              <a:tblPr>
                <a:tableStyleId>{5C22544A-7EE6-4342-B048-85BDC9FD1C3A}</a:tableStyleId>
              </a:tblPr>
              <a:tblGrid>
                <a:gridCol w="872159">
                  <a:extLst>
                    <a:ext uri="{9D8B030D-6E8A-4147-A177-3AD203B41FA5}">
                      <a16:colId xmlns:a16="http://schemas.microsoft.com/office/drawing/2014/main" val="1851778580"/>
                    </a:ext>
                  </a:extLst>
                </a:gridCol>
                <a:gridCol w="946703">
                  <a:extLst>
                    <a:ext uri="{9D8B030D-6E8A-4147-A177-3AD203B41FA5}">
                      <a16:colId xmlns:a16="http://schemas.microsoft.com/office/drawing/2014/main" val="1787944061"/>
                    </a:ext>
                  </a:extLst>
                </a:gridCol>
                <a:gridCol w="991428">
                  <a:extLst>
                    <a:ext uri="{9D8B030D-6E8A-4147-A177-3AD203B41FA5}">
                      <a16:colId xmlns:a16="http://schemas.microsoft.com/office/drawing/2014/main" val="1208256001"/>
                    </a:ext>
                  </a:extLst>
                </a:gridCol>
                <a:gridCol w="4420429">
                  <a:extLst>
                    <a:ext uri="{9D8B030D-6E8A-4147-A177-3AD203B41FA5}">
                      <a16:colId xmlns:a16="http://schemas.microsoft.com/office/drawing/2014/main" val="1923847485"/>
                    </a:ext>
                  </a:extLst>
                </a:gridCol>
                <a:gridCol w="1534352">
                  <a:extLst>
                    <a:ext uri="{9D8B030D-6E8A-4147-A177-3AD203B41FA5}">
                      <a16:colId xmlns:a16="http://schemas.microsoft.com/office/drawing/2014/main" val="2051065805"/>
                    </a:ext>
                  </a:extLst>
                </a:gridCol>
              </a:tblGrid>
              <a:tr h="371535">
                <a:tc>
                  <a:txBody>
                    <a:bodyPr/>
                    <a:lstStyle/>
                    <a:p>
                      <a:pPr indent="127000" algn="ctr">
                        <a:lnSpc>
                          <a:spcPct val="120000"/>
                        </a:lnSpc>
                        <a:spcBef>
                          <a:spcPts val="120"/>
                        </a:spcBef>
                        <a:spcAft>
                          <a:spcPts val="120"/>
                        </a:spcAft>
                      </a:pPr>
                      <a:r>
                        <a:rPr lang="zh-CN" sz="1200" b="1" kern="100" dirty="0">
                          <a:effectLst/>
                          <a:latin typeface="宋体" panose="02010600030101010101" pitchFamily="2" charset="-122"/>
                          <a:ea typeface="宋体" panose="02010600030101010101" pitchFamily="2" charset="-122"/>
                        </a:rPr>
                        <a:t>接口名称</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b="1" kern="100" dirty="0">
                          <a:effectLst/>
                          <a:latin typeface="宋体" panose="02010600030101010101" pitchFamily="2" charset="-122"/>
                          <a:ea typeface="宋体" panose="02010600030101010101" pitchFamily="2" charset="-122"/>
                        </a:rPr>
                        <a:t>输入</a:t>
                      </a:r>
                      <a:r>
                        <a:rPr lang="en-US" sz="1200" b="1" kern="100" dirty="0">
                          <a:effectLst/>
                          <a:latin typeface="宋体" panose="02010600030101010101" pitchFamily="2" charset="-122"/>
                          <a:ea typeface="宋体" panose="02010600030101010101" pitchFamily="2" charset="-122"/>
                        </a:rPr>
                        <a:t>/</a:t>
                      </a:r>
                      <a:r>
                        <a:rPr lang="zh-CN" sz="1200" b="1" kern="100" dirty="0">
                          <a:effectLst/>
                          <a:latin typeface="宋体" panose="02010600030101010101" pitchFamily="2" charset="-122"/>
                          <a:ea typeface="宋体" panose="02010600030101010101" pitchFamily="2" charset="-122"/>
                        </a:rPr>
                        <a:t>输出</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b="1" kern="100" dirty="0">
                          <a:effectLst/>
                          <a:latin typeface="宋体" panose="02010600030101010101" pitchFamily="2" charset="-122"/>
                          <a:ea typeface="宋体" panose="02010600030101010101" pitchFamily="2" charset="-122"/>
                        </a:rPr>
                        <a:t>位宽</a:t>
                      </a:r>
                      <a:r>
                        <a:rPr lang="en-US" sz="1200" b="1" kern="100" dirty="0">
                          <a:effectLst/>
                          <a:latin typeface="宋体" panose="02010600030101010101" pitchFamily="2" charset="-122"/>
                          <a:ea typeface="宋体" panose="02010600030101010101" pitchFamily="2" charset="-122"/>
                        </a:rPr>
                        <a:t>(bits)</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b="1" kern="100" dirty="0">
                          <a:effectLst/>
                          <a:latin typeface="宋体" panose="02010600030101010101" pitchFamily="2" charset="-122"/>
                          <a:ea typeface="宋体" panose="02010600030101010101" pitchFamily="2" charset="-122"/>
                        </a:rPr>
                        <a:t>功能描述</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b="1" kern="100" dirty="0">
                          <a:effectLst/>
                          <a:latin typeface="宋体" panose="02010600030101010101" pitchFamily="2" charset="-122"/>
                          <a:ea typeface="宋体" panose="02010600030101010101" pitchFamily="2" charset="-122"/>
                        </a:rPr>
                        <a:t>信号来源</a:t>
                      </a:r>
                      <a:r>
                        <a:rPr lang="en-US" sz="1200" b="1" kern="100" dirty="0">
                          <a:effectLst/>
                          <a:latin typeface="宋体" panose="02010600030101010101" pitchFamily="2" charset="-122"/>
                          <a:ea typeface="宋体" panose="02010600030101010101" pitchFamily="2" charset="-122"/>
                        </a:rPr>
                        <a:t>/</a:t>
                      </a:r>
                      <a:r>
                        <a:rPr lang="zh-CN" sz="1200" b="1" kern="100" dirty="0">
                          <a:effectLst/>
                          <a:latin typeface="宋体" panose="02010600030101010101" pitchFamily="2" charset="-122"/>
                          <a:ea typeface="宋体" panose="02010600030101010101" pitchFamily="2" charset="-122"/>
                        </a:rPr>
                        <a:t>去向</a:t>
                      </a:r>
                      <a:endParaRPr lang="zh-CN" sz="1400" b="1"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3693366"/>
                  </a:ext>
                </a:extLst>
              </a:tr>
              <a:tr h="243158">
                <a:tc>
                  <a:txBody>
                    <a:bodyPr/>
                    <a:lstStyle/>
                    <a:p>
                      <a:pPr indent="127000" algn="ctr">
                        <a:lnSpc>
                          <a:spcPct val="120000"/>
                        </a:lnSpc>
                        <a:spcBef>
                          <a:spcPts val="120"/>
                        </a:spcBef>
                        <a:spcAft>
                          <a:spcPts val="120"/>
                        </a:spcAft>
                      </a:pPr>
                      <a:r>
                        <a:rPr lang="en-US" sz="1200" kern="100" dirty="0">
                          <a:effectLst/>
                          <a:latin typeface="宋体" panose="02010600030101010101" pitchFamily="2" charset="-122"/>
                          <a:ea typeface="宋体" panose="02010600030101010101" pitchFamily="2" charset="-122"/>
                        </a:rPr>
                        <a:t>A</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dirty="0">
                          <a:effectLst/>
                          <a:latin typeface="宋体" panose="02010600030101010101" pitchFamily="2" charset="-122"/>
                          <a:ea typeface="宋体" panose="02010600030101010101" pitchFamily="2" charset="-122"/>
                        </a:rPr>
                        <a:t>input</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dirty="0">
                          <a:effectLst/>
                          <a:latin typeface="宋体" panose="02010600030101010101" pitchFamily="2" charset="-122"/>
                          <a:ea typeface="宋体" panose="02010600030101010101" pitchFamily="2" charset="-122"/>
                        </a:rPr>
                        <a:t>16</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数据输入</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通用寄存器阵列</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3104845"/>
                  </a:ext>
                </a:extLst>
              </a:tr>
              <a:tr h="24315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16</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数据输入</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通用寄存器阵列</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489185"/>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B15to0</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dirty="0">
                          <a:effectLst/>
                          <a:latin typeface="宋体" panose="02010600030101010101" pitchFamily="2" charset="-122"/>
                          <a:ea typeface="宋体" panose="02010600030101010101" pitchFamily="2" charset="-122"/>
                        </a:rPr>
                        <a:t>1</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将</a:t>
                      </a:r>
                      <a:r>
                        <a:rPr lang="en-US" sz="1200" kern="100" dirty="0">
                          <a:effectLst/>
                          <a:latin typeface="宋体" panose="02010600030101010101" pitchFamily="2" charset="-122"/>
                          <a:ea typeface="宋体" panose="02010600030101010101" pitchFamily="2" charset="-122"/>
                        </a:rPr>
                        <a:t>B</a:t>
                      </a:r>
                      <a:r>
                        <a:rPr lang="zh-CN" sz="1200" kern="100" dirty="0">
                          <a:effectLst/>
                          <a:latin typeface="宋体" panose="02010600030101010101" pitchFamily="2" charset="-122"/>
                          <a:ea typeface="宋体" panose="02010600030101010101" pitchFamily="2" charset="-122"/>
                        </a:rPr>
                        <a:t>直接送给输出</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645114"/>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AandB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将</a:t>
                      </a:r>
                      <a:r>
                        <a:rPr lang="en-US" sz="1200" kern="100">
                          <a:effectLst/>
                          <a:latin typeface="宋体" panose="02010600030101010101" pitchFamily="2" charset="-122"/>
                          <a:ea typeface="宋体" panose="02010600030101010101" pitchFamily="2" charset="-122"/>
                        </a:rPr>
                        <a:t>A</a:t>
                      </a:r>
                      <a:r>
                        <a:rPr lang="zh-CN" sz="1200" kern="100">
                          <a:effectLst/>
                          <a:latin typeface="宋体" panose="02010600030101010101" pitchFamily="2" charset="-122"/>
                          <a:ea typeface="宋体" panose="02010600030101010101" pitchFamily="2" charset="-122"/>
                        </a:rPr>
                        <a:t>和</a:t>
                      </a:r>
                      <a:r>
                        <a:rPr lang="en-US" sz="1200" kern="100">
                          <a:effectLst/>
                          <a:latin typeface="宋体" panose="02010600030101010101" pitchFamily="2" charset="-122"/>
                          <a:ea typeface="宋体" panose="02010600030101010101" pitchFamily="2" charset="-122"/>
                        </a:rPr>
                        <a:t>B</a:t>
                      </a:r>
                      <a:r>
                        <a:rPr lang="zh-CN" sz="1200" kern="100">
                          <a:effectLst/>
                          <a:latin typeface="宋体" panose="02010600030101010101" pitchFamily="2" charset="-122"/>
                          <a:ea typeface="宋体" panose="02010600030101010101" pitchFamily="2" charset="-122"/>
                        </a:rPr>
                        <a:t>相与的结果送给输出</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4764606"/>
                  </a:ext>
                </a:extLst>
              </a:tr>
              <a:tr h="219456">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AorB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将</a:t>
                      </a:r>
                      <a:r>
                        <a:rPr lang="en-US" sz="1200" kern="100" dirty="0">
                          <a:effectLst/>
                          <a:latin typeface="宋体" panose="02010600030101010101" pitchFamily="2" charset="-122"/>
                          <a:ea typeface="宋体" panose="02010600030101010101" pitchFamily="2" charset="-122"/>
                        </a:rPr>
                        <a:t>A</a:t>
                      </a:r>
                      <a:r>
                        <a:rPr lang="zh-CN" sz="1200" kern="100" dirty="0">
                          <a:effectLst/>
                          <a:latin typeface="宋体" panose="02010600030101010101" pitchFamily="2" charset="-122"/>
                          <a:ea typeface="宋体" panose="02010600030101010101" pitchFamily="2" charset="-122"/>
                        </a:rPr>
                        <a:t>和</a:t>
                      </a:r>
                      <a:r>
                        <a:rPr lang="en-US" sz="1200" kern="100" dirty="0">
                          <a:effectLst/>
                          <a:latin typeface="宋体" panose="02010600030101010101" pitchFamily="2" charset="-122"/>
                          <a:ea typeface="宋体" panose="02010600030101010101" pitchFamily="2" charset="-122"/>
                        </a:rPr>
                        <a:t>B</a:t>
                      </a:r>
                      <a:r>
                        <a:rPr lang="zh-CN" sz="1200" kern="100" dirty="0">
                          <a:effectLst/>
                          <a:latin typeface="宋体" panose="02010600030101010101" pitchFamily="2" charset="-122"/>
                          <a:ea typeface="宋体" panose="02010600030101010101" pitchFamily="2" charset="-122"/>
                        </a:rPr>
                        <a:t>相或的结果送给输出</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0162632"/>
                  </a:ext>
                </a:extLst>
              </a:tr>
              <a:tr h="219456">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notB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将</a:t>
                      </a:r>
                      <a:r>
                        <a:rPr lang="en-US" sz="1200" kern="100" dirty="0">
                          <a:effectLst/>
                          <a:latin typeface="宋体" panose="02010600030101010101" pitchFamily="2" charset="-122"/>
                          <a:ea typeface="宋体" panose="02010600030101010101" pitchFamily="2" charset="-122"/>
                        </a:rPr>
                        <a:t>B</a:t>
                      </a:r>
                      <a:r>
                        <a:rPr lang="zh-CN" sz="1200" kern="100" dirty="0">
                          <a:effectLst/>
                          <a:latin typeface="宋体" panose="02010600030101010101" pitchFamily="2" charset="-122"/>
                          <a:ea typeface="宋体" panose="02010600030101010101" pitchFamily="2" charset="-122"/>
                        </a:rPr>
                        <a:t>取反后的结果送给输出</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38353"/>
                  </a:ext>
                </a:extLst>
              </a:tr>
              <a:tr h="24315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shlB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将</a:t>
                      </a:r>
                      <a:r>
                        <a:rPr lang="en-US" sz="1200" kern="100" dirty="0">
                          <a:effectLst/>
                          <a:latin typeface="宋体" panose="02010600030101010101" pitchFamily="2" charset="-122"/>
                          <a:ea typeface="宋体" panose="02010600030101010101" pitchFamily="2" charset="-122"/>
                        </a:rPr>
                        <a:t>B</a:t>
                      </a:r>
                      <a:r>
                        <a:rPr lang="zh-CN" sz="1200" kern="100" dirty="0">
                          <a:effectLst/>
                          <a:latin typeface="宋体" panose="02010600030101010101" pitchFamily="2" charset="-122"/>
                          <a:ea typeface="宋体" panose="02010600030101010101" pitchFamily="2" charset="-122"/>
                        </a:rPr>
                        <a:t>循环左移一位的结果送给输出</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621"/>
                  </a:ext>
                </a:extLst>
              </a:tr>
              <a:tr h="24315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shrB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将</a:t>
                      </a:r>
                      <a:r>
                        <a:rPr lang="en-US" sz="1200" kern="100">
                          <a:effectLst/>
                          <a:latin typeface="宋体" panose="02010600030101010101" pitchFamily="2" charset="-122"/>
                          <a:ea typeface="宋体" panose="02010600030101010101" pitchFamily="2" charset="-122"/>
                        </a:rPr>
                        <a:t>B</a:t>
                      </a:r>
                      <a:r>
                        <a:rPr lang="zh-CN" sz="1200" kern="100">
                          <a:effectLst/>
                          <a:latin typeface="宋体" panose="02010600030101010101" pitchFamily="2" charset="-122"/>
                          <a:ea typeface="宋体" panose="02010600030101010101" pitchFamily="2" charset="-122"/>
                        </a:rPr>
                        <a:t>循环右移一位的结果送给输出</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0649275"/>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AaddB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将</a:t>
                      </a:r>
                      <a:r>
                        <a:rPr lang="en-US" sz="1200" kern="100">
                          <a:effectLst/>
                          <a:latin typeface="宋体" panose="02010600030101010101" pitchFamily="2" charset="-122"/>
                          <a:ea typeface="宋体" panose="02010600030101010101" pitchFamily="2" charset="-122"/>
                        </a:rPr>
                        <a:t>A+B+cin</a:t>
                      </a:r>
                      <a:r>
                        <a:rPr lang="zh-CN" sz="1200" kern="100">
                          <a:effectLst/>
                          <a:latin typeface="宋体" panose="02010600030101010101" pitchFamily="2" charset="-122"/>
                          <a:ea typeface="宋体" panose="02010600030101010101" pitchFamily="2" charset="-122"/>
                        </a:rPr>
                        <a:t>的结果送给</a:t>
                      </a:r>
                      <a:r>
                        <a:rPr lang="en-US" sz="1200" kern="100">
                          <a:effectLst/>
                          <a:latin typeface="宋体" panose="02010600030101010101" pitchFamily="2" charset="-122"/>
                          <a:ea typeface="宋体" panose="02010600030101010101" pitchFamily="2" charset="-122"/>
                        </a:rPr>
                        <a:t>aluout</a:t>
                      </a:r>
                      <a:r>
                        <a:rPr lang="zh-CN" sz="1200" kern="100">
                          <a:effectLst/>
                          <a:latin typeface="宋体" panose="02010600030101010101" pitchFamily="2" charset="-122"/>
                          <a:ea typeface="宋体" panose="02010600030101010101" pitchFamily="2" charset="-122"/>
                        </a:rPr>
                        <a:t>和</a:t>
                      </a:r>
                      <a:r>
                        <a:rPr lang="en-US" sz="1200" kern="100">
                          <a:effectLst/>
                          <a:latin typeface="宋体" panose="02010600030101010101" pitchFamily="2" charset="-122"/>
                          <a:ea typeface="宋体" panose="02010600030101010101" pitchFamily="2" charset="-122"/>
                        </a:rPr>
                        <a:t>cout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3786354"/>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AsubB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将</a:t>
                      </a:r>
                      <a:r>
                        <a:rPr lang="en-US" sz="1200" kern="100" dirty="0">
                          <a:effectLst/>
                          <a:latin typeface="宋体" panose="02010600030101010101" pitchFamily="2" charset="-122"/>
                          <a:ea typeface="宋体" panose="02010600030101010101" pitchFamily="2" charset="-122"/>
                        </a:rPr>
                        <a:t>A-B-</a:t>
                      </a:r>
                      <a:r>
                        <a:rPr lang="en-US" sz="1200" kern="100" dirty="0" err="1">
                          <a:effectLst/>
                          <a:latin typeface="宋体" panose="02010600030101010101" pitchFamily="2" charset="-122"/>
                          <a:ea typeface="宋体" panose="02010600030101010101" pitchFamily="2" charset="-122"/>
                        </a:rPr>
                        <a:t>cin</a:t>
                      </a:r>
                      <a:r>
                        <a:rPr lang="zh-CN" sz="1200" kern="100" dirty="0">
                          <a:effectLst/>
                          <a:latin typeface="宋体" panose="02010600030101010101" pitchFamily="2" charset="-122"/>
                          <a:ea typeface="宋体" panose="02010600030101010101" pitchFamily="2" charset="-122"/>
                        </a:rPr>
                        <a:t>的结果送给</a:t>
                      </a:r>
                      <a:r>
                        <a:rPr lang="en-US" sz="1200" kern="100" dirty="0" err="1">
                          <a:effectLst/>
                          <a:latin typeface="宋体" panose="02010600030101010101" pitchFamily="2" charset="-122"/>
                          <a:ea typeface="宋体" panose="02010600030101010101" pitchFamily="2" charset="-122"/>
                        </a:rPr>
                        <a:t>aluout</a:t>
                      </a:r>
                      <a:r>
                        <a:rPr lang="zh-CN" sz="1200" kern="100" dirty="0">
                          <a:effectLst/>
                          <a:latin typeface="宋体" panose="02010600030101010101" pitchFamily="2" charset="-122"/>
                          <a:ea typeface="宋体" panose="02010600030101010101" pitchFamily="2" charset="-122"/>
                        </a:rPr>
                        <a:t>和</a:t>
                      </a:r>
                      <a:r>
                        <a:rPr lang="en-US" sz="1200" kern="100" dirty="0" err="1">
                          <a:effectLst/>
                          <a:latin typeface="宋体" panose="02010600030101010101" pitchFamily="2" charset="-122"/>
                          <a:ea typeface="宋体" panose="02010600030101010101" pitchFamily="2" charset="-122"/>
                        </a:rPr>
                        <a:t>cout</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3899905"/>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AmulB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为防止溢出，将</a:t>
                      </a:r>
                      <a:r>
                        <a:rPr lang="en-US" sz="1200" kern="100">
                          <a:effectLst/>
                          <a:latin typeface="宋体" panose="02010600030101010101" pitchFamily="2" charset="-122"/>
                          <a:ea typeface="宋体" panose="02010600030101010101" pitchFamily="2" charset="-122"/>
                        </a:rPr>
                        <a:t>A[7:0] *B[7:0]</a:t>
                      </a:r>
                      <a:r>
                        <a:rPr lang="zh-CN" sz="1200" kern="100">
                          <a:effectLst/>
                          <a:latin typeface="宋体" panose="02010600030101010101" pitchFamily="2" charset="-122"/>
                          <a:ea typeface="宋体" panose="02010600030101010101" pitchFamily="2" charset="-122"/>
                        </a:rPr>
                        <a:t>的结果送给输出</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5052883"/>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AcmpB</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输出为</a:t>
                      </a:r>
                      <a:r>
                        <a:rPr lang="en-US" sz="1200" kern="100" dirty="0">
                          <a:effectLst/>
                          <a:latin typeface="宋体" panose="02010600030101010101" pitchFamily="2" charset="-122"/>
                          <a:ea typeface="宋体" panose="02010600030101010101" pitchFamily="2" charset="-122"/>
                        </a:rPr>
                        <a:t>A</a:t>
                      </a:r>
                      <a:r>
                        <a:rPr lang="zh-CN" sz="1200" kern="100" dirty="0">
                          <a:effectLst/>
                          <a:latin typeface="宋体" panose="02010600030101010101" pitchFamily="2" charset="-122"/>
                          <a:ea typeface="宋体" panose="02010600030101010101" pitchFamily="2" charset="-122"/>
                        </a:rPr>
                        <a:t>，如果</a:t>
                      </a:r>
                      <a:r>
                        <a:rPr lang="en-US" sz="1200" kern="100" dirty="0">
                          <a:effectLst/>
                          <a:latin typeface="宋体" panose="02010600030101010101" pitchFamily="2" charset="-122"/>
                          <a:ea typeface="宋体" panose="02010600030101010101" pitchFamily="2" charset="-122"/>
                        </a:rPr>
                        <a:t>A</a:t>
                      </a:r>
                      <a:r>
                        <a:rPr lang="zh-CN" sz="1200" kern="100" dirty="0">
                          <a:effectLst/>
                          <a:latin typeface="宋体" panose="02010600030101010101" pitchFamily="2" charset="-122"/>
                          <a:ea typeface="宋体" panose="02010600030101010101" pitchFamily="2" charset="-122"/>
                        </a:rPr>
                        <a:t>小于或等于</a:t>
                      </a:r>
                      <a:r>
                        <a:rPr lang="en-US" sz="1200" kern="100" dirty="0">
                          <a:effectLst/>
                          <a:latin typeface="宋体" panose="02010600030101010101" pitchFamily="2" charset="-122"/>
                          <a:ea typeface="宋体" panose="02010600030101010101" pitchFamily="2" charset="-122"/>
                        </a:rPr>
                        <a:t>B</a:t>
                      </a:r>
                      <a:r>
                        <a:rPr lang="zh-CN" sz="1200" kern="100" dirty="0">
                          <a:effectLst/>
                          <a:latin typeface="宋体" panose="02010600030101010101" pitchFamily="2" charset="-122"/>
                          <a:ea typeface="宋体" panose="02010600030101010101" pitchFamily="2" charset="-122"/>
                        </a:rPr>
                        <a:t>，则</a:t>
                      </a:r>
                      <a:r>
                        <a:rPr lang="en-US" sz="1200" kern="100" dirty="0" err="1">
                          <a:effectLst/>
                          <a:latin typeface="宋体" panose="02010600030101010101" pitchFamily="2" charset="-122"/>
                          <a:ea typeface="宋体" panose="02010600030101010101" pitchFamily="2" charset="-122"/>
                        </a:rPr>
                        <a:t>cout</a:t>
                      </a:r>
                      <a:r>
                        <a:rPr lang="en-US" sz="1200" kern="100" dirty="0">
                          <a:effectLst/>
                          <a:latin typeface="宋体" panose="02010600030101010101" pitchFamily="2" charset="-122"/>
                          <a:ea typeface="宋体" panose="02010600030101010101" pitchFamily="2" charset="-122"/>
                        </a:rPr>
                        <a:t>=0</a:t>
                      </a:r>
                      <a:r>
                        <a:rPr lang="zh-CN" sz="1200" kern="100" dirty="0">
                          <a:effectLst/>
                          <a:latin typeface="宋体" panose="02010600030101010101" pitchFamily="2" charset="-122"/>
                          <a:ea typeface="宋体" panose="02010600030101010101" pitchFamily="2" charset="-122"/>
                        </a:rPr>
                        <a:t>；如果</a:t>
                      </a:r>
                      <a:r>
                        <a:rPr lang="en-US" sz="1200" kern="100" dirty="0">
                          <a:effectLst/>
                          <a:latin typeface="宋体" panose="02010600030101010101" pitchFamily="2" charset="-122"/>
                          <a:ea typeface="宋体" panose="02010600030101010101" pitchFamily="2" charset="-122"/>
                        </a:rPr>
                        <a:t>A&gt;B</a:t>
                      </a:r>
                      <a:r>
                        <a:rPr lang="zh-CN" sz="1200" kern="100" dirty="0">
                          <a:effectLst/>
                          <a:latin typeface="宋体" panose="02010600030101010101" pitchFamily="2" charset="-122"/>
                          <a:ea typeface="宋体" panose="02010600030101010101" pitchFamily="2" charset="-122"/>
                        </a:rPr>
                        <a:t>，则</a:t>
                      </a:r>
                      <a:r>
                        <a:rPr lang="en-US" sz="1200" kern="100" dirty="0" err="1">
                          <a:effectLst/>
                          <a:latin typeface="宋体" panose="02010600030101010101" pitchFamily="2" charset="-122"/>
                          <a:ea typeface="宋体" panose="02010600030101010101" pitchFamily="2" charset="-122"/>
                        </a:rPr>
                        <a:t>cout</a:t>
                      </a:r>
                      <a:r>
                        <a:rPr lang="en-US" sz="1200" kern="100" dirty="0">
                          <a:effectLst/>
                          <a:latin typeface="宋体" panose="02010600030101010101" pitchFamily="2" charset="-122"/>
                          <a:ea typeface="宋体" panose="02010600030101010101" pitchFamily="2" charset="-122"/>
                        </a:rPr>
                        <a:t>=1</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控制器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1055983"/>
                  </a:ext>
                </a:extLst>
              </a:tr>
              <a:tr h="24315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cin</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input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进位标志位输入（数据来自于上一次运算产生的</a:t>
                      </a:r>
                      <a:r>
                        <a:rPr lang="en-US" sz="1200" kern="100" dirty="0">
                          <a:effectLst/>
                          <a:latin typeface="宋体" panose="02010600030101010101" pitchFamily="2" charset="-122"/>
                          <a:ea typeface="宋体" panose="02010600030101010101" pitchFamily="2" charset="-122"/>
                        </a:rPr>
                        <a:t>C</a:t>
                      </a:r>
                      <a:r>
                        <a:rPr lang="zh-CN" sz="1200" kern="100" dirty="0">
                          <a:effectLst/>
                          <a:latin typeface="宋体" panose="02010600030101010101" pitchFamily="2" charset="-122"/>
                          <a:ea typeface="宋体" panose="02010600030101010101" pitchFamily="2" charset="-122"/>
                        </a:rPr>
                        <a:t>标志位）</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状态寄存器</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7985222"/>
                  </a:ext>
                </a:extLst>
              </a:tr>
              <a:tr h="24487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aluout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output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16</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数据输出</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寄存器阵列或</a:t>
                      </a:r>
                      <a:r>
                        <a:rPr lang="en-US" sz="1200" kern="100" dirty="0">
                          <a:effectLst/>
                          <a:latin typeface="宋体" panose="02010600030101010101" pitchFamily="2" charset="-122"/>
                          <a:ea typeface="宋体" panose="02010600030101010101" pitchFamily="2" charset="-122"/>
                        </a:rPr>
                        <a:t>I/O </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2899686"/>
                  </a:ext>
                </a:extLst>
              </a:tr>
              <a:tr h="243158">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zout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output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零标志位输出，当</a:t>
                      </a:r>
                      <a:r>
                        <a:rPr lang="en-US" sz="1200" kern="100">
                          <a:effectLst/>
                          <a:latin typeface="宋体" panose="02010600030101010101" pitchFamily="2" charset="-122"/>
                          <a:ea typeface="宋体" panose="02010600030101010101" pitchFamily="2" charset="-122"/>
                        </a:rPr>
                        <a:t>aluout</a:t>
                      </a:r>
                      <a:r>
                        <a:rPr lang="zh-CN" sz="1200" kern="100">
                          <a:effectLst/>
                          <a:latin typeface="宋体" panose="02010600030101010101" pitchFamily="2" charset="-122"/>
                          <a:ea typeface="宋体" panose="02010600030101010101" pitchFamily="2" charset="-122"/>
                        </a:rPr>
                        <a:t>值为</a:t>
                      </a:r>
                      <a:r>
                        <a:rPr lang="en-US" sz="1200" kern="100">
                          <a:effectLst/>
                          <a:latin typeface="宋体" panose="02010600030101010101" pitchFamily="2" charset="-122"/>
                          <a:ea typeface="宋体" panose="02010600030101010101" pitchFamily="2" charset="-122"/>
                        </a:rPr>
                        <a:t>0</a:t>
                      </a:r>
                      <a:r>
                        <a:rPr lang="zh-CN" sz="1200" kern="100">
                          <a:effectLst/>
                          <a:latin typeface="宋体" panose="02010600030101010101" pitchFamily="2" charset="-122"/>
                          <a:ea typeface="宋体" panose="02010600030101010101" pitchFamily="2" charset="-122"/>
                        </a:rPr>
                        <a:t>时，</a:t>
                      </a:r>
                      <a:r>
                        <a:rPr lang="en-US" sz="1200" kern="100">
                          <a:effectLst/>
                          <a:latin typeface="宋体" panose="02010600030101010101" pitchFamily="2" charset="-122"/>
                          <a:ea typeface="宋体" panose="02010600030101010101" pitchFamily="2" charset="-122"/>
                        </a:rPr>
                        <a:t>zout</a:t>
                      </a:r>
                      <a:r>
                        <a:rPr lang="zh-CN" sz="1200" kern="100">
                          <a:effectLst/>
                          <a:latin typeface="宋体" panose="02010600030101010101" pitchFamily="2" charset="-122"/>
                          <a:ea typeface="宋体" panose="02010600030101010101" pitchFamily="2" charset="-122"/>
                        </a:rPr>
                        <a:t>为高电平，否则低电平</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状态寄存器</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6464999"/>
                  </a:ext>
                </a:extLst>
              </a:tr>
              <a:tr h="219456">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cout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output</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en-US" sz="1200" kern="100">
                          <a:effectLst/>
                          <a:latin typeface="宋体" panose="02010600030101010101" pitchFamily="2" charset="-122"/>
                          <a:ea typeface="宋体" panose="02010600030101010101" pitchFamily="2" charset="-122"/>
                        </a:rPr>
                        <a:t>1</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a:effectLst/>
                          <a:latin typeface="宋体" panose="02010600030101010101" pitchFamily="2" charset="-122"/>
                          <a:ea typeface="宋体" panose="02010600030101010101" pitchFamily="2" charset="-122"/>
                        </a:rPr>
                        <a:t>进位标志位输出</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ct val="120000"/>
                        </a:lnSpc>
                        <a:spcBef>
                          <a:spcPts val="120"/>
                        </a:spcBef>
                        <a:spcAft>
                          <a:spcPts val="120"/>
                        </a:spcAft>
                      </a:pPr>
                      <a:r>
                        <a:rPr lang="zh-CN" sz="1200" kern="100" dirty="0">
                          <a:effectLst/>
                          <a:latin typeface="宋体" panose="02010600030101010101" pitchFamily="2" charset="-122"/>
                          <a:ea typeface="宋体" panose="02010600030101010101" pitchFamily="2" charset="-122"/>
                        </a:rPr>
                        <a:t>状态寄存器</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3178" marR="4317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687844"/>
                  </a:ext>
                </a:extLst>
              </a:tr>
            </a:tbl>
          </a:graphicData>
        </a:graphic>
      </p:graphicFrame>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83</a:t>
            </a:fld>
            <a:endParaRPr lang="zh-CN" altLang="en-US" dirty="0"/>
          </a:p>
        </p:txBody>
      </p:sp>
    </p:spTree>
    <p:extLst>
      <p:ext uri="{BB962C8B-B14F-4D97-AF65-F5344CB8AC3E}">
        <p14:creationId xmlns:p14="http://schemas.microsoft.com/office/powerpoint/2010/main" val="2958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02FC9D47-4FAE-4051-9A0B-B2E54DFDE497}"/>
              </a:ext>
            </a:extLst>
          </p:cNvPr>
          <p:cNvSpPr>
            <a:spLocks noGrp="1"/>
          </p:cNvSpPr>
          <p:nvPr>
            <p:ph type="title"/>
          </p:nvPr>
        </p:nvSpPr>
        <p:spPr>
          <a:xfrm>
            <a:off x="267891" y="1041797"/>
            <a:ext cx="1865709" cy="1908572"/>
          </a:xfrm>
        </p:spPr>
        <p:txBody>
          <a:bodyPr/>
          <a:lstStyle/>
          <a:p>
            <a:pPr algn="ctr"/>
            <a:r>
              <a:rPr lang="en-US" altLang="zh-CN" sz="3000">
                <a:solidFill>
                  <a:srgbClr val="00B0F0"/>
                </a:solidFill>
              </a:rPr>
              <a:t>1. Create New Hardware </a:t>
            </a:r>
            <a:r>
              <a:rPr lang="en-US" altLang="zh-CN" sz="3000">
                <a:solidFill>
                  <a:srgbClr val="FF0000"/>
                </a:solidFill>
              </a:rPr>
              <a:t>Project</a:t>
            </a:r>
            <a:endParaRPr lang="zh-CN" altLang="en-US" sz="3000">
              <a:solidFill>
                <a:srgbClr val="00B0F0"/>
              </a:solidFill>
            </a:endParaRPr>
          </a:p>
        </p:txBody>
      </p:sp>
      <p:sp>
        <p:nvSpPr>
          <p:cNvPr id="18435" name="文本框 2">
            <a:extLst>
              <a:ext uri="{FF2B5EF4-FFF2-40B4-BE49-F238E27FC236}">
                <a16:creationId xmlns:a16="http://schemas.microsoft.com/office/drawing/2014/main" id="{9357C93E-A842-486B-8214-96EDEDF7F129}"/>
              </a:ext>
            </a:extLst>
          </p:cNvPr>
          <p:cNvSpPr txBox="1">
            <a:spLocks noChangeArrowheads="1"/>
          </p:cNvSpPr>
          <p:nvPr/>
        </p:nvSpPr>
        <p:spPr bwMode="auto">
          <a:xfrm>
            <a:off x="2583656" y="1453754"/>
            <a:ext cx="57435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sz="3300" dirty="0"/>
              <a:t>Create New Hardware Project </a:t>
            </a:r>
            <a:endParaRPr lang="zh-CN" altLang="en-US" sz="3300" dirty="0"/>
          </a:p>
        </p:txBody>
      </p:sp>
      <p:sp>
        <p:nvSpPr>
          <p:cNvPr id="2" name="标题 2">
            <a:extLst>
              <a:ext uri="{FF2B5EF4-FFF2-40B4-BE49-F238E27FC236}">
                <a16:creationId xmlns:a16="http://schemas.microsoft.com/office/drawing/2014/main" id="{154CA840-254D-BD8C-5424-88A2107638D3}"/>
              </a:ext>
            </a:extLst>
          </p:cNvPr>
          <p:cNvSpPr txBox="1">
            <a:spLocks/>
          </p:cNvSpPr>
          <p:nvPr/>
        </p:nvSpPr>
        <p:spPr bwMode="auto">
          <a:xfrm>
            <a:off x="353762" y="70205"/>
            <a:ext cx="654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9" tIns="34289" rIns="68579" bIns="34289" numCol="1" anchor="ctr" anchorCtr="0" compatLnSpc="1">
            <a:prstTxWarp prst="textNoShape">
              <a:avLst/>
            </a:prstTxWarp>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dirty="0"/>
              <a:t>实验步骤</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0A16F256-674B-4685-8184-2C4E1BEA164A}"/>
              </a:ext>
            </a:extLst>
          </p:cNvPr>
          <p:cNvSpPr>
            <a:spLocks noGrp="1"/>
          </p:cNvSpPr>
          <p:nvPr>
            <p:ph type="title"/>
          </p:nvPr>
        </p:nvSpPr>
        <p:spPr>
          <a:xfrm>
            <a:off x="267891" y="1041797"/>
            <a:ext cx="1865709" cy="1908572"/>
          </a:xfrm>
        </p:spPr>
        <p:txBody>
          <a:bodyPr/>
          <a:lstStyle/>
          <a:p>
            <a:pPr algn="ctr"/>
            <a:r>
              <a:rPr lang="en-US" altLang="zh-CN" sz="3000">
                <a:solidFill>
                  <a:srgbClr val="00B0F0"/>
                </a:solidFill>
              </a:rPr>
              <a:t>1. Create New Hardware </a:t>
            </a:r>
            <a:r>
              <a:rPr lang="en-US" altLang="zh-CN" sz="3000">
                <a:solidFill>
                  <a:srgbClr val="FF0000"/>
                </a:solidFill>
              </a:rPr>
              <a:t>Project</a:t>
            </a:r>
            <a:br>
              <a:rPr lang="en-US" altLang="zh-CN" sz="3000">
                <a:solidFill>
                  <a:srgbClr val="00B0F0"/>
                </a:solidFill>
              </a:rPr>
            </a:br>
            <a:r>
              <a:rPr lang="en-US" altLang="zh-CN" sz="3000">
                <a:solidFill>
                  <a:srgbClr val="00B0F0"/>
                </a:solidFill>
              </a:rPr>
              <a:t>-step1</a:t>
            </a:r>
            <a:endParaRPr lang="zh-CN" altLang="en-US" sz="3000">
              <a:solidFill>
                <a:srgbClr val="00B0F0"/>
              </a:solidFill>
            </a:endParaRPr>
          </a:p>
        </p:txBody>
      </p:sp>
      <p:grpSp>
        <p:nvGrpSpPr>
          <p:cNvPr id="11267" name="组合 4">
            <a:extLst>
              <a:ext uri="{FF2B5EF4-FFF2-40B4-BE49-F238E27FC236}">
                <a16:creationId xmlns:a16="http://schemas.microsoft.com/office/drawing/2014/main" id="{DB37E5AA-9027-4206-B076-61295D4A1797}"/>
              </a:ext>
            </a:extLst>
          </p:cNvPr>
          <p:cNvGrpSpPr>
            <a:grpSpLocks/>
          </p:cNvGrpSpPr>
          <p:nvPr/>
        </p:nvGrpSpPr>
        <p:grpSpPr bwMode="auto">
          <a:xfrm>
            <a:off x="6219825" y="745332"/>
            <a:ext cx="2758679" cy="3817144"/>
            <a:chOff x="6510910" y="1674813"/>
            <a:chExt cx="3495675" cy="4552950"/>
          </a:xfrm>
        </p:grpSpPr>
        <p:pic>
          <p:nvPicPr>
            <p:cNvPr id="11274" name="图片 9">
              <a:extLst>
                <a:ext uri="{FF2B5EF4-FFF2-40B4-BE49-F238E27FC236}">
                  <a16:creationId xmlns:a16="http://schemas.microsoft.com/office/drawing/2014/main" id="{602A592E-4706-4D47-ACCB-8C0C4A00A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910" y="1674813"/>
              <a:ext cx="349567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矩形 4">
              <a:extLst>
                <a:ext uri="{FF2B5EF4-FFF2-40B4-BE49-F238E27FC236}">
                  <a16:creationId xmlns:a16="http://schemas.microsoft.com/office/drawing/2014/main" id="{94E2826E-1687-4FE4-B87A-82A26FDA910E}"/>
                </a:ext>
              </a:extLst>
            </p:cNvPr>
            <p:cNvSpPr>
              <a:spLocks noChangeArrowheads="1"/>
            </p:cNvSpPr>
            <p:nvPr/>
          </p:nvSpPr>
          <p:spPr bwMode="auto">
            <a:xfrm>
              <a:off x="6558044" y="2314576"/>
              <a:ext cx="1512888" cy="287337"/>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 name="矩形 1">
              <a:extLst>
                <a:ext uri="{FF2B5EF4-FFF2-40B4-BE49-F238E27FC236}">
                  <a16:creationId xmlns:a16="http://schemas.microsoft.com/office/drawing/2014/main" id="{D2A25FCB-49C7-4D1A-A575-5230ACFAE135}"/>
                </a:ext>
              </a:extLst>
            </p:cNvPr>
            <p:cNvSpPr/>
            <p:nvPr/>
          </p:nvSpPr>
          <p:spPr>
            <a:xfrm>
              <a:off x="8257993" y="2102274"/>
              <a:ext cx="1101356" cy="770920"/>
            </a:xfrm>
            <a:prstGeom prst="rect">
              <a:avLst/>
            </a:prstGeom>
            <a:solidFill>
              <a:schemeClr val="bg1"/>
            </a:solidFill>
          </p:spPr>
          <p:txBody>
            <a:bodyPr>
              <a:spAutoFit/>
            </a:bodyPr>
            <a:lstStyle/>
            <a:p>
              <a:pPr algn="ct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grpSp>
      <p:grpSp>
        <p:nvGrpSpPr>
          <p:cNvPr id="11268" name="组合 3">
            <a:extLst>
              <a:ext uri="{FF2B5EF4-FFF2-40B4-BE49-F238E27FC236}">
                <a16:creationId xmlns:a16="http://schemas.microsoft.com/office/drawing/2014/main" id="{BC621AAB-CAFA-41AC-9B38-DA241E79EE14}"/>
              </a:ext>
            </a:extLst>
          </p:cNvPr>
          <p:cNvGrpSpPr>
            <a:grpSpLocks/>
          </p:cNvGrpSpPr>
          <p:nvPr/>
        </p:nvGrpSpPr>
        <p:grpSpPr bwMode="auto">
          <a:xfrm>
            <a:off x="2364582" y="119063"/>
            <a:ext cx="3526631" cy="4851797"/>
            <a:chOff x="2153256" y="1438274"/>
            <a:chExt cx="3338512" cy="5120930"/>
          </a:xfrm>
        </p:grpSpPr>
        <p:grpSp>
          <p:nvGrpSpPr>
            <p:cNvPr id="11270" name="组合 2">
              <a:extLst>
                <a:ext uri="{FF2B5EF4-FFF2-40B4-BE49-F238E27FC236}">
                  <a16:creationId xmlns:a16="http://schemas.microsoft.com/office/drawing/2014/main" id="{40588EFA-9C46-4A99-9896-EEAC7A57E61A}"/>
                </a:ext>
              </a:extLst>
            </p:cNvPr>
            <p:cNvGrpSpPr>
              <a:grpSpLocks/>
            </p:cNvGrpSpPr>
            <p:nvPr/>
          </p:nvGrpSpPr>
          <p:grpSpPr bwMode="auto">
            <a:xfrm>
              <a:off x="2153256" y="1458566"/>
              <a:ext cx="3338512" cy="5100638"/>
              <a:chOff x="2087652" y="1499841"/>
              <a:chExt cx="3338512" cy="5100638"/>
            </a:xfrm>
          </p:grpSpPr>
          <p:pic>
            <p:nvPicPr>
              <p:cNvPr id="11272" name="图片 5" descr="屏幕剪辑">
                <a:extLst>
                  <a:ext uri="{FF2B5EF4-FFF2-40B4-BE49-F238E27FC236}">
                    <a16:creationId xmlns:a16="http://schemas.microsoft.com/office/drawing/2014/main" id="{171BC863-CE0D-4C1B-BE9C-77929C700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7652" y="1499841"/>
                <a:ext cx="333851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01B7048-7C36-4F30-97F0-FC1D9D8CDDA1}"/>
                  </a:ext>
                </a:extLst>
              </p:cNvPr>
              <p:cNvSpPr/>
              <p:nvPr/>
            </p:nvSpPr>
            <p:spPr>
              <a:xfrm>
                <a:off x="3222443" y="1536099"/>
                <a:ext cx="1235317" cy="682184"/>
              </a:xfrm>
              <a:prstGeom prst="rect">
                <a:avLst/>
              </a:prstGeom>
              <a:solidFill>
                <a:schemeClr val="bg1"/>
              </a:solidFill>
            </p:spPr>
            <p:txBody>
              <a:bodyPr>
                <a:spAutoFit/>
              </a:bodyPr>
              <a:lstStyle/>
              <a:p>
                <a:pPr algn="ctr">
                  <a:defRPr/>
                </a:pPr>
                <a:r>
                  <a:rPr lang="en-US" altLang="zh-CN" b="1" kern="100" dirty="0">
                    <a:solidFill>
                      <a:srgbClr val="FF0000"/>
                    </a:solidFill>
                    <a:cs typeface="Times New Roman" panose="02020603050405020304" pitchFamily="18" charset="0"/>
                  </a:rPr>
                  <a:t>1. Open VIVADO</a:t>
                </a:r>
              </a:p>
            </p:txBody>
          </p:sp>
        </p:grpSp>
        <p:sp>
          <p:nvSpPr>
            <p:cNvPr id="11271" name="矩形 6">
              <a:extLst>
                <a:ext uri="{FF2B5EF4-FFF2-40B4-BE49-F238E27FC236}">
                  <a16:creationId xmlns:a16="http://schemas.microsoft.com/office/drawing/2014/main" id="{9FE9342A-72E5-49D2-95A6-C423EF4E501F}"/>
                </a:ext>
              </a:extLst>
            </p:cNvPr>
            <p:cNvSpPr>
              <a:spLocks noChangeArrowheads="1"/>
            </p:cNvSpPr>
            <p:nvPr/>
          </p:nvSpPr>
          <p:spPr bwMode="auto">
            <a:xfrm>
              <a:off x="2570095" y="1438274"/>
              <a:ext cx="465337" cy="42505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grpSp>
      <p:sp>
        <p:nvSpPr>
          <p:cNvPr id="11269" name="文本框 13">
            <a:extLst>
              <a:ext uri="{FF2B5EF4-FFF2-40B4-BE49-F238E27FC236}">
                <a16:creationId xmlns:a16="http://schemas.microsoft.com/office/drawing/2014/main" id="{8D711D93-3FD9-42BA-B1AC-5EE8C7574B5E}"/>
              </a:ext>
            </a:extLst>
          </p:cNvPr>
          <p:cNvSpPr txBox="1">
            <a:spLocks noChangeArrowheads="1"/>
          </p:cNvSpPr>
          <p:nvPr/>
        </p:nvSpPr>
        <p:spPr bwMode="auto">
          <a:xfrm>
            <a:off x="5849541" y="2234803"/>
            <a:ext cx="3702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zh-CN" altLang="en-US" sz="3000" b="1">
                <a:solidFill>
                  <a:srgbClr val="FF0000"/>
                </a:solidFill>
              </a:rPr>
              <a:t>→</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8">
            <a:extLst>
              <a:ext uri="{FF2B5EF4-FFF2-40B4-BE49-F238E27FC236}">
                <a16:creationId xmlns:a16="http://schemas.microsoft.com/office/drawing/2014/main" id="{F5BEAB87-8A5A-4A25-9992-704E0526B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0"/>
            <a:ext cx="6559154"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4">
            <a:extLst>
              <a:ext uri="{FF2B5EF4-FFF2-40B4-BE49-F238E27FC236}">
                <a16:creationId xmlns:a16="http://schemas.microsoft.com/office/drawing/2014/main" id="{9C6CC020-87CC-429D-958F-FF2E3EB671D8}"/>
              </a:ext>
            </a:extLst>
          </p:cNvPr>
          <p:cNvSpPr>
            <a:spLocks noChangeArrowheads="1"/>
          </p:cNvSpPr>
          <p:nvPr/>
        </p:nvSpPr>
        <p:spPr bwMode="auto">
          <a:xfrm>
            <a:off x="6440091" y="4551760"/>
            <a:ext cx="990600" cy="40005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2" name="矩形 11">
            <a:extLst>
              <a:ext uri="{FF2B5EF4-FFF2-40B4-BE49-F238E27FC236}">
                <a16:creationId xmlns:a16="http://schemas.microsoft.com/office/drawing/2014/main" id="{4D52315C-4D25-4744-8822-BF869196306D}"/>
              </a:ext>
            </a:extLst>
          </p:cNvPr>
          <p:cNvSpPr/>
          <p:nvPr/>
        </p:nvSpPr>
        <p:spPr bwMode="auto">
          <a:xfrm>
            <a:off x="6880622" y="4205288"/>
            <a:ext cx="1100138" cy="646331"/>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12293" name="标题 1">
            <a:extLst>
              <a:ext uri="{FF2B5EF4-FFF2-40B4-BE49-F238E27FC236}">
                <a16:creationId xmlns:a16="http://schemas.microsoft.com/office/drawing/2014/main" id="{99C9AB90-C39B-4DD7-AB67-2CE0451F311A}"/>
              </a:ext>
            </a:extLst>
          </p:cNvPr>
          <p:cNvSpPr>
            <a:spLocks noGrp="1"/>
          </p:cNvSpPr>
          <p:nvPr>
            <p:ph type="title"/>
          </p:nvPr>
        </p:nvSpPr>
        <p:spPr>
          <a:xfrm>
            <a:off x="267891" y="1033463"/>
            <a:ext cx="1865709" cy="1908572"/>
          </a:xfrm>
        </p:spPr>
        <p:txBody>
          <a:bodyPr/>
          <a:lstStyle/>
          <a:p>
            <a:pPr algn="ctr"/>
            <a:r>
              <a:rPr lang="en-US" altLang="zh-CN" sz="3000">
                <a:solidFill>
                  <a:srgbClr val="00B0F0"/>
                </a:solidFill>
              </a:rPr>
              <a:t>1. Create New Hardware </a:t>
            </a:r>
            <a:r>
              <a:rPr lang="en-US" altLang="zh-CN" sz="3000">
                <a:solidFill>
                  <a:srgbClr val="FF0000"/>
                </a:solidFill>
              </a:rPr>
              <a:t>Project</a:t>
            </a:r>
            <a:br>
              <a:rPr lang="en-US" altLang="zh-CN" sz="3000">
                <a:solidFill>
                  <a:srgbClr val="FF0000"/>
                </a:solidFill>
              </a:rPr>
            </a:br>
            <a:r>
              <a:rPr lang="en-US" altLang="zh-CN" sz="3000">
                <a:solidFill>
                  <a:srgbClr val="00B0F0"/>
                </a:solidFill>
              </a:rPr>
              <a:t>-step2</a:t>
            </a:r>
            <a:endParaRPr lang="zh-CN" altLang="en-US" sz="3000">
              <a:solidFill>
                <a:srgbClr val="00B0F0"/>
              </a:solidFill>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3">
            <a:extLst>
              <a:ext uri="{FF2B5EF4-FFF2-40B4-BE49-F238E27FC236}">
                <a16:creationId xmlns:a16="http://schemas.microsoft.com/office/drawing/2014/main" id="{28EA7826-EA59-4430-9D21-52E018B42D46}"/>
              </a:ext>
            </a:extLst>
          </p:cNvPr>
          <p:cNvGrpSpPr>
            <a:grpSpLocks/>
          </p:cNvGrpSpPr>
          <p:nvPr/>
        </p:nvGrpSpPr>
        <p:grpSpPr bwMode="auto">
          <a:xfrm>
            <a:off x="2505076" y="0"/>
            <a:ext cx="6574631" cy="5143500"/>
            <a:chOff x="4172988" y="1799247"/>
            <a:chExt cx="5733011" cy="4858727"/>
          </a:xfrm>
        </p:grpSpPr>
        <p:pic>
          <p:nvPicPr>
            <p:cNvPr id="13318" name="图片 1">
              <a:extLst>
                <a:ext uri="{FF2B5EF4-FFF2-40B4-BE49-F238E27FC236}">
                  <a16:creationId xmlns:a16="http://schemas.microsoft.com/office/drawing/2014/main" id="{4D20C56B-728E-4D0F-AF8D-B6A64D5ED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2988" y="1799247"/>
              <a:ext cx="5733011" cy="485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矩形 4">
              <a:extLst>
                <a:ext uri="{FF2B5EF4-FFF2-40B4-BE49-F238E27FC236}">
                  <a16:creationId xmlns:a16="http://schemas.microsoft.com/office/drawing/2014/main" id="{2A467956-7FB7-401D-8501-4606DFC26991}"/>
                </a:ext>
              </a:extLst>
            </p:cNvPr>
            <p:cNvSpPr>
              <a:spLocks noChangeArrowheads="1"/>
            </p:cNvSpPr>
            <p:nvPr/>
          </p:nvSpPr>
          <p:spPr bwMode="auto">
            <a:xfrm>
              <a:off x="4380703" y="2743981"/>
              <a:ext cx="5370126" cy="57606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3" name="矩形 2">
              <a:extLst>
                <a:ext uri="{FF2B5EF4-FFF2-40B4-BE49-F238E27FC236}">
                  <a16:creationId xmlns:a16="http://schemas.microsoft.com/office/drawing/2014/main" id="{36D8D7C7-8367-4046-A570-FA4C9C37B214}"/>
                </a:ext>
              </a:extLst>
            </p:cNvPr>
            <p:cNvSpPr/>
            <p:nvPr/>
          </p:nvSpPr>
          <p:spPr>
            <a:xfrm>
              <a:off x="6798628" y="3428945"/>
              <a:ext cx="2952677" cy="610546"/>
            </a:xfrm>
            <a:prstGeom prst="rect">
              <a:avLst/>
            </a:prstGeom>
          </p:spPr>
          <p:txBody>
            <a:bodyPr>
              <a:spAutoFit/>
            </a:bodyPr>
            <a:lstStyle/>
            <a:p>
              <a:pPr algn="ctr">
                <a:defRPr/>
              </a:pPr>
              <a:r>
                <a:rPr lang="en-US" altLang="zh-CN" b="1" kern="100" dirty="0">
                  <a:solidFill>
                    <a:srgbClr val="FF0000"/>
                  </a:solidFill>
                  <a:cs typeface="Times New Roman" panose="02020603050405020304" pitchFamily="18" charset="0"/>
                </a:rPr>
                <a:t>1. Rename new project</a:t>
              </a:r>
              <a:r>
                <a:rPr lang="zh-CN" altLang="zh-CN" b="1" kern="100" dirty="0">
                  <a:solidFill>
                    <a:srgbClr val="FF0000"/>
                  </a:solidFill>
                  <a:cs typeface="Times New Roman" panose="02020603050405020304" pitchFamily="18" charset="0"/>
                </a:rPr>
                <a:t>，</a:t>
              </a:r>
              <a:r>
                <a:rPr lang="en-US" altLang="zh-CN" b="1" kern="100" dirty="0">
                  <a:solidFill>
                    <a:srgbClr val="FF0000"/>
                  </a:solidFill>
                  <a:cs typeface="Times New Roman" panose="02020603050405020304" pitchFamily="18" charset="0"/>
                </a:rPr>
                <a:t>select the save path for project</a:t>
              </a:r>
              <a:endParaRPr lang="zh-CN" altLang="en-US" b="1" dirty="0">
                <a:solidFill>
                  <a:srgbClr val="FF0000"/>
                </a:solidFill>
              </a:endParaRPr>
            </a:p>
          </p:txBody>
        </p:sp>
      </p:grpSp>
      <p:sp>
        <p:nvSpPr>
          <p:cNvPr id="13315" name="矩形 4">
            <a:extLst>
              <a:ext uri="{FF2B5EF4-FFF2-40B4-BE49-F238E27FC236}">
                <a16:creationId xmlns:a16="http://schemas.microsoft.com/office/drawing/2014/main" id="{B113B329-F91F-48FB-9F11-18F8E209E50F}"/>
              </a:ext>
            </a:extLst>
          </p:cNvPr>
          <p:cNvSpPr>
            <a:spLocks noChangeArrowheads="1"/>
          </p:cNvSpPr>
          <p:nvPr/>
        </p:nvSpPr>
        <p:spPr bwMode="auto">
          <a:xfrm>
            <a:off x="6032897" y="4562475"/>
            <a:ext cx="102393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A5991097-832B-4790-B5B1-84759C69EB26}"/>
              </a:ext>
            </a:extLst>
          </p:cNvPr>
          <p:cNvSpPr/>
          <p:nvPr/>
        </p:nvSpPr>
        <p:spPr bwMode="auto">
          <a:xfrm>
            <a:off x="6544867" y="4191000"/>
            <a:ext cx="1506140"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13317" name="标题 1">
            <a:extLst>
              <a:ext uri="{FF2B5EF4-FFF2-40B4-BE49-F238E27FC236}">
                <a16:creationId xmlns:a16="http://schemas.microsoft.com/office/drawing/2014/main" id="{87647C47-1987-490B-AF78-E1233AFEF997}"/>
              </a:ext>
            </a:extLst>
          </p:cNvPr>
          <p:cNvSpPr>
            <a:spLocks noGrp="1"/>
          </p:cNvSpPr>
          <p:nvPr>
            <p:ph type="title"/>
          </p:nvPr>
        </p:nvSpPr>
        <p:spPr>
          <a:xfrm>
            <a:off x="267891" y="1042988"/>
            <a:ext cx="1865709" cy="1907381"/>
          </a:xfrm>
        </p:spPr>
        <p:txBody>
          <a:bodyPr/>
          <a:lstStyle/>
          <a:p>
            <a:pPr algn="ctr"/>
            <a:r>
              <a:rPr lang="en-US" altLang="zh-CN" sz="3000">
                <a:solidFill>
                  <a:srgbClr val="00B0F0"/>
                </a:solidFill>
              </a:rPr>
              <a:t>1. Create New Hardware </a:t>
            </a:r>
            <a:r>
              <a:rPr lang="en-US" altLang="zh-CN" sz="3000">
                <a:solidFill>
                  <a:srgbClr val="FF0000"/>
                </a:solidFill>
              </a:rPr>
              <a:t>Project</a:t>
            </a:r>
            <a:br>
              <a:rPr lang="en-US" altLang="zh-CN" sz="3000">
                <a:solidFill>
                  <a:srgbClr val="00B0F0"/>
                </a:solidFill>
              </a:rPr>
            </a:br>
            <a:r>
              <a:rPr lang="en-US" altLang="zh-CN" sz="3000">
                <a:solidFill>
                  <a:srgbClr val="00B0F0"/>
                </a:solidFill>
              </a:rPr>
              <a:t>-step3</a:t>
            </a:r>
            <a:endParaRPr lang="zh-CN" altLang="en-US" sz="3000">
              <a:solidFill>
                <a:srgbClr val="00B0F0"/>
              </a:solidFil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2">
            <a:extLst>
              <a:ext uri="{FF2B5EF4-FFF2-40B4-BE49-F238E27FC236}">
                <a16:creationId xmlns:a16="http://schemas.microsoft.com/office/drawing/2014/main" id="{25D4D358-3E27-44B1-B186-870C5A7962C8}"/>
              </a:ext>
            </a:extLst>
          </p:cNvPr>
          <p:cNvGrpSpPr>
            <a:grpSpLocks/>
          </p:cNvGrpSpPr>
          <p:nvPr/>
        </p:nvGrpSpPr>
        <p:grpSpPr bwMode="auto">
          <a:xfrm>
            <a:off x="2494360" y="0"/>
            <a:ext cx="6649640" cy="5143500"/>
            <a:chOff x="3375025" y="1519238"/>
            <a:chExt cx="5441950" cy="4445000"/>
          </a:xfrm>
        </p:grpSpPr>
        <p:pic>
          <p:nvPicPr>
            <p:cNvPr id="14342" name="图片 11">
              <a:extLst>
                <a:ext uri="{FF2B5EF4-FFF2-40B4-BE49-F238E27FC236}">
                  <a16:creationId xmlns:a16="http://schemas.microsoft.com/office/drawing/2014/main" id="{DC15A61F-9C78-4651-8EB3-4D8FA3196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025" y="1519238"/>
              <a:ext cx="544195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2">
              <a:extLst>
                <a:ext uri="{FF2B5EF4-FFF2-40B4-BE49-F238E27FC236}">
                  <a16:creationId xmlns:a16="http://schemas.microsoft.com/office/drawing/2014/main" id="{6445508B-49D5-4C2E-A1BF-B7FD43DB2DC0}"/>
                </a:ext>
              </a:extLst>
            </p:cNvPr>
            <p:cNvSpPr>
              <a:spLocks noChangeArrowheads="1"/>
            </p:cNvSpPr>
            <p:nvPr/>
          </p:nvSpPr>
          <p:spPr bwMode="auto">
            <a:xfrm>
              <a:off x="3503613" y="2439988"/>
              <a:ext cx="4910137" cy="649287"/>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 name="矩形 1">
              <a:extLst>
                <a:ext uri="{FF2B5EF4-FFF2-40B4-BE49-F238E27FC236}">
                  <a16:creationId xmlns:a16="http://schemas.microsoft.com/office/drawing/2014/main" id="{8DE64CCE-DD1A-433B-89B7-B8B483CA0945}"/>
                </a:ext>
              </a:extLst>
            </p:cNvPr>
            <p:cNvSpPr/>
            <p:nvPr/>
          </p:nvSpPr>
          <p:spPr>
            <a:xfrm>
              <a:off x="5753503" y="2080008"/>
              <a:ext cx="1867900" cy="319176"/>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Select RTL Project</a:t>
              </a:r>
              <a:endParaRPr lang="zh-CN" altLang="en-US" b="1" dirty="0">
                <a:solidFill>
                  <a:srgbClr val="FF0000"/>
                </a:solidFill>
              </a:endParaRPr>
            </a:p>
          </p:txBody>
        </p:sp>
      </p:grpSp>
      <p:sp>
        <p:nvSpPr>
          <p:cNvPr id="14339" name="标题 1">
            <a:extLst>
              <a:ext uri="{FF2B5EF4-FFF2-40B4-BE49-F238E27FC236}">
                <a16:creationId xmlns:a16="http://schemas.microsoft.com/office/drawing/2014/main" id="{CA466095-E7C0-495D-BE28-23C74BAA22BA}"/>
              </a:ext>
            </a:extLst>
          </p:cNvPr>
          <p:cNvSpPr>
            <a:spLocks noGrp="1"/>
          </p:cNvSpPr>
          <p:nvPr>
            <p:ph type="title"/>
          </p:nvPr>
        </p:nvSpPr>
        <p:spPr>
          <a:xfrm>
            <a:off x="267891" y="1035844"/>
            <a:ext cx="1865709" cy="1908572"/>
          </a:xfrm>
        </p:spPr>
        <p:txBody>
          <a:bodyPr/>
          <a:lstStyle/>
          <a:p>
            <a:pPr algn="ctr"/>
            <a:r>
              <a:rPr lang="en-US" altLang="zh-CN" sz="3000">
                <a:solidFill>
                  <a:srgbClr val="00B0F0"/>
                </a:solidFill>
              </a:rPr>
              <a:t>1. Create New Hardware </a:t>
            </a:r>
            <a:r>
              <a:rPr lang="en-US" altLang="zh-CN" sz="3000">
                <a:solidFill>
                  <a:srgbClr val="FF0000"/>
                </a:solidFill>
              </a:rPr>
              <a:t>Project</a:t>
            </a:r>
            <a:br>
              <a:rPr lang="en-US" altLang="zh-CN" sz="3000">
                <a:solidFill>
                  <a:srgbClr val="00B0F0"/>
                </a:solidFill>
              </a:rPr>
            </a:br>
            <a:r>
              <a:rPr lang="en-US" altLang="zh-CN" sz="3000">
                <a:solidFill>
                  <a:srgbClr val="00B0F0"/>
                </a:solidFill>
              </a:rPr>
              <a:t>-step4</a:t>
            </a:r>
            <a:endParaRPr lang="zh-CN" altLang="en-US" sz="3000">
              <a:solidFill>
                <a:srgbClr val="00B0F0"/>
              </a:solidFill>
            </a:endParaRPr>
          </a:p>
        </p:txBody>
      </p:sp>
      <p:sp>
        <p:nvSpPr>
          <p:cNvPr id="14340" name="矩形 4">
            <a:extLst>
              <a:ext uri="{FF2B5EF4-FFF2-40B4-BE49-F238E27FC236}">
                <a16:creationId xmlns:a16="http://schemas.microsoft.com/office/drawing/2014/main" id="{CA46B1EF-1F5F-42C2-A684-F2CA7C30A4D0}"/>
              </a:ext>
            </a:extLst>
          </p:cNvPr>
          <p:cNvSpPr>
            <a:spLocks noChangeArrowheads="1"/>
          </p:cNvSpPr>
          <p:nvPr/>
        </p:nvSpPr>
        <p:spPr bwMode="auto">
          <a:xfrm>
            <a:off x="6540104" y="4601766"/>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4" name="矩形 13">
            <a:extLst>
              <a:ext uri="{FF2B5EF4-FFF2-40B4-BE49-F238E27FC236}">
                <a16:creationId xmlns:a16="http://schemas.microsoft.com/office/drawing/2014/main" id="{6A91596D-E46F-4D7A-AB55-BD9BF854A72D}"/>
              </a:ext>
            </a:extLst>
          </p:cNvPr>
          <p:cNvSpPr/>
          <p:nvPr/>
        </p:nvSpPr>
        <p:spPr bwMode="auto">
          <a:xfrm>
            <a:off x="6825854" y="4256485"/>
            <a:ext cx="1543050"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3">
            <a:extLst>
              <a:ext uri="{FF2B5EF4-FFF2-40B4-BE49-F238E27FC236}">
                <a16:creationId xmlns:a16="http://schemas.microsoft.com/office/drawing/2014/main" id="{D8B165B3-24AC-4665-84BC-719951C32726}"/>
              </a:ext>
            </a:extLst>
          </p:cNvPr>
          <p:cNvGrpSpPr>
            <a:grpSpLocks/>
          </p:cNvGrpSpPr>
          <p:nvPr/>
        </p:nvGrpSpPr>
        <p:grpSpPr bwMode="auto">
          <a:xfrm>
            <a:off x="2494360" y="0"/>
            <a:ext cx="6649640" cy="5143500"/>
            <a:chOff x="1714981" y="1384078"/>
            <a:chExt cx="5732462" cy="4826000"/>
          </a:xfrm>
        </p:grpSpPr>
        <p:pic>
          <p:nvPicPr>
            <p:cNvPr id="17414" name="图片 9">
              <a:extLst>
                <a:ext uri="{FF2B5EF4-FFF2-40B4-BE49-F238E27FC236}">
                  <a16:creationId xmlns:a16="http://schemas.microsoft.com/office/drawing/2014/main" id="{DAABA4E5-E0C2-476D-9258-F651A04FC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981" y="1384078"/>
              <a:ext cx="5732462"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矩形 1">
              <a:extLst>
                <a:ext uri="{FF2B5EF4-FFF2-40B4-BE49-F238E27FC236}">
                  <a16:creationId xmlns:a16="http://schemas.microsoft.com/office/drawing/2014/main" id="{6F2514ED-4A6B-432A-8471-F023C5A77ADF}"/>
                </a:ext>
              </a:extLst>
            </p:cNvPr>
            <p:cNvSpPr>
              <a:spLocks noChangeArrowheads="1"/>
            </p:cNvSpPr>
            <p:nvPr/>
          </p:nvSpPr>
          <p:spPr bwMode="auto">
            <a:xfrm>
              <a:off x="1908175" y="4581784"/>
              <a:ext cx="5327650" cy="28892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6" name="矩形 4">
              <a:extLst>
                <a:ext uri="{FF2B5EF4-FFF2-40B4-BE49-F238E27FC236}">
                  <a16:creationId xmlns:a16="http://schemas.microsoft.com/office/drawing/2014/main" id="{B21D6BC1-4DF8-4B70-B87A-0EB2EEFA9D81}"/>
                </a:ext>
              </a:extLst>
            </p:cNvPr>
            <p:cNvSpPr>
              <a:spLocks noChangeArrowheads="1"/>
            </p:cNvSpPr>
            <p:nvPr/>
          </p:nvSpPr>
          <p:spPr bwMode="auto">
            <a:xfrm>
              <a:off x="5066193" y="2854584"/>
              <a:ext cx="647701"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7" name="矩形 4">
              <a:extLst>
                <a:ext uri="{FF2B5EF4-FFF2-40B4-BE49-F238E27FC236}">
                  <a16:creationId xmlns:a16="http://schemas.microsoft.com/office/drawing/2014/main" id="{9D25C8A8-000F-4A78-887B-886E45973B33}"/>
                </a:ext>
              </a:extLst>
            </p:cNvPr>
            <p:cNvSpPr>
              <a:spLocks noChangeArrowheads="1"/>
            </p:cNvSpPr>
            <p:nvPr/>
          </p:nvSpPr>
          <p:spPr bwMode="auto">
            <a:xfrm>
              <a:off x="2773103" y="3166472"/>
              <a:ext cx="902670"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418" name="矩形 4">
              <a:extLst>
                <a:ext uri="{FF2B5EF4-FFF2-40B4-BE49-F238E27FC236}">
                  <a16:creationId xmlns:a16="http://schemas.microsoft.com/office/drawing/2014/main" id="{3AB27E6B-5064-40EE-97F9-C3E5154AB4BA}"/>
                </a:ext>
              </a:extLst>
            </p:cNvPr>
            <p:cNvSpPr>
              <a:spLocks noChangeArrowheads="1"/>
            </p:cNvSpPr>
            <p:nvPr/>
          </p:nvSpPr>
          <p:spPr bwMode="auto">
            <a:xfrm>
              <a:off x="2776648" y="3446463"/>
              <a:ext cx="899125" cy="287337"/>
            </a:xfrm>
            <a:prstGeom prst="rect">
              <a:avLst/>
            </a:prstGeom>
            <a:noFill/>
            <a:ln w="635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4" name="矩形 3">
              <a:extLst>
                <a:ext uri="{FF2B5EF4-FFF2-40B4-BE49-F238E27FC236}">
                  <a16:creationId xmlns:a16="http://schemas.microsoft.com/office/drawing/2014/main" id="{71BC3DF3-15B9-4074-A084-4F346B3CBCD3}"/>
                </a:ext>
              </a:extLst>
            </p:cNvPr>
            <p:cNvSpPr/>
            <p:nvPr/>
          </p:nvSpPr>
          <p:spPr>
            <a:xfrm>
              <a:off x="2460150" y="2412955"/>
              <a:ext cx="2339173" cy="606434"/>
            </a:xfrm>
            <a:prstGeom prst="rect">
              <a:avLst/>
            </a:prstGeom>
            <a:solidFill>
              <a:schemeClr val="bg1"/>
            </a:solidFill>
          </p:spPr>
          <p:txBody>
            <a:bodyPr>
              <a:spAutoFit/>
            </a:bodyPr>
            <a:lstStyle/>
            <a:p>
              <a:pPr algn="ctr">
                <a:spcAft>
                  <a:spcPts val="0"/>
                </a:spcAft>
                <a:defRPr/>
              </a:pPr>
              <a:r>
                <a:rPr lang="en-US" altLang="zh-CN" b="1" kern="100" dirty="0">
                  <a:solidFill>
                    <a:srgbClr val="FF0000"/>
                  </a:solidFill>
                  <a:cs typeface="Times New Roman" panose="02020603050405020304" pitchFamily="18" charset="0"/>
                </a:rPr>
                <a:t>1.  Select xc7z020clg484-1 as the following part</a:t>
              </a:r>
              <a:endParaRPr lang="zh-CN" altLang="zh-CN" b="1" kern="100" dirty="0">
                <a:solidFill>
                  <a:srgbClr val="FF0000"/>
                </a:solidFill>
                <a:cs typeface="Times New Roman" panose="02020603050405020304" pitchFamily="18" charset="0"/>
              </a:endParaRPr>
            </a:p>
          </p:txBody>
        </p:sp>
      </p:grpSp>
      <p:sp>
        <p:nvSpPr>
          <p:cNvPr id="17411" name="矩形 4">
            <a:extLst>
              <a:ext uri="{FF2B5EF4-FFF2-40B4-BE49-F238E27FC236}">
                <a16:creationId xmlns:a16="http://schemas.microsoft.com/office/drawing/2014/main" id="{D0E07771-163F-445E-B471-3EC65BF8DACD}"/>
              </a:ext>
            </a:extLst>
          </p:cNvPr>
          <p:cNvSpPr>
            <a:spLocks noChangeArrowheads="1"/>
          </p:cNvSpPr>
          <p:nvPr/>
        </p:nvSpPr>
        <p:spPr bwMode="auto">
          <a:xfrm>
            <a:off x="6540104" y="4601766"/>
            <a:ext cx="834628"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6" name="矩形 15">
            <a:extLst>
              <a:ext uri="{FF2B5EF4-FFF2-40B4-BE49-F238E27FC236}">
                <a16:creationId xmlns:a16="http://schemas.microsoft.com/office/drawing/2014/main" id="{3258C09A-61FC-4F4B-92C6-A8E1F60132D7}"/>
              </a:ext>
            </a:extLst>
          </p:cNvPr>
          <p:cNvSpPr/>
          <p:nvPr/>
        </p:nvSpPr>
        <p:spPr bwMode="auto">
          <a:xfrm>
            <a:off x="6825854" y="4256485"/>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2. Click here</a:t>
            </a:r>
            <a:endParaRPr lang="zh-CN" altLang="en-US" b="1" dirty="0">
              <a:solidFill>
                <a:srgbClr val="FF0000"/>
              </a:solidFill>
            </a:endParaRPr>
          </a:p>
        </p:txBody>
      </p:sp>
      <p:sp>
        <p:nvSpPr>
          <p:cNvPr id="17413" name="标题 1">
            <a:extLst>
              <a:ext uri="{FF2B5EF4-FFF2-40B4-BE49-F238E27FC236}">
                <a16:creationId xmlns:a16="http://schemas.microsoft.com/office/drawing/2014/main" id="{778FB338-897F-47A8-8310-80092FE37B64}"/>
              </a:ext>
            </a:extLst>
          </p:cNvPr>
          <p:cNvSpPr txBox="1">
            <a:spLocks noChangeArrowheads="1"/>
          </p:cNvSpPr>
          <p:nvPr/>
        </p:nvSpPr>
        <p:spPr bwMode="auto">
          <a:xfrm>
            <a:off x="267891" y="1035844"/>
            <a:ext cx="1865709"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1. Create New Hardware </a:t>
            </a:r>
            <a:r>
              <a:rPr lang="en-US" altLang="zh-CN" sz="3000" b="1" dirty="0">
                <a:solidFill>
                  <a:srgbClr val="FF0000"/>
                </a:solidFill>
                <a:latin typeface="Calibri Light" panose="020F0302020204030204" pitchFamily="34" charset="0"/>
                <a:ea typeface="等线 Light" panose="02010600030101010101" pitchFamily="2" charset="-122"/>
              </a:rPr>
              <a:t>Project</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-step5</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ED644DE-597A-0751-111D-AC863D1B3269}"/>
              </a:ext>
            </a:extLst>
          </p:cNvPr>
          <p:cNvGraphicFramePr>
            <a:graphicFrameLocks noGrp="1"/>
          </p:cNvGraphicFramePr>
          <p:nvPr>
            <p:extLst>
              <p:ext uri="{D42A27DB-BD31-4B8C-83A1-F6EECF244321}">
                <p14:modId xmlns:p14="http://schemas.microsoft.com/office/powerpoint/2010/main" val="3066101220"/>
              </p:ext>
            </p:extLst>
          </p:nvPr>
        </p:nvGraphicFramePr>
        <p:xfrm>
          <a:off x="353762" y="688569"/>
          <a:ext cx="8367582" cy="2091207"/>
        </p:xfrm>
        <a:graphic>
          <a:graphicData uri="http://schemas.openxmlformats.org/drawingml/2006/table">
            <a:tbl>
              <a:tblPr firstRow="1" bandRow="1">
                <a:tableStyleId>{21E4AEA4-8DFA-4A89-87EB-49C32662AFE0}</a:tableStyleId>
              </a:tblPr>
              <a:tblGrid>
                <a:gridCol w="1690430">
                  <a:extLst>
                    <a:ext uri="{9D8B030D-6E8A-4147-A177-3AD203B41FA5}">
                      <a16:colId xmlns:a16="http://schemas.microsoft.com/office/drawing/2014/main" val="20000"/>
                    </a:ext>
                  </a:extLst>
                </a:gridCol>
                <a:gridCol w="2942464">
                  <a:extLst>
                    <a:ext uri="{9D8B030D-6E8A-4147-A177-3AD203B41FA5}">
                      <a16:colId xmlns:a16="http://schemas.microsoft.com/office/drawing/2014/main" val="20001"/>
                    </a:ext>
                  </a:extLst>
                </a:gridCol>
                <a:gridCol w="1166341">
                  <a:extLst>
                    <a:ext uri="{9D8B030D-6E8A-4147-A177-3AD203B41FA5}">
                      <a16:colId xmlns:a16="http://schemas.microsoft.com/office/drawing/2014/main" val="20002"/>
                    </a:ext>
                  </a:extLst>
                </a:gridCol>
                <a:gridCol w="1026540">
                  <a:extLst>
                    <a:ext uri="{9D8B030D-6E8A-4147-A177-3AD203B41FA5}">
                      <a16:colId xmlns:a16="http://schemas.microsoft.com/office/drawing/2014/main" val="1148028279"/>
                    </a:ext>
                  </a:extLst>
                </a:gridCol>
                <a:gridCol w="1541807">
                  <a:extLst>
                    <a:ext uri="{9D8B030D-6E8A-4147-A177-3AD203B41FA5}">
                      <a16:colId xmlns:a16="http://schemas.microsoft.com/office/drawing/2014/main" val="1177798490"/>
                    </a:ext>
                  </a:extLst>
                </a:gridCol>
              </a:tblGrid>
              <a:tr h="412775">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实施建议</a:t>
                      </a:r>
                    </a:p>
                  </a:txBody>
                  <a:tcPr marL="68580" marR="68580" marT="34290" marB="34290" anchor="ctr" anchorCtr="1"/>
                </a:tc>
                <a:tc>
                  <a:txBody>
                    <a:bodyPr/>
                    <a:lstStyle/>
                    <a:p>
                      <a:pPr algn="ctr"/>
                      <a:r>
                        <a:rPr lang="zh-CN" altLang="en-US" sz="1500" b="1" dirty="0">
                          <a:solidFill>
                            <a:schemeClr val="bg1"/>
                          </a:solidFill>
                          <a:latin typeface="+mn-ea"/>
                          <a:ea typeface="+mn-ea"/>
                        </a:rPr>
                        <a:t>项目</a:t>
                      </a:r>
                      <a:r>
                        <a:rPr lang="en-US" altLang="zh-CN" sz="1500" b="1" dirty="0">
                          <a:solidFill>
                            <a:schemeClr val="bg1"/>
                          </a:solidFill>
                          <a:latin typeface="+mn-ea"/>
                          <a:ea typeface="+mn-ea"/>
                        </a:rPr>
                        <a:t>1</a:t>
                      </a:r>
                      <a:r>
                        <a:rPr lang="zh-CN" altLang="en-US" sz="1500" b="1" dirty="0">
                          <a:solidFill>
                            <a:schemeClr val="bg1"/>
                          </a:solidFill>
                          <a:latin typeface="+mn-ea"/>
                          <a:ea typeface="+mn-ea"/>
                        </a:rPr>
                        <a:t>阶段性检查节点</a:t>
                      </a:r>
                    </a:p>
                  </a:txBody>
                  <a:tcPr marL="68580" marR="68580" marT="34290" marB="34290" anchor="ctr" anchorCtr="1"/>
                </a:tc>
                <a:tc>
                  <a:txBody>
                    <a:bodyPr/>
                    <a:lstStyle/>
                    <a:p>
                      <a:pPr algn="ctr"/>
                      <a:r>
                        <a:rPr lang="zh-CN" altLang="en-US" sz="1500" b="1" dirty="0">
                          <a:solidFill>
                            <a:schemeClr val="bg1"/>
                          </a:solidFill>
                          <a:latin typeface="+mn-ea"/>
                          <a:ea typeface="+mn-ea"/>
                        </a:rPr>
                        <a:t>操作分值</a:t>
                      </a:r>
                    </a:p>
                  </a:txBody>
                  <a:tcPr marL="68580" marR="68580" marT="34290" marB="34290" anchor="ctr" anchorCtr="1"/>
                </a:tc>
                <a:tc>
                  <a:txBody>
                    <a:bodyPr/>
                    <a:lstStyle/>
                    <a:p>
                      <a:pPr algn="ctr"/>
                      <a:r>
                        <a:rPr lang="zh-CN" altLang="en-US" sz="1500" b="1" dirty="0">
                          <a:solidFill>
                            <a:schemeClr val="bg1"/>
                          </a:solidFill>
                          <a:latin typeface="+mn-ea"/>
                          <a:ea typeface="+mn-ea"/>
                        </a:rPr>
                        <a:t>报告分值</a:t>
                      </a:r>
                    </a:p>
                  </a:txBody>
                  <a:tcPr marL="68580" marR="68580" marT="34290" marB="34290" anchor="ctr" anchorCtr="1"/>
                </a:tc>
                <a:tc>
                  <a:txBody>
                    <a:bodyPr/>
                    <a:lstStyle/>
                    <a:p>
                      <a:pPr algn="ctr"/>
                      <a:r>
                        <a:rPr lang="zh-CN" altLang="en-US" sz="1500" b="1" dirty="0">
                          <a:solidFill>
                            <a:schemeClr val="bg1"/>
                          </a:solidFill>
                          <a:latin typeface="+mn-ea"/>
                          <a:ea typeface="+mn-ea"/>
                        </a:rPr>
                        <a:t>报告提交时间</a:t>
                      </a:r>
                    </a:p>
                  </a:txBody>
                  <a:tcPr marL="68580" marR="68580" marT="34290" marB="34290" anchor="ctr" anchorCtr="1"/>
                </a:tc>
                <a:extLst>
                  <a:ext uri="{0D108BD9-81ED-4DB2-BD59-A6C34878D82A}">
                    <a16:rowId xmlns:a16="http://schemas.microsoft.com/office/drawing/2014/main" val="10000"/>
                  </a:ext>
                </a:extLst>
              </a:tr>
              <a:tr h="386080">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1</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tx1"/>
                          </a:solidFill>
                          <a:latin typeface="+mn-ea"/>
                          <a:ea typeface="+mn-ea"/>
                          <a:cs typeface="Times New Roman" panose="02020603050405020304" pitchFamily="18" charset="0"/>
                        </a:rPr>
                        <a:t>EDA</a:t>
                      </a:r>
                      <a:r>
                        <a:rPr lang="zh-CN" altLang="en-US" sz="1400" b="1" kern="100" dirty="0">
                          <a:solidFill>
                            <a:schemeClr val="tx1"/>
                          </a:solidFill>
                          <a:latin typeface="+mn-ea"/>
                          <a:ea typeface="+mn-ea"/>
                          <a:cs typeface="Times New Roman" panose="02020603050405020304" pitchFamily="18" charset="0"/>
                        </a:rPr>
                        <a:t>技术基础</a:t>
                      </a:r>
                      <a:r>
                        <a:rPr lang="en-US" altLang="zh-CN" sz="1400" b="1" kern="100" dirty="0">
                          <a:solidFill>
                            <a:schemeClr val="tx1"/>
                          </a:solidFill>
                          <a:latin typeface="+mn-ea"/>
                          <a:ea typeface="+mn-ea"/>
                          <a:cs typeface="Times New Roman" panose="02020603050405020304" pitchFamily="18" charset="0"/>
                        </a:rPr>
                        <a:t>(38</a:t>
                      </a:r>
                      <a:r>
                        <a:rPr lang="zh-CN" altLang="en-US" sz="1400" b="1" kern="100" dirty="0">
                          <a:solidFill>
                            <a:schemeClr val="tx1"/>
                          </a:solidFill>
                          <a:latin typeface="+mn-ea"/>
                          <a:ea typeface="+mn-ea"/>
                          <a:cs typeface="Times New Roman" panose="02020603050405020304" pitchFamily="18" charset="0"/>
                        </a:rPr>
                        <a:t>译码器</a:t>
                      </a:r>
                      <a:r>
                        <a:rPr lang="en-US" altLang="zh-CN" sz="1400" b="1" kern="100" dirty="0">
                          <a:solidFill>
                            <a:schemeClr val="tx1"/>
                          </a:solidFill>
                          <a:latin typeface="+mn-ea"/>
                          <a:ea typeface="+mn-ea"/>
                          <a:cs typeface="Times New Roman" panose="02020603050405020304" pitchFamily="18" charset="0"/>
                        </a:rPr>
                        <a:t>&amp;</a:t>
                      </a:r>
                      <a:r>
                        <a:rPr lang="zh-CN" altLang="en-US" sz="1400" b="1" kern="100" dirty="0">
                          <a:solidFill>
                            <a:schemeClr val="tx1"/>
                          </a:solidFill>
                          <a:latin typeface="+mn-ea"/>
                          <a:ea typeface="+mn-ea"/>
                          <a:cs typeface="Times New Roman" panose="02020603050405020304" pitchFamily="18" charset="0"/>
                        </a:rPr>
                        <a:t>流水灯</a:t>
                      </a:r>
                      <a:r>
                        <a:rPr lang="en-US" altLang="zh-CN" sz="1400" b="1" kern="100" dirty="0">
                          <a:solidFill>
                            <a:schemeClr val="tx1"/>
                          </a:solidFill>
                          <a:latin typeface="+mn-ea"/>
                          <a:ea typeface="+mn-ea"/>
                          <a:cs typeface="Times New Roman" panose="02020603050405020304" pitchFamily="18" charset="0"/>
                        </a:rPr>
                        <a:t>)</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tc>
                <a:tc>
                  <a:txBody>
                    <a:bodyPr/>
                    <a:lstStyle/>
                    <a:p>
                      <a:pPr algn="ctr"/>
                      <a:r>
                        <a:rPr lang="en-US" altLang="zh-CN" sz="1400" b="1" kern="100" dirty="0">
                          <a:solidFill>
                            <a:schemeClr val="tx1"/>
                          </a:solidFill>
                          <a:latin typeface="+mn-ea"/>
                          <a:ea typeface="+mn-ea"/>
                          <a:cs typeface="Times New Roman" panose="02020603050405020304" pitchFamily="18" charset="0"/>
                        </a:rPr>
                        <a:t>2%</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ctr"/>
                      <a:r>
                        <a:rPr lang="en-US" altLang="zh-CN" sz="1400" b="1" kern="100" dirty="0">
                          <a:solidFill>
                            <a:schemeClr val="tx1"/>
                          </a:solidFill>
                          <a:latin typeface="+mn-ea"/>
                          <a:ea typeface="+mn-ea"/>
                          <a:cs typeface="Times New Roman" panose="02020603050405020304" pitchFamily="18" charset="0"/>
                        </a:rPr>
                        <a:t>1%</a:t>
                      </a: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tc>
                  <a:txBody>
                    <a:bodyPr/>
                    <a:lstStyle/>
                    <a:p>
                      <a:pPr algn="ctr"/>
                      <a:r>
                        <a:rPr lang="zh-CN" altLang="en-US" sz="1400" b="1" kern="100" dirty="0">
                          <a:solidFill>
                            <a:schemeClr val="tx1"/>
                          </a:solidFill>
                          <a:latin typeface="+mn-ea"/>
                          <a:ea typeface="+mn-ea"/>
                          <a:cs typeface="Times New Roman" panose="02020603050405020304" pitchFamily="18" charset="0"/>
                        </a:rPr>
                        <a:t>阶段</a:t>
                      </a:r>
                      <a:r>
                        <a:rPr lang="en-US" altLang="zh-CN" sz="1400" b="1" kern="100" dirty="0">
                          <a:solidFill>
                            <a:schemeClr val="tx1"/>
                          </a:solidFill>
                          <a:latin typeface="+mn-ea"/>
                          <a:ea typeface="+mn-ea"/>
                          <a:cs typeface="Times New Roman" panose="02020603050405020304" pitchFamily="18" charset="0"/>
                        </a:rPr>
                        <a:t>2</a:t>
                      </a:r>
                      <a:r>
                        <a:rPr lang="zh-CN" altLang="en-US" sz="1400" b="1" kern="100" dirty="0">
                          <a:solidFill>
                            <a:schemeClr val="tx1"/>
                          </a:solidFill>
                          <a:latin typeface="+mn-ea"/>
                          <a:ea typeface="+mn-ea"/>
                          <a:cs typeface="Times New Roman" panose="02020603050405020304" pitchFamily="18" charset="0"/>
                        </a:rPr>
                        <a:t>前</a:t>
                      </a:r>
                    </a:p>
                  </a:txBody>
                  <a:tcPr marL="68580" marR="68580" marT="34290" marB="34290" anchor="ctr" anchorCtr="1"/>
                </a:tc>
                <a:extLst>
                  <a:ext uri="{0D108BD9-81ED-4DB2-BD59-A6C34878D82A}">
                    <a16:rowId xmlns:a16="http://schemas.microsoft.com/office/drawing/2014/main" val="10001"/>
                  </a:ext>
                </a:extLst>
              </a:tr>
              <a:tr h="457327">
                <a:tc>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algn="l"/>
                      <a:r>
                        <a:rPr lang="en-US" altLang="zh-CN" sz="1400" b="1" kern="100" dirty="0">
                          <a:solidFill>
                            <a:schemeClr val="bg1">
                              <a:lumMod val="85000"/>
                            </a:schemeClr>
                          </a:solidFill>
                          <a:latin typeface="+mn-ea"/>
                          <a:ea typeface="+mn-ea"/>
                          <a:cs typeface="Times New Roman" panose="02020603050405020304" pitchFamily="18" charset="0"/>
                        </a:rPr>
                        <a:t>CPU</a:t>
                      </a:r>
                      <a:r>
                        <a:rPr lang="zh-CN" altLang="en-US" sz="1400" b="1" kern="100" dirty="0">
                          <a:solidFill>
                            <a:schemeClr val="bg1">
                              <a:lumMod val="85000"/>
                            </a:schemeClr>
                          </a:solidFill>
                          <a:latin typeface="+mn-ea"/>
                          <a:ea typeface="+mn-ea"/>
                          <a:cs typeface="Times New Roman" panose="02020603050405020304" pitchFamily="18" charset="0"/>
                        </a:rPr>
                        <a:t>数据通路设计</a:t>
                      </a:r>
                    </a:p>
                  </a:txBody>
                  <a:tcPr marL="68580" marR="68580" marT="34290" marB="34290" anchor="ctr"/>
                </a:tc>
                <a:tc>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1%</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rowSpan="3">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项目结束两周内</a:t>
                      </a:r>
                    </a:p>
                  </a:txBody>
                  <a:tcPr marL="68580" marR="68580" marT="34290" marB="34290" anchor="ctr" anchorCtr="1"/>
                </a:tc>
                <a:extLst>
                  <a:ext uri="{0D108BD9-81ED-4DB2-BD59-A6C34878D82A}">
                    <a16:rowId xmlns:a16="http://schemas.microsoft.com/office/drawing/2014/main" val="10002"/>
                  </a:ext>
                </a:extLst>
              </a:tr>
              <a:tr h="440817">
                <a:tc>
                  <a:txBody>
                    <a:bodyPr/>
                    <a:lstStyle/>
                    <a:p>
                      <a:pPr algn="ctr"/>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3</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lumMod val="85000"/>
                            </a:schemeClr>
                          </a:solidFill>
                          <a:latin typeface="+mn-ea"/>
                          <a:ea typeface="+mn-ea"/>
                          <a:cs typeface="Times New Roman" panose="02020603050405020304" pitchFamily="18" charset="0"/>
                        </a:rPr>
                        <a:t>CPU</a:t>
                      </a:r>
                      <a:r>
                        <a:rPr lang="zh-CN" altLang="en-US" sz="1400" b="1" kern="100" dirty="0">
                          <a:solidFill>
                            <a:schemeClr val="bg1">
                              <a:lumMod val="85000"/>
                            </a:schemeClr>
                          </a:solidFill>
                          <a:latin typeface="+mn-ea"/>
                          <a:ea typeface="+mn-ea"/>
                          <a:cs typeface="Times New Roman" panose="02020603050405020304" pitchFamily="18" charset="0"/>
                        </a:rPr>
                        <a:t>控制器设计</a:t>
                      </a:r>
                    </a:p>
                  </a:txBody>
                  <a:tcPr marL="68580" marR="68580" marT="34290" marB="34290" anchor="ctr"/>
                </a:tc>
                <a:tc>
                  <a:txBody>
                    <a:bodyPr/>
                    <a:lstStyle/>
                    <a:p>
                      <a:pPr algn="ctr"/>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94208">
                <a:tc>
                  <a:txBody>
                    <a:bodyPr/>
                    <a:lstStyle/>
                    <a:p>
                      <a:pPr marL="0" algn="ctr" defTabSz="685783" rtl="0" eaLnBrk="1" latinLnBrk="0" hangingPunct="1"/>
                      <a:r>
                        <a:rPr lang="zh-CN" altLang="en-US" sz="1400" b="1" kern="100" dirty="0">
                          <a:solidFill>
                            <a:schemeClr val="bg1">
                              <a:lumMod val="85000"/>
                            </a:schemeClr>
                          </a:solidFill>
                          <a:latin typeface="+mn-ea"/>
                          <a:ea typeface="+mn-ea"/>
                          <a:cs typeface="Times New Roman" panose="02020603050405020304" pitchFamily="18" charset="0"/>
                        </a:rPr>
                        <a:t>阶段</a:t>
                      </a:r>
                      <a:r>
                        <a:rPr lang="en-US" altLang="zh-CN" sz="1400" b="1" kern="100" dirty="0">
                          <a:solidFill>
                            <a:schemeClr val="bg1">
                              <a:lumMod val="85000"/>
                            </a:schemeClr>
                          </a:solidFill>
                          <a:latin typeface="+mn-ea"/>
                          <a:ea typeface="+mn-ea"/>
                          <a:cs typeface="Times New Roman" panose="02020603050405020304" pitchFamily="18" charset="0"/>
                        </a:rPr>
                        <a:t>4</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sz="1400" b="1" kern="100" dirty="0">
                          <a:solidFill>
                            <a:schemeClr val="bg1">
                              <a:lumMod val="85000"/>
                            </a:schemeClr>
                          </a:solidFill>
                          <a:latin typeface="+mn-ea"/>
                          <a:ea typeface="+mn-ea"/>
                          <a:cs typeface="Times New Roman" panose="02020603050405020304" pitchFamily="18" charset="0"/>
                        </a:rPr>
                        <a:t>CPU</a:t>
                      </a:r>
                      <a:r>
                        <a:rPr lang="zh-CN" altLang="en-US" sz="1400" b="1" kern="100" dirty="0">
                          <a:solidFill>
                            <a:schemeClr val="bg1">
                              <a:lumMod val="85000"/>
                            </a:schemeClr>
                          </a:solidFill>
                          <a:latin typeface="+mn-ea"/>
                          <a:ea typeface="+mn-ea"/>
                          <a:cs typeface="Times New Roman" panose="02020603050405020304" pitchFamily="18" charset="0"/>
                        </a:rPr>
                        <a:t>整合与验证</a:t>
                      </a:r>
                    </a:p>
                  </a:txBody>
                  <a:tcPr marL="68580" marR="68580" marT="34290" marB="34290" anchor="ctr">
                    <a:solidFill>
                      <a:srgbClr val="F4E9E9"/>
                    </a:solidFill>
                  </a:tcPr>
                </a:tc>
                <a:tc>
                  <a:txBody>
                    <a:bodyPr/>
                    <a:lstStyle/>
                    <a:p>
                      <a:pPr marL="0" algn="l" defTabSz="685783" rtl="0" eaLnBrk="1" latinLnBrk="0" hangingPunct="1"/>
                      <a:r>
                        <a:rPr lang="en-US" altLang="zh-CN" sz="1400" b="1" kern="100" dirty="0">
                          <a:solidFill>
                            <a:schemeClr val="bg1">
                              <a:lumMod val="85000"/>
                            </a:schemeClr>
                          </a:solidFill>
                          <a:latin typeface="+mn-ea"/>
                          <a:ea typeface="+mn-ea"/>
                          <a:cs typeface="Times New Roman" panose="02020603050405020304" pitchFamily="18" charset="0"/>
                        </a:rPr>
                        <a:t>2%</a:t>
                      </a:r>
                      <a:endParaRPr lang="zh-CN" altLang="en-US" sz="1400" b="1" kern="100" dirty="0">
                        <a:solidFill>
                          <a:schemeClr val="bg1">
                            <a:lumMod val="85000"/>
                          </a:schemeClr>
                        </a:solidFill>
                        <a:latin typeface="+mn-ea"/>
                        <a:ea typeface="+mn-ea"/>
                        <a:cs typeface="Times New Roman" panose="02020603050405020304" pitchFamily="18" charset="0"/>
                      </a:endParaRPr>
                    </a:p>
                  </a:txBody>
                  <a:tcPr marL="68580" marR="68580" marT="34290" marB="34290" anchor="ctr" anchorCtr="1">
                    <a:solidFill>
                      <a:srgbClr val="F4E9E9"/>
                    </a:solidFill>
                  </a:tcPr>
                </a:tc>
                <a:tc vMerge="1">
                  <a:txBody>
                    <a:bodyPr/>
                    <a:lstStyle/>
                    <a:p>
                      <a:pPr algn="ctr"/>
                      <a:endParaRPr lang="zh-CN" altLang="en-US" sz="1870" b="1" kern="100" dirty="0">
                        <a:solidFill>
                          <a:schemeClr val="tx1"/>
                        </a:solidFill>
                        <a:latin typeface="+mn-ea"/>
                        <a:ea typeface="+mn-ea"/>
                        <a:cs typeface="Times New Roman" panose="02020603050405020304" pitchFamily="18" charset="0"/>
                      </a:endParaRPr>
                    </a:p>
                  </a:txBody>
                  <a:tcPr/>
                </a:tc>
                <a:tc vMerge="1">
                  <a:txBody>
                    <a:bodyPr/>
                    <a:lstStyle/>
                    <a:p>
                      <a:pPr algn="ctr"/>
                      <a:endParaRPr lang="zh-CN" altLang="en-US" sz="1400" b="1" kern="100" dirty="0">
                        <a:solidFill>
                          <a:schemeClr val="tx1"/>
                        </a:solidFill>
                        <a:latin typeface="+mn-ea"/>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554BDB28-46B0-CBB6-12B0-B4299D976E1A}"/>
              </a:ext>
            </a:extLst>
          </p:cNvPr>
          <p:cNvSpPr txBox="1"/>
          <p:nvPr/>
        </p:nvSpPr>
        <p:spPr>
          <a:xfrm>
            <a:off x="331649" y="2893416"/>
            <a:ext cx="7829550" cy="1577355"/>
          </a:xfrm>
          <a:prstGeom prst="rect">
            <a:avLst/>
          </a:prstGeom>
          <a:noFill/>
        </p:spPr>
        <p:txBody>
          <a:bodyPr lIns="68580" tIns="34290" rIns="68580" bIns="34290">
            <a:spAutoFit/>
          </a:bodyPr>
          <a:lstStyle/>
          <a:p>
            <a:pPr algn="just" eaLnBrk="1" fontAlgn="auto" hangingPunct="1">
              <a:lnSpc>
                <a:spcPct val="150000"/>
              </a:lnSpc>
              <a:spcBef>
                <a:spcPts val="450"/>
              </a:spcBef>
              <a:spcAft>
                <a:spcPts val="0"/>
              </a:spcAft>
              <a:defRPr/>
            </a:pPr>
            <a:r>
              <a:rPr lang="zh-CN" altLang="en-US" sz="15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项目计划</a:t>
            </a:r>
            <a:endParaRPr lang="en-US" altLang="zh-CN" sz="1400" b="1"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分</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4</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周</a:t>
            </a:r>
            <a:r>
              <a:rPr lang="zh-CN" altLang="en-US" sz="1400" b="1" kern="100" dirty="0">
                <a:latin typeface="Times New Roman" panose="02020603050405020304" pitchFamily="18" charset="0"/>
                <a:ea typeface="+mn-ea"/>
                <a:cs typeface="Times New Roman" panose="02020603050405020304" pitchFamily="18" charset="0"/>
                <a:sym typeface="+mn-ea"/>
              </a:rPr>
              <a:t>实施</a:t>
            </a:r>
            <a:r>
              <a:rPr lang="zh-CN" altLang="zh-CN" sz="1400" b="1" kern="100" dirty="0">
                <a:latin typeface="Times New Roman" panose="02020603050405020304" pitchFamily="18" charset="0"/>
                <a:ea typeface="+mn-ea"/>
                <a:cs typeface="Times New Roman" panose="02020603050405020304" pitchFamily="18" charset="0"/>
                <a:sym typeface="+mn-ea"/>
              </a:rPr>
              <a:t>，每班学生实验时间固定</a:t>
            </a:r>
            <a:r>
              <a:rPr lang="zh-CN" altLang="en-US" sz="1400" b="1" kern="100" dirty="0">
                <a:latin typeface="Times New Roman" panose="02020603050405020304" pitchFamily="18" charset="0"/>
                <a:ea typeface="+mn-ea"/>
                <a:cs typeface="Times New Roman" panose="02020603050405020304" pitchFamily="18" charset="0"/>
                <a:sym typeface="+mn-ea"/>
              </a:rPr>
              <a:t>。</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每次</a:t>
            </a:r>
            <a:r>
              <a:rPr lang="zh-CN" altLang="zh-CN" sz="1400" b="1" kern="100" dirty="0">
                <a:latin typeface="Times New Roman" panose="02020603050405020304" pitchFamily="18" charset="0"/>
                <a:ea typeface="+mn-ea"/>
                <a:cs typeface="Times New Roman" panose="02020603050405020304" pitchFamily="18" charset="0"/>
                <a:sym typeface="+mn-ea"/>
              </a:rPr>
              <a:t>实验</a:t>
            </a:r>
            <a:r>
              <a:rPr lang="zh-CN" altLang="en-US" sz="1400" b="1" kern="100" dirty="0">
                <a:latin typeface="Times New Roman" panose="02020603050405020304" pitchFamily="18" charset="0"/>
                <a:ea typeface="+mn-ea"/>
                <a:cs typeface="Times New Roman" panose="02020603050405020304" pitchFamily="18" charset="0"/>
                <a:sym typeface="+mn-ea"/>
              </a:rPr>
              <a:t>持续</a:t>
            </a:r>
            <a:r>
              <a:rPr lang="en-US"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3</a:t>
            </a:r>
            <a:r>
              <a:rPr lang="zh-CN" altLang="zh-CN" sz="1400" b="1" kern="100" dirty="0">
                <a:solidFill>
                  <a:srgbClr val="FF0000"/>
                </a:solidFill>
                <a:latin typeface="Times New Roman" panose="02020603050405020304" pitchFamily="18" charset="0"/>
                <a:ea typeface="+mn-ea"/>
                <a:cs typeface="Times New Roman" panose="02020603050405020304" pitchFamily="18" charset="0"/>
                <a:sym typeface="+mn-ea"/>
              </a:rPr>
              <a:t>个小时</a:t>
            </a:r>
            <a:r>
              <a:rPr lang="zh-CN" altLang="en-US" sz="1400" b="1" kern="100" dirty="0">
                <a:latin typeface="Times New Roman" panose="02020603050405020304" pitchFamily="18" charset="0"/>
                <a:ea typeface="+mn-ea"/>
                <a:cs typeface="Times New Roman" panose="02020603050405020304" pitchFamily="18" charset="0"/>
                <a:sym typeface="+mn-ea"/>
              </a:rPr>
              <a:t>，</a:t>
            </a:r>
            <a:r>
              <a:rPr lang="en-US" altLang="zh-CN" sz="1400" b="1" kern="100" dirty="0">
                <a:latin typeface="Times New Roman" panose="02020603050405020304" pitchFamily="18" charset="0"/>
                <a:ea typeface="+mn-ea"/>
                <a:cs typeface="Times New Roman" panose="02020603050405020304" pitchFamily="18" charset="0"/>
                <a:sym typeface="+mn-ea"/>
              </a:rPr>
              <a:t>4</a:t>
            </a:r>
            <a:r>
              <a:rPr lang="zh-CN" altLang="en-US" sz="1400" b="1" kern="100" dirty="0">
                <a:latin typeface="Times New Roman" panose="02020603050405020304" pitchFamily="18" charset="0"/>
                <a:ea typeface="+mn-ea"/>
                <a:cs typeface="Times New Roman" panose="02020603050405020304" pitchFamily="18" charset="0"/>
                <a:sym typeface="+mn-ea"/>
              </a:rPr>
              <a:t>学时，不允许迟到早退。</a:t>
            </a:r>
            <a:endParaRPr lang="en-US" altLang="zh-CN" sz="1400" b="1" kern="100" dirty="0">
              <a:latin typeface="Times New Roman" panose="02020603050405020304" pitchFamily="18" charset="0"/>
              <a:ea typeface="+mn-ea"/>
              <a:cs typeface="Times New Roman" panose="02020603050405020304" pitchFamily="18" charset="0"/>
              <a:sym typeface="+mn-ea"/>
            </a:endParaRPr>
          </a:p>
          <a:p>
            <a:pPr marL="385763" indent="-385763" algn="just" eaLnBrk="1" fontAlgn="auto" hangingPunct="1">
              <a:lnSpc>
                <a:spcPct val="150000"/>
              </a:lnSpc>
              <a:spcBef>
                <a:spcPts val="450"/>
              </a:spcBef>
              <a:spcAft>
                <a:spcPts val="0"/>
              </a:spcAft>
              <a:buFont typeface="+mj-lt"/>
              <a:buAutoNum type="arabicPeriod"/>
              <a:defRPr/>
            </a:pPr>
            <a:r>
              <a:rPr lang="zh-CN" altLang="en-US" sz="1400" b="1" kern="100" dirty="0">
                <a:latin typeface="Times New Roman" panose="02020603050405020304" pitchFamily="18" charset="0"/>
                <a:ea typeface="+mn-ea"/>
                <a:cs typeface="Times New Roman" panose="02020603050405020304" pitchFamily="18" charset="0"/>
                <a:sym typeface="+mn-ea"/>
              </a:rPr>
              <a:t>如实验时间安排确有问题的，必须和实验老师确认后才能</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调换时间</a:t>
            </a:r>
            <a:r>
              <a:rPr lang="zh-CN" altLang="en-US" sz="1400" b="1" kern="100" dirty="0">
                <a:latin typeface="Times New Roman" panose="02020603050405020304" pitchFamily="18" charset="0"/>
                <a:ea typeface="+mn-ea"/>
                <a:cs typeface="Times New Roman" panose="02020603050405020304" pitchFamily="18" charset="0"/>
                <a:sym typeface="+mn-ea"/>
              </a:rPr>
              <a:t>，但需</a:t>
            </a:r>
            <a:r>
              <a:rPr lang="zh-CN" altLang="en-US" sz="1400" b="1" kern="100" dirty="0">
                <a:solidFill>
                  <a:srgbClr val="FF0000"/>
                </a:solidFill>
                <a:latin typeface="Times New Roman" panose="02020603050405020304" pitchFamily="18" charset="0"/>
                <a:ea typeface="+mn-ea"/>
                <a:cs typeface="Times New Roman" panose="02020603050405020304" pitchFamily="18" charset="0"/>
                <a:sym typeface="+mn-ea"/>
              </a:rPr>
              <a:t>自备电脑</a:t>
            </a:r>
            <a:r>
              <a:rPr lang="zh-CN" altLang="en-US" sz="1400" b="1" kern="100" dirty="0">
                <a:latin typeface="Times New Roman" panose="02020603050405020304" pitchFamily="18" charset="0"/>
                <a:ea typeface="+mn-ea"/>
                <a:cs typeface="Times New Roman" panose="02020603050405020304" pitchFamily="18" charset="0"/>
                <a:sym typeface="+mn-ea"/>
              </a:rPr>
              <a:t>。</a:t>
            </a:r>
            <a:endParaRPr lang="en-US" altLang="zh-CN" sz="1400" b="1" kern="100" dirty="0">
              <a:latin typeface="Times New Roman" panose="02020603050405020304" pitchFamily="18" charset="0"/>
              <a:ea typeface="+mn-ea"/>
              <a:cs typeface="Times New Roman" panose="02020603050405020304" pitchFamily="18" charset="0"/>
              <a:sym typeface="+mn-ea"/>
            </a:endParaRPr>
          </a:p>
        </p:txBody>
      </p:sp>
      <p:sp>
        <p:nvSpPr>
          <p:cNvPr id="6" name="标题 1"/>
          <p:cNvSpPr txBox="1">
            <a:spLocks/>
          </p:cNvSpPr>
          <p:nvPr/>
        </p:nvSpPr>
        <p:spPr>
          <a:xfrm>
            <a:off x="353762" y="70205"/>
            <a:ext cx="6543675" cy="461963"/>
          </a:xfrm>
          <a:prstGeom prst="rect">
            <a:avLst/>
          </a:prstGeom>
        </p:spPr>
        <p:txBody>
          <a:bodyPr/>
          <a:lstStyle>
            <a:lvl1pPr algn="l" rtl="0" eaLnBrk="0" fontAlgn="base" hangingPunct="0">
              <a:spcBef>
                <a:spcPct val="0"/>
              </a:spcBef>
              <a:spcAft>
                <a:spcPct val="0"/>
              </a:spcAft>
              <a:defRPr sz="2000" b="1" kern="1200">
                <a:solidFill>
                  <a:srgbClr val="0A419B"/>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0A419B"/>
                </a:solidFill>
                <a:latin typeface="微软雅黑" pitchFamily="34" charset="-122"/>
                <a:ea typeface="微软雅黑" pitchFamily="34" charset="-122"/>
              </a:defRPr>
            </a:lvl5pPr>
            <a:lvl6pPr marL="342892" algn="l" rtl="0" fontAlgn="base">
              <a:spcBef>
                <a:spcPct val="0"/>
              </a:spcBef>
              <a:spcAft>
                <a:spcPct val="0"/>
              </a:spcAft>
              <a:defRPr sz="2400" b="1">
                <a:solidFill>
                  <a:srgbClr val="0A419B"/>
                </a:solidFill>
                <a:latin typeface="微软雅黑" pitchFamily="34" charset="-122"/>
                <a:ea typeface="微软雅黑" pitchFamily="34" charset="-122"/>
              </a:defRPr>
            </a:lvl6pPr>
            <a:lvl7pPr marL="685783" algn="l" rtl="0" fontAlgn="base">
              <a:spcBef>
                <a:spcPct val="0"/>
              </a:spcBef>
              <a:spcAft>
                <a:spcPct val="0"/>
              </a:spcAft>
              <a:defRPr sz="2400" b="1">
                <a:solidFill>
                  <a:srgbClr val="0A419B"/>
                </a:solidFill>
                <a:latin typeface="微软雅黑" pitchFamily="34" charset="-122"/>
                <a:ea typeface="微软雅黑" pitchFamily="34" charset="-122"/>
              </a:defRPr>
            </a:lvl7pPr>
            <a:lvl8pPr marL="1028675" algn="l" rtl="0" fontAlgn="base">
              <a:spcBef>
                <a:spcPct val="0"/>
              </a:spcBef>
              <a:spcAft>
                <a:spcPct val="0"/>
              </a:spcAft>
              <a:defRPr sz="2400" b="1">
                <a:solidFill>
                  <a:srgbClr val="0A419B"/>
                </a:solidFill>
                <a:latin typeface="微软雅黑" pitchFamily="34" charset="-122"/>
                <a:ea typeface="微软雅黑" pitchFamily="34" charset="-122"/>
              </a:defRPr>
            </a:lvl8pPr>
            <a:lvl9pPr marL="1371566" algn="l" rtl="0" fontAlgn="base">
              <a:spcBef>
                <a:spcPct val="0"/>
              </a:spcBef>
              <a:spcAft>
                <a:spcPct val="0"/>
              </a:spcAft>
              <a:defRPr sz="2400" b="1">
                <a:solidFill>
                  <a:srgbClr val="0A419B"/>
                </a:solidFill>
                <a:latin typeface="微软雅黑" pitchFamily="34" charset="-122"/>
                <a:ea typeface="微软雅黑" pitchFamily="34" charset="-122"/>
              </a:defRPr>
            </a:lvl9pPr>
          </a:lstStyle>
          <a:p>
            <a:r>
              <a:rPr lang="zh-CN" altLang="en-US" dirty="0">
                <a:latin typeface="Times New Roman" panose="02020603050405020304" pitchFamily="18" charset="0"/>
                <a:cs typeface="Times New Roman" panose="02020603050405020304" pitchFamily="18" charset="0"/>
              </a:rPr>
              <a:t>项目实施计划建议</a:t>
            </a:r>
          </a:p>
        </p:txBody>
      </p:sp>
      <p:sp>
        <p:nvSpPr>
          <p:cNvPr id="7" name="日期占位符 3">
            <a:extLst>
              <a:ext uri="{FF2B5EF4-FFF2-40B4-BE49-F238E27FC236}">
                <a16:creationId xmlns:a16="http://schemas.microsoft.com/office/drawing/2014/main" id="{7D9E9B74-2A2F-467E-82B8-961490E72329}"/>
              </a:ext>
            </a:extLst>
          </p:cNvPr>
          <p:cNvSpPr>
            <a:spLocks noGrp="1"/>
          </p:cNvSpPr>
          <p:nvPr>
            <p:ph type="dt" sz="half" idx="10"/>
          </p:nvPr>
        </p:nvSpPr>
        <p:spPr>
          <a:xfrm>
            <a:off x="457200" y="4862438"/>
            <a:ext cx="2133600" cy="273844"/>
          </a:xfrm>
        </p:spPr>
        <p:txBody>
          <a:bodyPr/>
          <a:lstStyle>
            <a:lvl1pPr>
              <a:defRPr/>
            </a:lvl1pPr>
          </a:lstStyle>
          <a:p>
            <a:pPr>
              <a:defRPr/>
            </a:pPr>
            <a:fld id="{12BC4A64-5275-4D0F-BD5A-0273A1B6A3B9}" type="datetime1">
              <a:rPr lang="zh-CN" altLang="en-US"/>
              <a:pPr>
                <a:defRPr/>
              </a:pPr>
              <a:t>2025/5/14</a:t>
            </a:fld>
            <a:endParaRPr lang="zh-CN" altLang="en-US" dirty="0"/>
          </a:p>
        </p:txBody>
      </p:sp>
      <p:sp>
        <p:nvSpPr>
          <p:cNvPr id="8" name="灯片编号占位符 5">
            <a:extLst>
              <a:ext uri="{FF2B5EF4-FFF2-40B4-BE49-F238E27FC236}">
                <a16:creationId xmlns:a16="http://schemas.microsoft.com/office/drawing/2014/main" id="{4C5DA9AA-FD70-4F36-9C60-03F1D76C8C7D}"/>
              </a:ext>
            </a:extLst>
          </p:cNvPr>
          <p:cNvSpPr>
            <a:spLocks noGrp="1"/>
          </p:cNvSpPr>
          <p:nvPr>
            <p:ph type="sldNum" sz="quarter" idx="11"/>
          </p:nvPr>
        </p:nvSpPr>
        <p:spPr>
          <a:xfrm>
            <a:off x="8316914" y="4816920"/>
            <a:ext cx="442912" cy="273844"/>
          </a:xfrm>
        </p:spPr>
        <p:txBody>
          <a:bodyPr/>
          <a:lstStyle>
            <a:lvl1pPr>
              <a:defRPr/>
            </a:lvl1pPr>
          </a:lstStyle>
          <a:p>
            <a:fld id="{828433C9-4A25-4EFF-A13E-677ED709B907}" type="slidenum">
              <a:rPr lang="zh-CN" altLang="en-US"/>
              <a:pPr/>
              <a:t>9</a:t>
            </a:fld>
            <a:endParaRPr lang="zh-CN" altLang="en-US" dirty="0"/>
          </a:p>
        </p:txBody>
      </p:sp>
    </p:spTree>
    <p:extLst>
      <p:ext uri="{BB962C8B-B14F-4D97-AF65-F5344CB8AC3E}">
        <p14:creationId xmlns:p14="http://schemas.microsoft.com/office/powerpoint/2010/main" val="4808322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8">
            <a:extLst>
              <a:ext uri="{FF2B5EF4-FFF2-40B4-BE49-F238E27FC236}">
                <a16:creationId xmlns:a16="http://schemas.microsoft.com/office/drawing/2014/main" id="{D2000CC6-BE70-42BC-89DC-EAD19817470E}"/>
              </a:ext>
            </a:extLst>
          </p:cNvPr>
          <p:cNvGrpSpPr>
            <a:grpSpLocks/>
          </p:cNvGrpSpPr>
          <p:nvPr/>
        </p:nvGrpSpPr>
        <p:grpSpPr bwMode="auto">
          <a:xfrm>
            <a:off x="2597944" y="0"/>
            <a:ext cx="6546056" cy="5143500"/>
            <a:chOff x="1968169" y="1050224"/>
            <a:chExt cx="5273675" cy="4479925"/>
          </a:xfrm>
        </p:grpSpPr>
        <p:pic>
          <p:nvPicPr>
            <p:cNvPr id="18437" name="图片 9">
              <a:extLst>
                <a:ext uri="{FF2B5EF4-FFF2-40B4-BE49-F238E27FC236}">
                  <a16:creationId xmlns:a16="http://schemas.microsoft.com/office/drawing/2014/main" id="{5EC89451-56E6-4BE2-A1CD-7F67D893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169" y="1050224"/>
              <a:ext cx="527367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E7E1981-A495-4C83-BA70-5D9824080402}"/>
                </a:ext>
              </a:extLst>
            </p:cNvPr>
            <p:cNvSpPr/>
            <p:nvPr/>
          </p:nvSpPr>
          <p:spPr>
            <a:xfrm>
              <a:off x="5310018" y="4260837"/>
              <a:ext cx="1708333" cy="804209"/>
            </a:xfrm>
            <a:prstGeom prst="rect">
              <a:avLst/>
            </a:prstGeom>
          </p:spPr>
          <p:txBody>
            <a:bodyPr>
              <a:spAutoFit/>
            </a:bodyPr>
            <a:lstStyle/>
            <a:p>
              <a:pPr algn="ctr">
                <a:defRPr/>
              </a:pPr>
              <a:r>
                <a:rPr lang="en-US" altLang="zh-CN" b="1" kern="100" dirty="0">
                  <a:solidFill>
                    <a:srgbClr val="FF0000"/>
                  </a:solidFill>
                  <a:cs typeface="Times New Roman" panose="02020603050405020304" pitchFamily="18" charset="0"/>
                </a:rPr>
                <a:t>Check  the project  information</a:t>
              </a:r>
              <a:r>
                <a:rPr lang="zh-CN" altLang="en-US" b="1" kern="100" dirty="0">
                  <a:solidFill>
                    <a:srgbClr val="FF0000"/>
                  </a:solidFill>
                  <a:cs typeface="Times New Roman" panose="02020603050405020304" pitchFamily="18" charset="0"/>
                </a:rPr>
                <a:t>，</a:t>
              </a:r>
              <a:r>
                <a:rPr lang="en-US" altLang="zh-CN" b="1" kern="100" dirty="0">
                  <a:solidFill>
                    <a:srgbClr val="FF0000"/>
                  </a:solidFill>
                  <a:cs typeface="Times New Roman" panose="02020603050405020304" pitchFamily="18" charset="0"/>
                </a:rPr>
                <a:t>then click here</a:t>
              </a:r>
              <a:endParaRPr lang="zh-CN" altLang="en-US" b="1" dirty="0">
                <a:solidFill>
                  <a:srgbClr val="FF0000"/>
                </a:solidFill>
              </a:endParaRPr>
            </a:p>
          </p:txBody>
        </p:sp>
      </p:grpSp>
      <p:sp>
        <p:nvSpPr>
          <p:cNvPr id="18435" name="标题 1">
            <a:extLst>
              <a:ext uri="{FF2B5EF4-FFF2-40B4-BE49-F238E27FC236}">
                <a16:creationId xmlns:a16="http://schemas.microsoft.com/office/drawing/2014/main" id="{F2E16C44-10EF-4A53-BBDE-6FE5FC397D94}"/>
              </a:ext>
            </a:extLst>
          </p:cNvPr>
          <p:cNvSpPr txBox="1">
            <a:spLocks noChangeArrowheads="1"/>
          </p:cNvSpPr>
          <p:nvPr/>
        </p:nvSpPr>
        <p:spPr bwMode="auto">
          <a:xfrm>
            <a:off x="267891" y="1035844"/>
            <a:ext cx="1865709"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1. Create New Hardware </a:t>
            </a:r>
            <a:r>
              <a:rPr lang="en-US" altLang="zh-CN" sz="3000" b="1" dirty="0">
                <a:solidFill>
                  <a:srgbClr val="FF0000"/>
                </a:solidFill>
                <a:latin typeface="Calibri Light" panose="020F0302020204030204" pitchFamily="34" charset="0"/>
                <a:ea typeface="等线 Light" panose="02010600030101010101" pitchFamily="2" charset="-122"/>
              </a:rPr>
              <a:t>Project</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-step6</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18436" name="矩形 4">
            <a:extLst>
              <a:ext uri="{FF2B5EF4-FFF2-40B4-BE49-F238E27FC236}">
                <a16:creationId xmlns:a16="http://schemas.microsoft.com/office/drawing/2014/main" id="{7C5BA1EB-1B06-409F-8152-B09D465047EF}"/>
              </a:ext>
            </a:extLst>
          </p:cNvPr>
          <p:cNvSpPr>
            <a:spLocks noChangeArrowheads="1"/>
          </p:cNvSpPr>
          <p:nvPr/>
        </p:nvSpPr>
        <p:spPr bwMode="auto">
          <a:xfrm>
            <a:off x="7389019" y="4582716"/>
            <a:ext cx="834629"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a:extLst>
              <a:ext uri="{FF2B5EF4-FFF2-40B4-BE49-F238E27FC236}">
                <a16:creationId xmlns:a16="http://schemas.microsoft.com/office/drawing/2014/main" id="{472409CA-D821-4710-90B8-EB9A3675A0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5310" y="29766"/>
            <a:ext cx="662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D00FFC17-4C73-485B-BF6B-15D7AF5E499E}"/>
              </a:ext>
            </a:extLst>
          </p:cNvPr>
          <p:cNvSpPr/>
          <p:nvPr/>
        </p:nvSpPr>
        <p:spPr>
          <a:xfrm>
            <a:off x="5893594" y="1042988"/>
            <a:ext cx="2974181" cy="830997"/>
          </a:xfrm>
          <a:prstGeom prst="rect">
            <a:avLst/>
          </a:prstGeom>
        </p:spPr>
        <p:txBody>
          <a:bodyPr>
            <a:spAutoFit/>
          </a:bodyPr>
          <a:lstStyle/>
          <a:p>
            <a:pPr algn="just">
              <a:spcAft>
                <a:spcPts val="0"/>
              </a:spcAft>
              <a:defRPr/>
            </a:pPr>
            <a:r>
              <a:rPr lang="en-US" altLang="zh-CN" sz="2400" b="1" kern="100" dirty="0">
                <a:solidFill>
                  <a:srgbClr val="FF0000"/>
                </a:solidFill>
                <a:cs typeface="Times New Roman" panose="02020603050405020304" pitchFamily="18" charset="0"/>
              </a:rPr>
              <a:t>After finished,  you can see this window </a:t>
            </a:r>
            <a:endParaRPr lang="zh-CN" altLang="zh-CN" sz="2400" b="1" kern="100" dirty="0">
              <a:solidFill>
                <a:srgbClr val="FF0000"/>
              </a:solidFill>
              <a:cs typeface="Times New Roman" panose="02020603050405020304" pitchFamily="18" charset="0"/>
            </a:endParaRPr>
          </a:p>
        </p:txBody>
      </p:sp>
      <p:sp>
        <p:nvSpPr>
          <p:cNvPr id="19460" name="标题 1">
            <a:extLst>
              <a:ext uri="{FF2B5EF4-FFF2-40B4-BE49-F238E27FC236}">
                <a16:creationId xmlns:a16="http://schemas.microsoft.com/office/drawing/2014/main" id="{F9988D8C-D5FB-4520-9495-CE8B6AEDA276}"/>
              </a:ext>
            </a:extLst>
          </p:cNvPr>
          <p:cNvSpPr txBox="1">
            <a:spLocks noChangeArrowheads="1"/>
          </p:cNvSpPr>
          <p:nvPr/>
        </p:nvSpPr>
        <p:spPr bwMode="auto">
          <a:xfrm>
            <a:off x="267891" y="1035844"/>
            <a:ext cx="1865709"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dirty="0">
                <a:solidFill>
                  <a:srgbClr val="00B0F0"/>
                </a:solidFill>
                <a:latin typeface="Calibri Light" panose="020F0302020204030204" pitchFamily="34" charset="0"/>
                <a:ea typeface="等线 Light" panose="02010600030101010101" pitchFamily="2" charset="-122"/>
              </a:rPr>
              <a:t>1. Create New Hardware </a:t>
            </a:r>
            <a:r>
              <a:rPr lang="en-US" altLang="zh-CN" sz="3000" b="1" dirty="0">
                <a:solidFill>
                  <a:srgbClr val="FF0000"/>
                </a:solidFill>
                <a:latin typeface="Calibri Light" panose="020F0302020204030204" pitchFamily="34" charset="0"/>
                <a:ea typeface="等线 Light" panose="02010600030101010101" pitchFamily="2" charset="-122"/>
              </a:rPr>
              <a:t>Project</a:t>
            </a:r>
            <a:br>
              <a:rPr lang="en-US" altLang="zh-CN" sz="3000" b="1" dirty="0">
                <a:solidFill>
                  <a:srgbClr val="00B0F0"/>
                </a:solidFill>
                <a:latin typeface="Calibri Light" panose="020F0302020204030204" pitchFamily="34" charset="0"/>
                <a:ea typeface="等线 Light" panose="02010600030101010101" pitchFamily="2" charset="-122"/>
              </a:rPr>
            </a:br>
            <a:r>
              <a:rPr lang="en-US" altLang="zh-CN" sz="3000" b="1" dirty="0">
                <a:solidFill>
                  <a:srgbClr val="00B0F0"/>
                </a:solidFill>
                <a:latin typeface="Calibri Light" panose="020F0302020204030204" pitchFamily="34" charset="0"/>
                <a:ea typeface="等线 Light" panose="02010600030101010101" pitchFamily="2" charset="-122"/>
              </a:rPr>
              <a:t>-step7</a:t>
            </a:r>
            <a:endParaRPr lang="zh-CN" altLang="en-US" sz="3000" b="1" dirty="0">
              <a:solidFill>
                <a:srgbClr val="00B0F0"/>
              </a:solidFill>
              <a:latin typeface="Calibri Light" panose="020F0302020204030204" pitchFamily="34" charset="0"/>
              <a:ea typeface="等线 Light" panose="02010600030101010101" pitchFamily="2" charset="-122"/>
            </a:endParaRPr>
          </a:p>
        </p:txBody>
      </p:sp>
      <p:sp>
        <p:nvSpPr>
          <p:cNvPr id="6" name="矩形 5">
            <a:extLst>
              <a:ext uri="{FF2B5EF4-FFF2-40B4-BE49-F238E27FC236}">
                <a16:creationId xmlns:a16="http://schemas.microsoft.com/office/drawing/2014/main" id="{F03676B2-A048-4347-881E-17D962234900}"/>
              </a:ext>
            </a:extLst>
          </p:cNvPr>
          <p:cNvSpPr/>
          <p:nvPr/>
        </p:nvSpPr>
        <p:spPr bwMode="auto">
          <a:xfrm>
            <a:off x="3356372" y="1183481"/>
            <a:ext cx="1457325" cy="369332"/>
          </a:xfrm>
          <a:prstGeom prst="rect">
            <a:avLst/>
          </a:prstGeom>
          <a:no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Source Menu</a:t>
            </a:r>
            <a:endParaRPr lang="zh-CN" altLang="zh-CN" b="1" kern="100" dirty="0">
              <a:solidFill>
                <a:srgbClr val="FF0000"/>
              </a:solidFill>
              <a:cs typeface="Times New Roman" panose="02020603050405020304" pitchFamily="18" charset="0"/>
            </a:endParaRPr>
          </a:p>
        </p:txBody>
      </p:sp>
      <p:sp>
        <p:nvSpPr>
          <p:cNvPr id="7" name="矩形 6">
            <a:extLst>
              <a:ext uri="{FF2B5EF4-FFF2-40B4-BE49-F238E27FC236}">
                <a16:creationId xmlns:a16="http://schemas.microsoft.com/office/drawing/2014/main" id="{0BC11C09-9850-48FE-AF23-7A0357247B3C}"/>
              </a:ext>
            </a:extLst>
          </p:cNvPr>
          <p:cNvSpPr/>
          <p:nvPr/>
        </p:nvSpPr>
        <p:spPr bwMode="auto">
          <a:xfrm>
            <a:off x="3371850" y="246460"/>
            <a:ext cx="1406129" cy="937022"/>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6BB10B02-D4FF-4ACD-B3A3-1C38E6DACCEE}"/>
              </a:ext>
            </a:extLst>
          </p:cNvPr>
          <p:cNvSpPr/>
          <p:nvPr/>
        </p:nvSpPr>
        <p:spPr bwMode="auto">
          <a:xfrm>
            <a:off x="2475310" y="1915717"/>
            <a:ext cx="788194" cy="382190"/>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5E5F9F66-2935-464C-BF1C-C4A7430E19DF}"/>
              </a:ext>
            </a:extLst>
          </p:cNvPr>
          <p:cNvSpPr/>
          <p:nvPr/>
        </p:nvSpPr>
        <p:spPr bwMode="auto">
          <a:xfrm>
            <a:off x="2475310" y="3979069"/>
            <a:ext cx="788194" cy="59293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707CAB10-D2E6-4672-AC2C-B1934A4D12D9}"/>
              </a:ext>
            </a:extLst>
          </p:cNvPr>
          <p:cNvSpPr/>
          <p:nvPr/>
        </p:nvSpPr>
        <p:spPr bwMode="auto">
          <a:xfrm>
            <a:off x="2480072" y="2750344"/>
            <a:ext cx="789384" cy="592931"/>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F923264F-3F2B-4C12-B93C-9336F5BFEFD7}"/>
              </a:ext>
            </a:extLst>
          </p:cNvPr>
          <p:cNvSpPr/>
          <p:nvPr/>
        </p:nvSpPr>
        <p:spPr bwMode="auto">
          <a:xfrm>
            <a:off x="3263504" y="1951435"/>
            <a:ext cx="1949053" cy="369332"/>
          </a:xfrm>
          <a:prstGeom prst="rect">
            <a:avLst/>
          </a:prstGeom>
          <a:no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Simulation Menu</a:t>
            </a:r>
            <a:endParaRPr lang="zh-CN" altLang="zh-CN" b="1" kern="100" dirty="0">
              <a:solidFill>
                <a:srgbClr val="FF0000"/>
              </a:solidFill>
              <a:cs typeface="Times New Roman" panose="02020603050405020304" pitchFamily="18" charset="0"/>
            </a:endParaRPr>
          </a:p>
        </p:txBody>
      </p:sp>
      <p:sp>
        <p:nvSpPr>
          <p:cNvPr id="12" name="矩形 11">
            <a:extLst>
              <a:ext uri="{FF2B5EF4-FFF2-40B4-BE49-F238E27FC236}">
                <a16:creationId xmlns:a16="http://schemas.microsoft.com/office/drawing/2014/main" id="{503472CB-0F5C-4391-B918-F770F8CEAC46}"/>
              </a:ext>
            </a:extLst>
          </p:cNvPr>
          <p:cNvSpPr/>
          <p:nvPr/>
        </p:nvSpPr>
        <p:spPr bwMode="auto">
          <a:xfrm>
            <a:off x="3269456" y="2874169"/>
            <a:ext cx="1947863" cy="369332"/>
          </a:xfrm>
          <a:prstGeom prst="rect">
            <a:avLst/>
          </a:prstGeom>
          <a:no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Synthesis Menu</a:t>
            </a:r>
            <a:endParaRPr lang="zh-CN" altLang="zh-CN" b="1" kern="100" dirty="0">
              <a:solidFill>
                <a:srgbClr val="FF0000"/>
              </a:solidFill>
              <a:cs typeface="Times New Roman" panose="02020603050405020304" pitchFamily="18" charset="0"/>
            </a:endParaRPr>
          </a:p>
        </p:txBody>
      </p:sp>
      <p:sp>
        <p:nvSpPr>
          <p:cNvPr id="13" name="矩形 12">
            <a:extLst>
              <a:ext uri="{FF2B5EF4-FFF2-40B4-BE49-F238E27FC236}">
                <a16:creationId xmlns:a16="http://schemas.microsoft.com/office/drawing/2014/main" id="{6EC6B041-AB89-4E20-AEAE-737CB6A80286}"/>
              </a:ext>
            </a:extLst>
          </p:cNvPr>
          <p:cNvSpPr/>
          <p:nvPr/>
        </p:nvSpPr>
        <p:spPr bwMode="auto">
          <a:xfrm>
            <a:off x="3263504" y="4102894"/>
            <a:ext cx="2630090" cy="369332"/>
          </a:xfrm>
          <a:prstGeom prst="rect">
            <a:avLst/>
          </a:prstGeom>
          <a:no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Hardware Program Menu</a:t>
            </a:r>
            <a:endParaRPr lang="zh-CN" altLang="zh-CN" b="1" kern="100" dirty="0">
              <a:solidFill>
                <a:srgbClr val="FF0000"/>
              </a:solidFill>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5">
            <a:extLst>
              <a:ext uri="{FF2B5EF4-FFF2-40B4-BE49-F238E27FC236}">
                <a16:creationId xmlns:a16="http://schemas.microsoft.com/office/drawing/2014/main" id="{BB143170-6A25-4007-836C-1B5D60CF2B5F}"/>
              </a:ext>
            </a:extLst>
          </p:cNvPr>
          <p:cNvGrpSpPr>
            <a:grpSpLocks/>
          </p:cNvGrpSpPr>
          <p:nvPr/>
        </p:nvGrpSpPr>
        <p:grpSpPr bwMode="auto">
          <a:xfrm>
            <a:off x="2494360" y="0"/>
            <a:ext cx="6649640" cy="5143500"/>
            <a:chOff x="912794" y="1739687"/>
            <a:chExt cx="3762375" cy="3114675"/>
          </a:xfrm>
        </p:grpSpPr>
        <p:pic>
          <p:nvPicPr>
            <p:cNvPr id="21508" name="图片 2">
              <a:extLst>
                <a:ext uri="{FF2B5EF4-FFF2-40B4-BE49-F238E27FC236}">
                  <a16:creationId xmlns:a16="http://schemas.microsoft.com/office/drawing/2014/main" id="{055B21D1-9A19-4ECB-B6B2-D3BFC7EC2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794" y="1739687"/>
              <a:ext cx="3762375" cy="3114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F36CEE9E-6302-4233-94C0-AA28FEDC1C52}"/>
                </a:ext>
              </a:extLst>
            </p:cNvPr>
            <p:cNvSpPr/>
            <p:nvPr/>
          </p:nvSpPr>
          <p:spPr>
            <a:xfrm>
              <a:off x="1422079" y="2158582"/>
              <a:ext cx="787505" cy="223651"/>
            </a:xfrm>
            <a:prstGeom prst="rect">
              <a:avLst/>
            </a:prstGeom>
            <a:solidFill>
              <a:schemeClr val="bg1"/>
            </a:solidFill>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1. Right-click</a:t>
              </a:r>
              <a:endParaRPr lang="zh-CN" altLang="zh-CN" b="1" kern="100" dirty="0">
                <a:solidFill>
                  <a:srgbClr val="FF0000"/>
                </a:solidFill>
                <a:cs typeface="Times New Roman" panose="02020603050405020304" pitchFamily="18" charset="0"/>
              </a:endParaRPr>
            </a:p>
          </p:txBody>
        </p:sp>
        <p:sp>
          <p:nvSpPr>
            <p:cNvPr id="12" name="矩形 11">
              <a:extLst>
                <a:ext uri="{FF2B5EF4-FFF2-40B4-BE49-F238E27FC236}">
                  <a16:creationId xmlns:a16="http://schemas.microsoft.com/office/drawing/2014/main" id="{418702A2-B96D-494A-910E-A1EF092D29B6}"/>
                </a:ext>
              </a:extLst>
            </p:cNvPr>
            <p:cNvSpPr/>
            <p:nvPr/>
          </p:nvSpPr>
          <p:spPr bwMode="auto">
            <a:xfrm>
              <a:off x="1290715" y="2368390"/>
              <a:ext cx="918868" cy="3186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C1099AAE-FB08-429B-AA2F-A79AAC51EB1D}"/>
                </a:ext>
              </a:extLst>
            </p:cNvPr>
            <p:cNvSpPr/>
            <p:nvPr/>
          </p:nvSpPr>
          <p:spPr bwMode="auto">
            <a:xfrm>
              <a:off x="2133461" y="4214844"/>
              <a:ext cx="2457501" cy="28262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42DFB49A-7ECA-444B-B957-E21A5E163705}"/>
                </a:ext>
              </a:extLst>
            </p:cNvPr>
            <p:cNvSpPr/>
            <p:nvPr/>
          </p:nvSpPr>
          <p:spPr bwMode="auto">
            <a:xfrm>
              <a:off x="3690282" y="3986291"/>
              <a:ext cx="800305" cy="223651"/>
            </a:xfrm>
            <a:prstGeom prst="rect">
              <a:avLst/>
            </a:prstGeom>
          </p:spPr>
          <p:txBody>
            <a:bodyPr>
              <a:spAutoFit/>
            </a:bodyPr>
            <a:lstStyle/>
            <a:p>
              <a:pPr algn="just">
                <a:spcAft>
                  <a:spcPts val="0"/>
                </a:spcAft>
                <a:defRPr/>
              </a:pPr>
              <a:r>
                <a:rPr lang="en-US" altLang="zh-CN" b="1" kern="100" dirty="0">
                  <a:solidFill>
                    <a:srgbClr val="FF0000"/>
                  </a:solidFill>
                  <a:cs typeface="Times New Roman" panose="02020603050405020304" pitchFamily="18" charset="0"/>
                </a:rPr>
                <a:t>2. Click here</a:t>
              </a:r>
              <a:endParaRPr lang="zh-CN" altLang="zh-CN" b="1" kern="100" dirty="0">
                <a:solidFill>
                  <a:srgbClr val="FF0000"/>
                </a:solidFill>
                <a:cs typeface="Times New Roman" panose="02020603050405020304" pitchFamily="18" charset="0"/>
              </a:endParaRPr>
            </a:p>
          </p:txBody>
        </p:sp>
        <p:sp>
          <p:nvSpPr>
            <p:cNvPr id="17" name="矩形 16">
              <a:extLst>
                <a:ext uri="{FF2B5EF4-FFF2-40B4-BE49-F238E27FC236}">
                  <a16:creationId xmlns:a16="http://schemas.microsoft.com/office/drawing/2014/main" id="{7739D3D1-3DDE-497D-B2B0-B78BA9149E06}"/>
                </a:ext>
              </a:extLst>
            </p:cNvPr>
            <p:cNvSpPr/>
            <p:nvPr/>
          </p:nvSpPr>
          <p:spPr bwMode="auto">
            <a:xfrm>
              <a:off x="966013" y="1780062"/>
              <a:ext cx="630543" cy="253788"/>
            </a:xfrm>
            <a:prstGeom prst="rect">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507" name="标题 1">
            <a:extLst>
              <a:ext uri="{FF2B5EF4-FFF2-40B4-BE49-F238E27FC236}">
                <a16:creationId xmlns:a16="http://schemas.microsoft.com/office/drawing/2014/main" id="{80095DB7-0653-4478-8D06-39BA7C4CC69C}"/>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 </a:t>
            </a: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-step1</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4">
            <a:extLst>
              <a:ext uri="{FF2B5EF4-FFF2-40B4-BE49-F238E27FC236}">
                <a16:creationId xmlns:a16="http://schemas.microsoft.com/office/drawing/2014/main" id="{3476B4DD-C844-49F5-ADE7-8A894D722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4366" y="-46435"/>
            <a:ext cx="6599634" cy="518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a:extLst>
              <a:ext uri="{FF2B5EF4-FFF2-40B4-BE49-F238E27FC236}">
                <a16:creationId xmlns:a16="http://schemas.microsoft.com/office/drawing/2014/main" id="{7B7B545F-E25D-44BA-9745-CE70F858051D}"/>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a:t>
            </a:r>
            <a:r>
              <a:rPr lang="en-US" altLang="zh-CN" sz="3000" b="1">
                <a:solidFill>
                  <a:srgbClr val="00B0F0"/>
                </a:solidFill>
                <a:latin typeface="Calibri Light" panose="020F0302020204030204" pitchFamily="34" charset="0"/>
                <a:ea typeface="等线 Light" panose="02010600030101010101" pitchFamily="2" charset="-122"/>
              </a:rPr>
              <a:t> 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-step2</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22532" name="矩形 4">
            <a:extLst>
              <a:ext uri="{FF2B5EF4-FFF2-40B4-BE49-F238E27FC236}">
                <a16:creationId xmlns:a16="http://schemas.microsoft.com/office/drawing/2014/main" id="{0A047988-140F-47E6-861F-AEB4525772C4}"/>
              </a:ext>
            </a:extLst>
          </p:cNvPr>
          <p:cNvSpPr>
            <a:spLocks noChangeArrowheads="1"/>
          </p:cNvSpPr>
          <p:nvPr/>
        </p:nvSpPr>
        <p:spPr bwMode="auto">
          <a:xfrm>
            <a:off x="6281738" y="4542235"/>
            <a:ext cx="944166"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20BDB154-1D82-403A-BDF8-3C272CE71268}"/>
              </a:ext>
            </a:extLst>
          </p:cNvPr>
          <p:cNvSpPr/>
          <p:nvPr/>
        </p:nvSpPr>
        <p:spPr bwMode="auto">
          <a:xfrm>
            <a:off x="6484144" y="4206479"/>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22534" name="矩形 4">
            <a:extLst>
              <a:ext uri="{FF2B5EF4-FFF2-40B4-BE49-F238E27FC236}">
                <a16:creationId xmlns:a16="http://schemas.microsoft.com/office/drawing/2014/main" id="{77854E75-7AF0-429D-8D15-99C386507E15}"/>
              </a:ext>
            </a:extLst>
          </p:cNvPr>
          <p:cNvSpPr>
            <a:spLocks noChangeArrowheads="1"/>
          </p:cNvSpPr>
          <p:nvPr/>
        </p:nvSpPr>
        <p:spPr bwMode="auto">
          <a:xfrm>
            <a:off x="4005262" y="1285876"/>
            <a:ext cx="1643063" cy="289322"/>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22535" name="矩形 10">
            <a:extLst>
              <a:ext uri="{FF2B5EF4-FFF2-40B4-BE49-F238E27FC236}">
                <a16:creationId xmlns:a16="http://schemas.microsoft.com/office/drawing/2014/main" id="{5ABCD46E-CDBE-4F24-818F-71DF8791916C}"/>
              </a:ext>
            </a:extLst>
          </p:cNvPr>
          <p:cNvSpPr>
            <a:spLocks noChangeArrowheads="1"/>
          </p:cNvSpPr>
          <p:nvPr/>
        </p:nvSpPr>
        <p:spPr bwMode="auto">
          <a:xfrm>
            <a:off x="5678091" y="1257300"/>
            <a:ext cx="2151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r>
              <a:rPr lang="en-US" altLang="zh-CN" b="1">
                <a:solidFill>
                  <a:srgbClr val="FF0000"/>
                </a:solidFill>
              </a:rPr>
              <a:t>1.Choose it</a:t>
            </a:r>
            <a:endParaRPr lang="zh-CN" altLang="en-US" b="1">
              <a:solidFill>
                <a:srgbClr val="FF0000"/>
              </a:solidFill>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a:extLst>
              <a:ext uri="{FF2B5EF4-FFF2-40B4-BE49-F238E27FC236}">
                <a16:creationId xmlns:a16="http://schemas.microsoft.com/office/drawing/2014/main" id="{E6AC4BBF-8FA4-4047-B31A-F4F121C3AF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2503" y="0"/>
            <a:ext cx="626149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4">
            <a:extLst>
              <a:ext uri="{FF2B5EF4-FFF2-40B4-BE49-F238E27FC236}">
                <a16:creationId xmlns:a16="http://schemas.microsoft.com/office/drawing/2014/main" id="{DDFC0F61-B95D-47B6-BCD7-5002CC2A5F5A}"/>
              </a:ext>
            </a:extLst>
          </p:cNvPr>
          <p:cNvSpPr>
            <a:spLocks noChangeArrowheads="1"/>
          </p:cNvSpPr>
          <p:nvPr/>
        </p:nvSpPr>
        <p:spPr bwMode="auto">
          <a:xfrm>
            <a:off x="6407944" y="3111104"/>
            <a:ext cx="1028700"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8" name="矩形 17">
            <a:extLst>
              <a:ext uri="{FF2B5EF4-FFF2-40B4-BE49-F238E27FC236}">
                <a16:creationId xmlns:a16="http://schemas.microsoft.com/office/drawing/2014/main" id="{7DF3D761-DE67-4588-A781-383368C6BF37}"/>
              </a:ext>
            </a:extLst>
          </p:cNvPr>
          <p:cNvSpPr/>
          <p:nvPr/>
        </p:nvSpPr>
        <p:spPr bwMode="auto">
          <a:xfrm>
            <a:off x="6694885" y="2765822"/>
            <a:ext cx="1482328"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
        <p:nvSpPr>
          <p:cNvPr id="23557" name="标题 1">
            <a:extLst>
              <a:ext uri="{FF2B5EF4-FFF2-40B4-BE49-F238E27FC236}">
                <a16:creationId xmlns:a16="http://schemas.microsoft.com/office/drawing/2014/main" id="{31A8EA23-DF58-48DC-9909-6AAFFCCBC162}"/>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a:t>
            </a:r>
            <a:r>
              <a:rPr lang="en-US" altLang="zh-CN" sz="3000" b="1">
                <a:solidFill>
                  <a:srgbClr val="00B0F0"/>
                </a:solidFill>
                <a:latin typeface="Calibri Light" panose="020F0302020204030204" pitchFamily="34" charset="0"/>
                <a:ea typeface="等线 Light" panose="02010600030101010101" pitchFamily="2" charset="-122"/>
              </a:rPr>
              <a:t> 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-step3</a:t>
            </a:r>
            <a:endParaRPr lang="zh-CN" altLang="en-US" sz="3000" b="1">
              <a:solidFill>
                <a:srgbClr val="00B0F0"/>
              </a:solidFill>
              <a:latin typeface="Calibri Light" panose="020F0302020204030204" pitchFamily="34" charset="0"/>
              <a:ea typeface="等线 Light" panose="02010600030101010101"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7">
            <a:extLst>
              <a:ext uri="{FF2B5EF4-FFF2-40B4-BE49-F238E27FC236}">
                <a16:creationId xmlns:a16="http://schemas.microsoft.com/office/drawing/2014/main" id="{62221B50-C30A-43D2-ACF1-EE2391D371CA}"/>
              </a:ext>
            </a:extLst>
          </p:cNvPr>
          <p:cNvGrpSpPr>
            <a:grpSpLocks/>
          </p:cNvGrpSpPr>
          <p:nvPr/>
        </p:nvGrpSpPr>
        <p:grpSpPr bwMode="auto">
          <a:xfrm>
            <a:off x="2951560" y="-48816"/>
            <a:ext cx="6122194" cy="5192316"/>
            <a:chOff x="4126796" y="2060575"/>
            <a:chExt cx="3352800" cy="2705100"/>
          </a:xfrm>
        </p:grpSpPr>
        <p:grpSp>
          <p:nvGrpSpPr>
            <p:cNvPr id="24582" name="组合 6">
              <a:extLst>
                <a:ext uri="{FF2B5EF4-FFF2-40B4-BE49-F238E27FC236}">
                  <a16:creationId xmlns:a16="http://schemas.microsoft.com/office/drawing/2014/main" id="{5D5B0DB2-37FE-470B-ACF1-650562EB7D53}"/>
                </a:ext>
              </a:extLst>
            </p:cNvPr>
            <p:cNvGrpSpPr>
              <a:grpSpLocks/>
            </p:cNvGrpSpPr>
            <p:nvPr/>
          </p:nvGrpSpPr>
          <p:grpSpPr bwMode="auto">
            <a:xfrm>
              <a:off x="4126796" y="2060575"/>
              <a:ext cx="3352800" cy="2705100"/>
              <a:chOff x="3059113" y="2205039"/>
              <a:chExt cx="3352800" cy="2705100"/>
            </a:xfrm>
          </p:grpSpPr>
          <p:pic>
            <p:nvPicPr>
              <p:cNvPr id="24584" name="图片 4">
                <a:extLst>
                  <a:ext uri="{FF2B5EF4-FFF2-40B4-BE49-F238E27FC236}">
                    <a16:creationId xmlns:a16="http://schemas.microsoft.com/office/drawing/2014/main" id="{84F3F6A9-8507-4EC3-BDB2-6EFB5C704B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205039"/>
                <a:ext cx="33528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106C19A4-5AA9-4DC3-84A5-6FADF6D70B0F}"/>
                  </a:ext>
                </a:extLst>
              </p:cNvPr>
              <p:cNvSpPr/>
              <p:nvPr/>
            </p:nvSpPr>
            <p:spPr>
              <a:xfrm>
                <a:off x="4076950" y="3554177"/>
                <a:ext cx="2100228" cy="37341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矩形 9">
              <a:extLst>
                <a:ext uri="{FF2B5EF4-FFF2-40B4-BE49-F238E27FC236}">
                  <a16:creationId xmlns:a16="http://schemas.microsoft.com/office/drawing/2014/main" id="{2FE8828E-9DBB-4E7D-A302-5F00EF872AF1}"/>
                </a:ext>
              </a:extLst>
            </p:cNvPr>
            <p:cNvSpPr/>
            <p:nvPr/>
          </p:nvSpPr>
          <p:spPr>
            <a:xfrm>
              <a:off x="5910131" y="3217423"/>
              <a:ext cx="1058264" cy="192415"/>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file name</a:t>
              </a:r>
              <a:endParaRPr lang="zh-CN" altLang="en-US" b="1" dirty="0">
                <a:solidFill>
                  <a:srgbClr val="FF0000"/>
                </a:solidFill>
              </a:endParaRPr>
            </a:p>
          </p:txBody>
        </p:sp>
      </p:grpSp>
      <p:sp>
        <p:nvSpPr>
          <p:cNvPr id="24579" name="标题 1">
            <a:extLst>
              <a:ext uri="{FF2B5EF4-FFF2-40B4-BE49-F238E27FC236}">
                <a16:creationId xmlns:a16="http://schemas.microsoft.com/office/drawing/2014/main" id="{BC32AFD5-D5CD-4DDE-B1F8-99C408F13C0B}"/>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 </a:t>
            </a: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-step4</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24580" name="矩形 4">
            <a:extLst>
              <a:ext uri="{FF2B5EF4-FFF2-40B4-BE49-F238E27FC236}">
                <a16:creationId xmlns:a16="http://schemas.microsoft.com/office/drawing/2014/main" id="{790128E6-CD38-4835-97E9-2334A9F969B7}"/>
              </a:ext>
            </a:extLst>
          </p:cNvPr>
          <p:cNvSpPr>
            <a:spLocks noChangeArrowheads="1"/>
          </p:cNvSpPr>
          <p:nvPr/>
        </p:nvSpPr>
        <p:spPr bwMode="auto">
          <a:xfrm>
            <a:off x="5337572" y="3915966"/>
            <a:ext cx="1619250" cy="67627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9" name="矩形 18">
            <a:extLst>
              <a:ext uri="{FF2B5EF4-FFF2-40B4-BE49-F238E27FC236}">
                <a16:creationId xmlns:a16="http://schemas.microsoft.com/office/drawing/2014/main" id="{4F387585-39BF-4340-AD8B-8BCC2F3843F0}"/>
              </a:ext>
            </a:extLst>
          </p:cNvPr>
          <p:cNvSpPr/>
          <p:nvPr/>
        </p:nvSpPr>
        <p:spPr bwMode="auto">
          <a:xfrm>
            <a:off x="6147198" y="3592116"/>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sp>
        <p:nvSpPr>
          <p:cNvPr id="2" name="矩形 1">
            <a:extLst>
              <a:ext uri="{FF2B5EF4-FFF2-40B4-BE49-F238E27FC236}">
                <a16:creationId xmlns:a16="http://schemas.microsoft.com/office/drawing/2014/main" id="{3E59F42C-6CC9-8831-5338-54852BDD8DCF}"/>
              </a:ext>
            </a:extLst>
          </p:cNvPr>
          <p:cNvSpPr/>
          <p:nvPr/>
        </p:nvSpPr>
        <p:spPr>
          <a:xfrm>
            <a:off x="5031606" y="2663792"/>
            <a:ext cx="2737684" cy="377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ArithmeticUnit</a:t>
            </a:r>
            <a:endParaRPr lang="zh-CN" altLang="en-US" sz="2400" dirty="0">
              <a:solidFill>
                <a:schemeClr val="tx1"/>
              </a:solidFill>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9580DC-2985-AA32-5477-54137EC96E83}"/>
              </a:ext>
            </a:extLst>
          </p:cNvPr>
          <p:cNvPicPr>
            <a:picLocks noChangeAspect="1"/>
          </p:cNvPicPr>
          <p:nvPr/>
        </p:nvPicPr>
        <p:blipFill>
          <a:blip r:embed="rId2"/>
          <a:stretch>
            <a:fillRect/>
          </a:stretch>
        </p:blipFill>
        <p:spPr>
          <a:xfrm>
            <a:off x="2898144" y="693294"/>
            <a:ext cx="5912482" cy="4006121"/>
          </a:xfrm>
          <a:prstGeom prst="rect">
            <a:avLst/>
          </a:prstGeom>
        </p:spPr>
      </p:pic>
      <p:sp>
        <p:nvSpPr>
          <p:cNvPr id="25603" name="标题 1">
            <a:extLst>
              <a:ext uri="{FF2B5EF4-FFF2-40B4-BE49-F238E27FC236}">
                <a16:creationId xmlns:a16="http://schemas.microsoft.com/office/drawing/2014/main" id="{C0B68900-B019-4F7A-8C1D-906093FFED07}"/>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 </a:t>
            </a: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-step5</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25604" name="矩形 4">
            <a:extLst>
              <a:ext uri="{FF2B5EF4-FFF2-40B4-BE49-F238E27FC236}">
                <a16:creationId xmlns:a16="http://schemas.microsoft.com/office/drawing/2014/main" id="{9454D6A6-45FB-4ECB-B285-47B2BF65F91C}"/>
              </a:ext>
            </a:extLst>
          </p:cNvPr>
          <p:cNvSpPr>
            <a:spLocks noChangeArrowheads="1"/>
          </p:cNvSpPr>
          <p:nvPr/>
        </p:nvSpPr>
        <p:spPr bwMode="auto">
          <a:xfrm>
            <a:off x="6961548" y="4142970"/>
            <a:ext cx="1033463" cy="457200"/>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1" name="矩形 10">
            <a:extLst>
              <a:ext uri="{FF2B5EF4-FFF2-40B4-BE49-F238E27FC236}">
                <a16:creationId xmlns:a16="http://schemas.microsoft.com/office/drawing/2014/main" id="{9621109A-CE85-4848-B202-67394DD1A6A3}"/>
              </a:ext>
            </a:extLst>
          </p:cNvPr>
          <p:cNvSpPr/>
          <p:nvPr/>
        </p:nvSpPr>
        <p:spPr bwMode="auto">
          <a:xfrm>
            <a:off x="7288971" y="3796498"/>
            <a:ext cx="1298972"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6D8D2EA-FB75-0293-83A5-ADF4C46D6250}"/>
              </a:ext>
            </a:extLst>
          </p:cNvPr>
          <p:cNvPicPr>
            <a:picLocks noChangeAspect="1"/>
          </p:cNvPicPr>
          <p:nvPr/>
        </p:nvPicPr>
        <p:blipFill>
          <a:blip r:embed="rId2"/>
          <a:stretch>
            <a:fillRect/>
          </a:stretch>
        </p:blipFill>
        <p:spPr>
          <a:xfrm>
            <a:off x="2992041" y="529770"/>
            <a:ext cx="5953125" cy="4267200"/>
          </a:xfrm>
          <a:prstGeom prst="rect">
            <a:avLst/>
          </a:prstGeom>
        </p:spPr>
      </p:pic>
      <p:sp>
        <p:nvSpPr>
          <p:cNvPr id="26627" name="标题 1">
            <a:extLst>
              <a:ext uri="{FF2B5EF4-FFF2-40B4-BE49-F238E27FC236}">
                <a16:creationId xmlns:a16="http://schemas.microsoft.com/office/drawing/2014/main" id="{6BC6D2A5-1526-4727-B28A-1AF8566FD23D}"/>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 </a:t>
            </a: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-step6</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26628" name="矩形 4">
            <a:extLst>
              <a:ext uri="{FF2B5EF4-FFF2-40B4-BE49-F238E27FC236}">
                <a16:creationId xmlns:a16="http://schemas.microsoft.com/office/drawing/2014/main" id="{A177E427-E0B2-4784-9EC6-9DA036E152E7}"/>
              </a:ext>
            </a:extLst>
          </p:cNvPr>
          <p:cNvSpPr>
            <a:spLocks noChangeArrowheads="1"/>
          </p:cNvSpPr>
          <p:nvPr/>
        </p:nvSpPr>
        <p:spPr bwMode="auto">
          <a:xfrm>
            <a:off x="6854429" y="4133112"/>
            <a:ext cx="1102519" cy="50244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 name="矩形 16">
            <a:extLst>
              <a:ext uri="{FF2B5EF4-FFF2-40B4-BE49-F238E27FC236}">
                <a16:creationId xmlns:a16="http://schemas.microsoft.com/office/drawing/2014/main" id="{5E4FE0B8-74B5-4801-9CFA-02AEB27C1F56}"/>
              </a:ext>
            </a:extLst>
          </p:cNvPr>
          <p:cNvSpPr/>
          <p:nvPr/>
        </p:nvSpPr>
        <p:spPr bwMode="auto">
          <a:xfrm>
            <a:off x="6698457" y="3774734"/>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 2. Click here</a:t>
            </a:r>
            <a:endParaRPr lang="zh-CN" altLang="en-US" b="1" dirty="0">
              <a:solidFill>
                <a:srgbClr val="FF0000"/>
              </a:solidFill>
            </a:endParaRPr>
          </a:p>
        </p:txBody>
      </p:sp>
      <p:grpSp>
        <p:nvGrpSpPr>
          <p:cNvPr id="26630" name="组合 7">
            <a:extLst>
              <a:ext uri="{FF2B5EF4-FFF2-40B4-BE49-F238E27FC236}">
                <a16:creationId xmlns:a16="http://schemas.microsoft.com/office/drawing/2014/main" id="{817C0FC2-C8E0-456C-AFF8-2B0090273972}"/>
              </a:ext>
            </a:extLst>
          </p:cNvPr>
          <p:cNvGrpSpPr>
            <a:grpSpLocks/>
          </p:cNvGrpSpPr>
          <p:nvPr/>
        </p:nvGrpSpPr>
        <p:grpSpPr bwMode="auto">
          <a:xfrm>
            <a:off x="3237310" y="1538288"/>
            <a:ext cx="5707856" cy="1050131"/>
            <a:chOff x="4220457" y="2848218"/>
            <a:chExt cx="3126063" cy="561732"/>
          </a:xfrm>
        </p:grpSpPr>
        <p:sp>
          <p:nvSpPr>
            <p:cNvPr id="22" name="矩形 21">
              <a:extLst>
                <a:ext uri="{FF2B5EF4-FFF2-40B4-BE49-F238E27FC236}">
                  <a16:creationId xmlns:a16="http://schemas.microsoft.com/office/drawing/2014/main" id="{CADD112E-961B-449F-8FD5-874D2AD578F2}"/>
                </a:ext>
              </a:extLst>
            </p:cNvPr>
            <p:cNvSpPr/>
            <p:nvPr/>
          </p:nvSpPr>
          <p:spPr bwMode="auto">
            <a:xfrm>
              <a:off x="4220457" y="3036736"/>
              <a:ext cx="3126063" cy="3732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5493F788-B41F-487E-B480-A9E78CC1C6D6}"/>
                </a:ext>
              </a:extLst>
            </p:cNvPr>
            <p:cNvSpPr/>
            <p:nvPr/>
          </p:nvSpPr>
          <p:spPr>
            <a:xfrm>
              <a:off x="5876736" y="2848218"/>
              <a:ext cx="1293723" cy="197562"/>
            </a:xfrm>
            <a:prstGeom prst="rect">
              <a:avLst/>
            </a:prstGeom>
          </p:spPr>
          <p:txBody>
            <a:bodyPr>
              <a:spAutoFit/>
            </a:bodyPr>
            <a:lstStyle/>
            <a:p>
              <a:pPr>
                <a:defRPr/>
              </a:pPr>
              <a:r>
                <a:rPr lang="en-US" altLang="zh-CN" b="1" kern="100" dirty="0">
                  <a:solidFill>
                    <a:srgbClr val="FF0000"/>
                  </a:solidFill>
                  <a:cs typeface="Times New Roman" panose="02020603050405020304" pitchFamily="18" charset="0"/>
                </a:rPr>
                <a:t>1. Add module name</a:t>
              </a:r>
              <a:endParaRPr lang="zh-CN" altLang="en-US" b="1" dirty="0">
                <a:solidFill>
                  <a:srgbClr val="FF0000"/>
                </a:solidFill>
              </a:endParaRPr>
            </a:p>
          </p:txBody>
        </p:sp>
      </p:gr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a:extLst>
              <a:ext uri="{FF2B5EF4-FFF2-40B4-BE49-F238E27FC236}">
                <a16:creationId xmlns:a16="http://schemas.microsoft.com/office/drawing/2014/main" id="{600FF106-4091-4351-BB0C-B8BD4E9BD9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7544" y="757238"/>
            <a:ext cx="5866210" cy="333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标题 1">
            <a:extLst>
              <a:ext uri="{FF2B5EF4-FFF2-40B4-BE49-F238E27FC236}">
                <a16:creationId xmlns:a16="http://schemas.microsoft.com/office/drawing/2014/main" id="{332B03DF-E93F-46FE-B464-D0B2B5CEF659}"/>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a:t>
            </a:r>
            <a:r>
              <a:rPr lang="en-US" altLang="zh-CN" sz="3000" b="1">
                <a:solidFill>
                  <a:srgbClr val="00B0F0"/>
                </a:solidFill>
                <a:latin typeface="Calibri Light" panose="020F0302020204030204" pitchFamily="34" charset="0"/>
                <a:ea typeface="等线 Light" panose="02010600030101010101" pitchFamily="2" charset="-122"/>
              </a:rPr>
              <a:t> 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-step7</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27652" name="矩形 4">
            <a:extLst>
              <a:ext uri="{FF2B5EF4-FFF2-40B4-BE49-F238E27FC236}">
                <a16:creationId xmlns:a16="http://schemas.microsoft.com/office/drawing/2014/main" id="{A631A463-87BE-4F84-8D27-7FFE03D8BD63}"/>
              </a:ext>
            </a:extLst>
          </p:cNvPr>
          <p:cNvSpPr>
            <a:spLocks noChangeArrowheads="1"/>
          </p:cNvSpPr>
          <p:nvPr/>
        </p:nvSpPr>
        <p:spPr bwMode="auto">
          <a:xfrm>
            <a:off x="4777979" y="2942035"/>
            <a:ext cx="1453753" cy="715565"/>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7" name="矩形 16">
            <a:extLst>
              <a:ext uri="{FF2B5EF4-FFF2-40B4-BE49-F238E27FC236}">
                <a16:creationId xmlns:a16="http://schemas.microsoft.com/office/drawing/2014/main" id="{7AA7A57E-9582-44E1-A5C1-B96AC17161F4}"/>
              </a:ext>
            </a:extLst>
          </p:cNvPr>
          <p:cNvSpPr/>
          <p:nvPr/>
        </p:nvSpPr>
        <p:spPr bwMode="auto">
          <a:xfrm>
            <a:off x="5524500" y="2595563"/>
            <a:ext cx="1483519" cy="369332"/>
          </a:xfrm>
          <a:prstGeom prst="rect">
            <a:avLst/>
          </a:prstGeom>
          <a:noFill/>
        </p:spPr>
        <p:txBody>
          <a:bodyPr>
            <a:spAutoFit/>
          </a:bodyPr>
          <a:lstStyle/>
          <a:p>
            <a:pPr>
              <a:defRPr/>
            </a:pPr>
            <a:r>
              <a:rPr lang="en-US" altLang="zh-CN" b="1" kern="100" dirty="0">
                <a:solidFill>
                  <a:srgbClr val="FF0000"/>
                </a:solidFill>
                <a:cs typeface="Times New Roman" panose="02020603050405020304" pitchFamily="18" charset="0"/>
              </a:rPr>
              <a:t>Click here</a:t>
            </a:r>
            <a:endParaRPr lang="zh-CN" altLang="en-US" b="1" dirty="0">
              <a:solidFill>
                <a:srgbClr val="FF0000"/>
              </a:solidFil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ECABAE-472E-69EE-A875-24AEE7129A30}"/>
              </a:ext>
            </a:extLst>
          </p:cNvPr>
          <p:cNvPicPr>
            <a:picLocks noChangeAspect="1"/>
          </p:cNvPicPr>
          <p:nvPr/>
        </p:nvPicPr>
        <p:blipFill>
          <a:blip r:embed="rId2"/>
          <a:stretch>
            <a:fillRect/>
          </a:stretch>
        </p:blipFill>
        <p:spPr>
          <a:xfrm>
            <a:off x="2210040" y="541894"/>
            <a:ext cx="6228001" cy="4277295"/>
          </a:xfrm>
          <a:prstGeom prst="rect">
            <a:avLst/>
          </a:prstGeom>
        </p:spPr>
      </p:pic>
      <p:sp>
        <p:nvSpPr>
          <p:cNvPr id="28675" name="标题 1">
            <a:extLst>
              <a:ext uri="{FF2B5EF4-FFF2-40B4-BE49-F238E27FC236}">
                <a16:creationId xmlns:a16="http://schemas.microsoft.com/office/drawing/2014/main" id="{62D8EBE1-0489-4D6E-97E2-F8C443D524F9}"/>
              </a:ext>
            </a:extLst>
          </p:cNvPr>
          <p:cNvSpPr txBox="1">
            <a:spLocks noChangeArrowheads="1"/>
          </p:cNvSpPr>
          <p:nvPr/>
        </p:nvSpPr>
        <p:spPr bwMode="auto">
          <a:xfrm>
            <a:off x="333375" y="1042988"/>
            <a:ext cx="1724025" cy="19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等线" panose="02010600030101010101" pitchFamily="2" charset="-122"/>
              </a:defRPr>
            </a:lvl9pPr>
          </a:lstStyle>
          <a:p>
            <a:pPr algn="ctr">
              <a:spcBef>
                <a:spcPct val="0"/>
              </a:spcBef>
              <a:buFontTx/>
              <a:buNone/>
            </a:pPr>
            <a:r>
              <a:rPr lang="en-US" altLang="zh-CN" sz="3000" b="1">
                <a:solidFill>
                  <a:srgbClr val="00B0F0"/>
                </a:solidFill>
                <a:latin typeface="Calibri Light" panose="020F0302020204030204" pitchFamily="34" charset="0"/>
                <a:ea typeface="等线 Light" panose="02010600030101010101" pitchFamily="2" charset="-122"/>
              </a:rPr>
              <a:t>2. Create New </a:t>
            </a:r>
            <a:r>
              <a:rPr lang="en-US" altLang="zh-CN" sz="3000" b="1">
                <a:solidFill>
                  <a:srgbClr val="FF0000"/>
                </a:solidFill>
                <a:latin typeface="Calibri Light" panose="020F0302020204030204" pitchFamily="34" charset="0"/>
                <a:ea typeface="等线 Light" panose="02010600030101010101" pitchFamily="2" charset="-122"/>
              </a:rPr>
              <a:t>Source </a:t>
            </a:r>
            <a:r>
              <a:rPr lang="en-US" altLang="zh-CN" sz="3000" b="1">
                <a:solidFill>
                  <a:srgbClr val="00B0F0"/>
                </a:solidFill>
                <a:latin typeface="Calibri Light" panose="020F0302020204030204" pitchFamily="34" charset="0"/>
                <a:ea typeface="等线 Light" panose="02010600030101010101" pitchFamily="2" charset="-122"/>
              </a:rPr>
              <a:t>File</a:t>
            </a:r>
            <a:br>
              <a:rPr lang="en-US" altLang="zh-CN" sz="3000" b="1">
                <a:solidFill>
                  <a:srgbClr val="00B0F0"/>
                </a:solidFill>
                <a:latin typeface="Calibri Light" panose="020F0302020204030204" pitchFamily="34" charset="0"/>
                <a:ea typeface="等线 Light" panose="02010600030101010101" pitchFamily="2" charset="-122"/>
              </a:rPr>
            </a:br>
            <a:r>
              <a:rPr lang="en-US" altLang="zh-CN" sz="3000" b="1">
                <a:solidFill>
                  <a:srgbClr val="00B0F0"/>
                </a:solidFill>
                <a:latin typeface="Calibri Light" panose="020F0302020204030204" pitchFamily="34" charset="0"/>
                <a:ea typeface="等线 Light" panose="02010600030101010101" pitchFamily="2" charset="-122"/>
              </a:rPr>
              <a:t>-step8</a:t>
            </a:r>
            <a:endParaRPr lang="zh-CN" altLang="en-US" sz="3000" b="1">
              <a:solidFill>
                <a:srgbClr val="00B0F0"/>
              </a:solidFill>
              <a:latin typeface="Calibri Light" panose="020F0302020204030204" pitchFamily="34" charset="0"/>
              <a:ea typeface="等线 Light" panose="02010600030101010101" pitchFamily="2" charset="-122"/>
            </a:endParaRPr>
          </a:p>
        </p:txBody>
      </p:sp>
      <p:sp>
        <p:nvSpPr>
          <p:cNvPr id="8" name="矩形 4">
            <a:extLst>
              <a:ext uri="{FF2B5EF4-FFF2-40B4-BE49-F238E27FC236}">
                <a16:creationId xmlns:a16="http://schemas.microsoft.com/office/drawing/2014/main" id="{9A2EA747-F403-54E4-D238-DC3747128057}"/>
              </a:ext>
            </a:extLst>
          </p:cNvPr>
          <p:cNvSpPr>
            <a:spLocks noChangeArrowheads="1"/>
          </p:cNvSpPr>
          <p:nvPr/>
        </p:nvSpPr>
        <p:spPr bwMode="auto">
          <a:xfrm>
            <a:off x="2606906" y="1109272"/>
            <a:ext cx="1635310" cy="254834"/>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0" name="矩形 9">
            <a:extLst>
              <a:ext uri="{FF2B5EF4-FFF2-40B4-BE49-F238E27FC236}">
                <a16:creationId xmlns:a16="http://schemas.microsoft.com/office/drawing/2014/main" id="{58169497-3E9C-55C4-0CB8-9620C7C953A1}"/>
              </a:ext>
            </a:extLst>
          </p:cNvPr>
          <p:cNvSpPr/>
          <p:nvPr/>
        </p:nvSpPr>
        <p:spPr bwMode="auto">
          <a:xfrm>
            <a:off x="2943244" y="640917"/>
            <a:ext cx="1298972" cy="369332"/>
          </a:xfrm>
          <a:prstGeom prst="rect">
            <a:avLst/>
          </a:prstGeom>
          <a:noFill/>
        </p:spPr>
        <p:txBody>
          <a:bodyPr>
            <a:spAutoFit/>
          </a:bodyPr>
          <a:lstStyle/>
          <a:p>
            <a:pPr>
              <a:defRPr/>
            </a:pPr>
            <a:r>
              <a:rPr lang="zh-CN" altLang="en-US" b="1" kern="100" dirty="0">
                <a:solidFill>
                  <a:srgbClr val="FF0000"/>
                </a:solidFill>
                <a:cs typeface="Times New Roman" panose="02020603050405020304" pitchFamily="18" charset="0"/>
              </a:rPr>
              <a:t>双击选中</a:t>
            </a:r>
            <a:endParaRPr lang="zh-CN" altLang="en-US" b="1" dirty="0">
              <a:solidFill>
                <a:srgbClr val="FF0000"/>
              </a:solidFill>
            </a:endParaRPr>
          </a:p>
        </p:txBody>
      </p:sp>
      <p:sp>
        <p:nvSpPr>
          <p:cNvPr id="11" name="矩形 4">
            <a:extLst>
              <a:ext uri="{FF2B5EF4-FFF2-40B4-BE49-F238E27FC236}">
                <a16:creationId xmlns:a16="http://schemas.microsoft.com/office/drawing/2014/main" id="{0C06DD78-B136-3E2D-461C-81E0ADC16EF7}"/>
              </a:ext>
            </a:extLst>
          </p:cNvPr>
          <p:cNvSpPr>
            <a:spLocks noChangeArrowheads="1"/>
          </p:cNvSpPr>
          <p:nvPr/>
        </p:nvSpPr>
        <p:spPr bwMode="auto">
          <a:xfrm>
            <a:off x="5090277" y="1017744"/>
            <a:ext cx="3744630" cy="3583861"/>
          </a:xfrm>
          <a:prstGeom prst="rect">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69056" tIns="34529" rIns="69056" bIns="34529" anchor="ctr"/>
          <a:lstStyle>
            <a:lvl1pPr>
              <a:defRPr>
                <a:solidFill>
                  <a:schemeClr val="tx1"/>
                </a:solidFill>
                <a:latin typeface="Calibri" panose="020F0502020204030204" pitchFamily="34" charset="0"/>
                <a:ea typeface="等线" panose="02010600030101010101" pitchFamily="2" charset="-122"/>
              </a:defRPr>
            </a:lvl1pPr>
            <a:lvl2pPr marL="742950" indent="-285750">
              <a:defRPr>
                <a:solidFill>
                  <a:schemeClr val="tx1"/>
                </a:solidFill>
                <a:latin typeface="Calibri" panose="020F0502020204030204" pitchFamily="34" charset="0"/>
                <a:ea typeface="等线" panose="02010600030101010101" pitchFamily="2" charset="-122"/>
              </a:defRPr>
            </a:lvl2pPr>
            <a:lvl3pPr marL="1143000" indent="-228600">
              <a:defRPr>
                <a:solidFill>
                  <a:schemeClr val="tx1"/>
                </a:solidFill>
                <a:latin typeface="Calibri" panose="020F0502020204030204" pitchFamily="34" charset="0"/>
                <a:ea typeface="等线" panose="02010600030101010101" pitchFamily="2" charset="-122"/>
              </a:defRPr>
            </a:lvl3pPr>
            <a:lvl4pPr marL="1600200" indent="-228600">
              <a:defRPr>
                <a:solidFill>
                  <a:schemeClr val="tx1"/>
                </a:solidFill>
                <a:latin typeface="Calibri" panose="020F0502020204030204" pitchFamily="34" charset="0"/>
                <a:ea typeface="等线" panose="02010600030101010101" pitchFamily="2" charset="-122"/>
              </a:defRPr>
            </a:lvl4pPr>
            <a:lvl5pPr marL="2057400" indent="-228600">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等线" panose="02010600030101010101" pitchFamily="2" charset="-122"/>
              </a:defRPr>
            </a:lvl9pPr>
          </a:lstStyle>
          <a:p>
            <a:pPr algn="ctr"/>
            <a:endParaRPr kumimoji="1" lang="zh-CN" altLang="en-US" sz="1200" b="1"/>
          </a:p>
        </p:txBody>
      </p:sp>
      <p:sp>
        <p:nvSpPr>
          <p:cNvPr id="13" name="矩形 12">
            <a:extLst>
              <a:ext uri="{FF2B5EF4-FFF2-40B4-BE49-F238E27FC236}">
                <a16:creationId xmlns:a16="http://schemas.microsoft.com/office/drawing/2014/main" id="{539AF29D-CB89-ED1C-EB1C-5BE35EF9E85B}"/>
              </a:ext>
            </a:extLst>
          </p:cNvPr>
          <p:cNvSpPr/>
          <p:nvPr/>
        </p:nvSpPr>
        <p:spPr bwMode="auto">
          <a:xfrm>
            <a:off x="6313106" y="1812608"/>
            <a:ext cx="2373694" cy="1754326"/>
          </a:xfrm>
          <a:prstGeom prst="rect">
            <a:avLst/>
          </a:prstGeom>
          <a:noFill/>
        </p:spPr>
        <p:txBody>
          <a:bodyPr wrap="square">
            <a:spAutoFit/>
          </a:bodyPr>
          <a:lstStyle/>
          <a:p>
            <a:pPr>
              <a:defRPr/>
            </a:pPr>
            <a:r>
              <a:rPr lang="zh-CN" altLang="en-US" b="1" kern="100" dirty="0">
                <a:solidFill>
                  <a:srgbClr val="FF0000"/>
                </a:solidFill>
                <a:cs typeface="Times New Roman" panose="02020603050405020304" pitchFamily="18" charset="0"/>
              </a:rPr>
              <a:t>打开</a:t>
            </a:r>
            <a:r>
              <a:rPr lang="en-US" altLang="zh-CN" b="1" kern="100" dirty="0">
                <a:solidFill>
                  <a:srgbClr val="FF0000"/>
                </a:solidFill>
                <a:cs typeface="Times New Roman" panose="02020603050405020304" pitchFamily="18" charset="0"/>
              </a:rPr>
              <a:t>code2</a:t>
            </a:r>
            <a:r>
              <a:rPr lang="zh-CN" altLang="en-US" b="1" kern="100" dirty="0">
                <a:solidFill>
                  <a:srgbClr val="FF0000"/>
                </a:solidFill>
                <a:cs typeface="Times New Roman" panose="02020603050405020304" pitchFamily="18" charset="0"/>
              </a:rPr>
              <a:t>中的</a:t>
            </a:r>
            <a:r>
              <a:rPr lang="en-US" altLang="zh-CN" b="1" kern="100" dirty="0" err="1">
                <a:solidFill>
                  <a:srgbClr val="FF0000"/>
                </a:solidFill>
                <a:cs typeface="Times New Roman" panose="02020603050405020304" pitchFamily="18" charset="0"/>
              </a:rPr>
              <a:t>ArithmeticUnit.v</a:t>
            </a:r>
            <a:r>
              <a:rPr lang="zh-CN" altLang="en-US" b="1" kern="100" dirty="0">
                <a:solidFill>
                  <a:srgbClr val="FF0000"/>
                </a:solidFill>
                <a:cs typeface="Times New Roman" panose="02020603050405020304" pitchFamily="18" charset="0"/>
              </a:rPr>
              <a:t>文件，全选文件中的所有代码，拷贝代码，粘贴到该文件中。覆盖该文件的所有内容</a:t>
            </a:r>
            <a:r>
              <a:rPr lang="en-US" altLang="zh-CN" b="1" kern="100" dirty="0">
                <a:solidFill>
                  <a:srgbClr val="FF0000"/>
                </a:solidFill>
                <a:cs typeface="Times New Roman" panose="02020603050405020304" pitchFamily="18" charset="0"/>
              </a:rPr>
              <a:t> </a:t>
            </a:r>
            <a:endParaRPr lang="zh-CN" altLang="en-US" b="1" dirty="0">
              <a:solidFill>
                <a:srgbClr val="FF0000"/>
              </a:solidFill>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yH3lMh7BkyMMtUK5TjUHA"/>
</p:tagLst>
</file>

<file path=ppt/tags/tag14.xml><?xml version="1.0" encoding="utf-8"?>
<p:tagLst xmlns:a="http://schemas.openxmlformats.org/drawingml/2006/main" xmlns:r="http://schemas.openxmlformats.org/officeDocument/2006/relationships" xmlns:p="http://schemas.openxmlformats.org/presentationml/2006/main">
  <p:tag name="TIMING" val="|6.7|14.1|77.1|48.8|205.1|3.5|1.5|0.7|1.8"/>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c7a378ba-3241-4c65-a197-7ed8b757804a}"/>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c2de8056-2c2b-4b84-b724-14b889805d28}"/>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799f87a7-1759-416d-8ffd-fb3d8ca3d5ca}"/>
  <p:tag name="TABLE_ENDDRAG_ORIGIN_RECT" val="640*101"/>
  <p:tag name="TABLE_ENDDRAG_RECT" val="68*82*640*101"/>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a5be420b-e0d0-45fd-b0f3-749d4016311b}"/>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e970a741-4eb4-4212-bc24-41ae04ec4e6b}"/>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yH3lMh7BkyMMtUK5TjUH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Y.OVuE4M0eShAMUGQUG_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JRsYDZtvEqI3i0jhiOFrQ"/>
</p:tagLst>
</file>

<file path=ppt/theme/theme1.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6322</TotalTime>
  <Words>8636</Words>
  <Application>Microsoft Office PowerPoint</Application>
  <PresentationFormat>全屏显示(16:9)</PresentationFormat>
  <Paragraphs>1877</Paragraphs>
  <Slides>162</Slides>
  <Notes>10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4</vt:i4>
      </vt:variant>
      <vt:variant>
        <vt:lpstr>幻灯片标题</vt:lpstr>
      </vt:variant>
      <vt:variant>
        <vt:i4>162</vt:i4>
      </vt:variant>
    </vt:vector>
  </HeadingPairs>
  <TitlesOfParts>
    <vt:vector size="180" baseType="lpstr">
      <vt:lpstr>等线</vt:lpstr>
      <vt:lpstr>黑体</vt:lpstr>
      <vt:lpstr>华文行楷</vt:lpstr>
      <vt:lpstr>宋体</vt:lpstr>
      <vt:lpstr>微软雅黑</vt:lpstr>
      <vt:lpstr>微软雅黑 Light</vt:lpstr>
      <vt:lpstr>Arial</vt:lpstr>
      <vt:lpstr>Calibri</vt:lpstr>
      <vt:lpstr>Calibri Light</vt:lpstr>
      <vt:lpstr>Comic Sans MS</vt:lpstr>
      <vt:lpstr>Times New Roman</vt:lpstr>
      <vt:lpstr>Wingdings</vt:lpstr>
      <vt:lpstr>4_自定义设计方案</vt:lpstr>
      <vt:lpstr>6_自定义设计方案</vt:lpstr>
      <vt:lpstr>Visio.Drawing.15</vt:lpstr>
      <vt:lpstr>Visio.Drawing.11</vt:lpstr>
      <vt:lpstr>Visio</vt:lpstr>
      <vt:lpstr>Visio.DrawingConvertable.15</vt:lpstr>
      <vt:lpstr>PowerPoint 演示文稿</vt:lpstr>
      <vt:lpstr>从布尔代数到处理器系统</vt:lpstr>
      <vt:lpstr>从布尔代数到处理器系统</vt:lpstr>
      <vt:lpstr>从布尔代数到处理器系统</vt:lpstr>
      <vt:lpstr>项目任务1 - CPU芯片设计及验证</vt:lpstr>
      <vt:lpstr>项目任务1 - CPU芯片设计及验证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FPGA设计流程</vt:lpstr>
      <vt:lpstr>创建工程</vt:lpstr>
      <vt:lpstr>1. Create New Hardware Project -step1</vt:lpstr>
      <vt:lpstr>1. Create New Hardware Project -step2</vt:lpstr>
      <vt:lpstr>PowerPoint 演示文稿</vt:lpstr>
      <vt:lpstr>PowerPoint 演示文稿</vt:lpstr>
      <vt:lpstr>1. Create New Hardware Project -step5</vt:lpstr>
      <vt:lpstr>1. Create New Hardware Project -step6</vt:lpstr>
      <vt:lpstr>1. Create New Hardware Project -step7</vt:lpstr>
      <vt:lpstr>1. Create New Hardware Project -step8</vt:lpstr>
      <vt:lpstr>PowerPoint 演示文稿</vt:lpstr>
      <vt:lpstr>设计输入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3-8 decoder</vt:lpstr>
      <vt:lpstr>综合</vt:lpstr>
      <vt:lpstr>PowerPoint 演示文稿</vt:lpstr>
      <vt:lpstr>PowerPoint 演示文稿</vt:lpstr>
      <vt:lpstr>PowerPoint 演示文稿</vt:lpstr>
      <vt:lpstr>PowerPoint 演示文稿</vt:lpstr>
      <vt:lpstr>PowerPoint 演示文稿</vt:lpstr>
      <vt:lpstr>仿真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下板验证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附加/思考题: 流水灯电路(ledwater.v)</vt:lpstr>
      <vt:lpstr>PowerPoint 演示文稿</vt:lpstr>
      <vt:lpstr>PowerPoint 演示文稿</vt:lpstr>
      <vt:lpstr>PowerPoint 演示文稿</vt:lpstr>
      <vt:lpstr>PowerPoint 演示文稿</vt:lpstr>
      <vt:lpstr>PowerPoint 演示文稿</vt:lpstr>
      <vt:lpstr>PowerPoint 演示文稿</vt:lpstr>
      <vt:lpstr>如何写一个TestBench</vt:lpstr>
      <vt:lpstr>CPU简介</vt:lpstr>
      <vt:lpstr>CPU简介</vt:lpstr>
      <vt:lpstr>CPU指令集</vt:lpstr>
      <vt:lpstr>CPU指令集</vt:lpstr>
      <vt:lpstr>CPU指令集</vt:lpstr>
      <vt:lpstr>CPU数据通路设计</vt:lpstr>
      <vt:lpstr>CPU数据通路设计</vt:lpstr>
      <vt:lpstr>1. Create New Hardware Project</vt:lpstr>
      <vt:lpstr>1. Create New Hardware Project -step1</vt:lpstr>
      <vt:lpstr>1. Create New Hardware Project -step2</vt:lpstr>
      <vt:lpstr>1. Create New Hardware Project -step3</vt:lpstr>
      <vt:lpstr>1. Create New Hardware Project -step4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寻址单元的设计及验证：设置AddressingUnit.v为顶层，完成该模块的建模和仿真</vt:lpstr>
      <vt:lpstr>CPU数据通路设计</vt:lpstr>
      <vt:lpstr>CPU数据通路设计</vt:lpstr>
      <vt:lpstr>CPU数据通路设计</vt:lpstr>
      <vt:lpstr>寻址单元的设计和仿真</vt:lpstr>
      <vt:lpstr>附加/思考题:寄存器阵列的设计及验证</vt:lpstr>
      <vt:lpstr>附加/思考题:寄存器阵列的设计及验证</vt:lpstr>
      <vt:lpstr>附加/思考题:寄存器阵列的设计及验证</vt:lpstr>
      <vt:lpstr>PowerPoint 演示文稿</vt:lpstr>
      <vt:lpstr>简化CPU层次结构图</vt:lpstr>
      <vt:lpstr>2、数据通路整合</vt:lpstr>
      <vt:lpstr>PowerPoint 演示文稿</vt:lpstr>
      <vt:lpstr>CPU指令集</vt:lpstr>
      <vt:lpstr>通用寄存器组</vt:lpstr>
      <vt:lpstr>PowerPoint 演示文稿</vt:lpstr>
      <vt:lpstr>跳转指令</vt:lpstr>
      <vt:lpstr>CPU控制器设计</vt:lpstr>
      <vt:lpstr>ADD指令：Rd&lt;=Rd+Rs+C</vt:lpstr>
      <vt:lpstr>CPU控制器设计</vt:lpstr>
      <vt:lpstr>PowerPoint 演示文稿</vt:lpstr>
      <vt:lpstr>示例CPU框架图     对应 cpu.v文件</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CPU整合与验证</vt:lpstr>
      <vt:lpstr>思考题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Logic Design and Application</dc:title>
  <dc:creator>李志文</dc:creator>
  <cp:lastModifiedBy>QinHaoJie@365of.top</cp:lastModifiedBy>
  <cp:revision>399</cp:revision>
  <dcterms:created xsi:type="dcterms:W3CDTF">2017-04-08T01:53:17Z</dcterms:created>
  <dcterms:modified xsi:type="dcterms:W3CDTF">2025-05-14T10:37:41Z</dcterms:modified>
</cp:coreProperties>
</file>